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60" r:id="rId3"/>
    <p:sldMasterId id="2147483662" r:id="rId4"/>
    <p:sldMasterId id="2147483672" r:id="rId5"/>
  </p:sldMasterIdLst>
  <p:notesMasterIdLst>
    <p:notesMasterId r:id="rId134"/>
  </p:notesMasterIdLst>
  <p:handoutMasterIdLst>
    <p:handoutMasterId r:id="rId135"/>
  </p:handoutMasterIdLst>
  <p:sldIdLst>
    <p:sldId id="2145705242" r:id="rId6"/>
    <p:sldId id="1473" r:id="rId7"/>
    <p:sldId id="1474" r:id="rId8"/>
    <p:sldId id="467" r:id="rId9"/>
    <p:sldId id="1481" r:id="rId10"/>
    <p:sldId id="1527" r:id="rId11"/>
    <p:sldId id="1528" r:id="rId12"/>
    <p:sldId id="2145705243" r:id="rId13"/>
    <p:sldId id="259" r:id="rId14"/>
    <p:sldId id="261" r:id="rId15"/>
    <p:sldId id="263" r:id="rId16"/>
    <p:sldId id="260" r:id="rId17"/>
    <p:sldId id="1406" r:id="rId18"/>
    <p:sldId id="694" r:id="rId19"/>
    <p:sldId id="696" r:id="rId20"/>
    <p:sldId id="697" r:id="rId21"/>
    <p:sldId id="2145705249" r:id="rId22"/>
    <p:sldId id="636" r:id="rId23"/>
    <p:sldId id="698" r:id="rId24"/>
    <p:sldId id="2145705250" r:id="rId25"/>
    <p:sldId id="2145705244" r:id="rId26"/>
    <p:sldId id="639" r:id="rId27"/>
    <p:sldId id="640" r:id="rId28"/>
    <p:sldId id="641" r:id="rId29"/>
    <p:sldId id="642" r:id="rId30"/>
    <p:sldId id="643" r:id="rId31"/>
    <p:sldId id="644" r:id="rId32"/>
    <p:sldId id="645" r:id="rId33"/>
    <p:sldId id="657" r:id="rId34"/>
    <p:sldId id="707" r:id="rId35"/>
    <p:sldId id="1488" r:id="rId36"/>
    <p:sldId id="703" r:id="rId37"/>
    <p:sldId id="2145705251" r:id="rId38"/>
    <p:sldId id="709" r:id="rId39"/>
    <p:sldId id="738" r:id="rId40"/>
    <p:sldId id="2145705245" r:id="rId41"/>
    <p:sldId id="763" r:id="rId42"/>
    <p:sldId id="2145705252" r:id="rId43"/>
    <p:sldId id="1490" r:id="rId44"/>
    <p:sldId id="1494" r:id="rId45"/>
    <p:sldId id="1493" r:id="rId46"/>
    <p:sldId id="287" r:id="rId47"/>
    <p:sldId id="1499" r:id="rId48"/>
    <p:sldId id="1489" r:id="rId49"/>
    <p:sldId id="1495" r:id="rId50"/>
    <p:sldId id="1496" r:id="rId51"/>
    <p:sldId id="289" r:id="rId52"/>
    <p:sldId id="346" r:id="rId53"/>
    <p:sldId id="739" r:id="rId54"/>
    <p:sldId id="2145705253" r:id="rId55"/>
    <p:sldId id="362" r:id="rId56"/>
    <p:sldId id="1435" r:id="rId57"/>
    <p:sldId id="2145705254" r:id="rId58"/>
    <p:sldId id="688" r:id="rId59"/>
    <p:sldId id="1511" r:id="rId60"/>
    <p:sldId id="270" r:id="rId61"/>
    <p:sldId id="1502" r:id="rId62"/>
    <p:sldId id="741" r:id="rId63"/>
    <p:sldId id="2145705255" r:id="rId64"/>
    <p:sldId id="1504" r:id="rId65"/>
    <p:sldId id="340" r:id="rId66"/>
    <p:sldId id="2145705256" r:id="rId67"/>
    <p:sldId id="1513" r:id="rId68"/>
    <p:sldId id="723" r:id="rId69"/>
    <p:sldId id="720" r:id="rId70"/>
    <p:sldId id="2145705276" r:id="rId71"/>
    <p:sldId id="2145705257" r:id="rId72"/>
    <p:sldId id="1522" r:id="rId73"/>
    <p:sldId id="2145705258" r:id="rId74"/>
    <p:sldId id="730" r:id="rId75"/>
    <p:sldId id="2145705277" r:id="rId76"/>
    <p:sldId id="1518" r:id="rId77"/>
    <p:sldId id="734" r:id="rId78"/>
    <p:sldId id="2145705278" r:id="rId79"/>
    <p:sldId id="1523" r:id="rId80"/>
    <p:sldId id="2145705246" r:id="rId81"/>
    <p:sldId id="314" r:id="rId82"/>
    <p:sldId id="2145705259" r:id="rId83"/>
    <p:sldId id="2145705263" r:id="rId84"/>
    <p:sldId id="2145705260" r:id="rId85"/>
    <p:sldId id="2145705264" r:id="rId86"/>
    <p:sldId id="749" r:id="rId87"/>
    <p:sldId id="2145705275" r:id="rId88"/>
    <p:sldId id="2145705265" r:id="rId89"/>
    <p:sldId id="2145705261" r:id="rId90"/>
    <p:sldId id="2145705266" r:id="rId91"/>
    <p:sldId id="1539" r:id="rId92"/>
    <p:sldId id="2145705262" r:id="rId93"/>
    <p:sldId id="2145705267" r:id="rId94"/>
    <p:sldId id="1562" r:id="rId95"/>
    <p:sldId id="1541" r:id="rId96"/>
    <p:sldId id="2145705282" r:id="rId97"/>
    <p:sldId id="1411" r:id="rId98"/>
    <p:sldId id="2145705284" r:id="rId99"/>
    <p:sldId id="2145705268" r:id="rId100"/>
    <p:sldId id="1566" r:id="rId101"/>
    <p:sldId id="2145705269" r:id="rId102"/>
    <p:sldId id="1568" r:id="rId103"/>
    <p:sldId id="2145705270" r:id="rId104"/>
    <p:sldId id="809" r:id="rId105"/>
    <p:sldId id="820" r:id="rId106"/>
    <p:sldId id="2145705271" r:id="rId107"/>
    <p:sldId id="1418" r:id="rId108"/>
    <p:sldId id="1419" r:id="rId109"/>
    <p:sldId id="2145705272" r:id="rId110"/>
    <p:sldId id="1564" r:id="rId111"/>
    <p:sldId id="789" r:id="rId112"/>
    <p:sldId id="1421" r:id="rId113"/>
    <p:sldId id="2145705285" r:id="rId114"/>
    <p:sldId id="1559" r:id="rId115"/>
    <p:sldId id="1425" r:id="rId116"/>
    <p:sldId id="1571" r:id="rId117"/>
    <p:sldId id="821" r:id="rId118"/>
    <p:sldId id="1426" r:id="rId119"/>
    <p:sldId id="2145705286" r:id="rId120"/>
    <p:sldId id="1556" r:id="rId121"/>
    <p:sldId id="1572" r:id="rId122"/>
    <p:sldId id="1573" r:id="rId123"/>
    <p:sldId id="1575" r:id="rId124"/>
    <p:sldId id="2145705273" r:id="rId125"/>
    <p:sldId id="1579" r:id="rId126"/>
    <p:sldId id="1450" r:id="rId127"/>
    <p:sldId id="1580" r:id="rId128"/>
    <p:sldId id="2145705280" r:id="rId129"/>
    <p:sldId id="2145705281" r:id="rId130"/>
    <p:sldId id="2145705247" r:id="rId131"/>
    <p:sldId id="2145705248" r:id="rId132"/>
    <p:sldId id="288" r:id="rId133"/>
  </p:sldIdLst>
  <p:sldSz cx="12192000" cy="6858000"/>
  <p:notesSz cx="6858000" cy="9144000"/>
  <p:custDataLst>
    <p:tags r:id="rId1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9"/>
    <a:srgbClr val="E5E5E5"/>
    <a:srgbClr val="0067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5726" autoAdjust="0"/>
  </p:normalViewPr>
  <p:slideViewPr>
    <p:cSldViewPr snapToGrid="0" showGuides="1">
      <p:cViewPr varScale="1">
        <p:scale>
          <a:sx n="88" d="100"/>
          <a:sy n="88" d="100"/>
        </p:scale>
        <p:origin x="1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E23121D-534D-C18D-86F2-F8B084E7F1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24E421-5F99-33C1-6C60-3D67F5BBC3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1D20C-92F4-4D32-92CD-1278806BF344}" type="datetimeFigureOut">
              <a:rPr lang="zh-CN" altLang="en-US" smtClean="0"/>
              <a:t>24</a:t>
            </a:fld>
            <a:endParaRPr lang="zh-CN" altLang="en-US"/>
          </a:p>
        </p:txBody>
      </p:sp>
      <p:sp>
        <p:nvSpPr>
          <p:cNvPr id="4" name="页脚占位符 3">
            <a:extLst>
              <a:ext uri="{FF2B5EF4-FFF2-40B4-BE49-F238E27FC236}">
                <a16:creationId xmlns:a16="http://schemas.microsoft.com/office/drawing/2014/main" id="{A4CEAC0C-2766-8EA5-AFAC-04E2AE7E12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B69A8BD-4CEA-8355-A923-3DE76C6694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D7DA4C-D0A3-441A-A01E-F1F72C62FDE0}" type="slidenum">
              <a:rPr lang="zh-CN" altLang="en-US" smtClean="0"/>
              <a:t>‹#›</a:t>
            </a:fld>
            <a:endParaRPr lang="zh-CN" altLang="en-US"/>
          </a:p>
        </p:txBody>
      </p:sp>
    </p:spTree>
    <p:extLst>
      <p:ext uri="{BB962C8B-B14F-4D97-AF65-F5344CB8AC3E}">
        <p14:creationId xmlns:p14="http://schemas.microsoft.com/office/powerpoint/2010/main" val="493079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AEB09A0D-AD25-45B6-92A2-3368C5DE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0BC44832-5693-48EE-9C11-513AD171E8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31748" name="灯片编号占位符 3">
            <a:extLst>
              <a:ext uri="{FF2B5EF4-FFF2-40B4-BE49-F238E27FC236}">
                <a16:creationId xmlns:a16="http://schemas.microsoft.com/office/drawing/2014/main" id="{DB0AE9C0-D96F-4A43-8717-6CC01014D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5D326F2-5A3E-42B1-A421-AC846817E241}" type="slidenum">
              <a:rPr lang="zh-CN" altLang="en-US">
                <a:solidFill>
                  <a:srgbClr val="000000"/>
                </a:solidFill>
              </a:rPr>
              <a:pPr/>
              <a:t>9</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a:extLst>
              <a:ext uri="{FF2B5EF4-FFF2-40B4-BE49-F238E27FC236}">
                <a16:creationId xmlns:a16="http://schemas.microsoft.com/office/drawing/2014/main" id="{B83B6C0A-F82C-4946-A6D0-90F1DB8667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042751D0-44E6-469B-8F18-91C88B83F7DA}"/>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8484" name="灯片编号占位符 3">
            <a:extLst>
              <a:ext uri="{FF2B5EF4-FFF2-40B4-BE49-F238E27FC236}">
                <a16:creationId xmlns:a16="http://schemas.microsoft.com/office/drawing/2014/main" id="{CC13E826-D076-4C0A-8620-E9F9F38262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8BEDEB-5D42-468C-9DB5-16547611EB6E}" type="slidenum">
              <a:rPr lang="zh-CN" altLang="en-US" smtClean="0"/>
              <a:pPr/>
              <a:t>25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a:extLst>
              <a:ext uri="{FF2B5EF4-FFF2-40B4-BE49-F238E27FC236}">
                <a16:creationId xmlns:a16="http://schemas.microsoft.com/office/drawing/2014/main" id="{E1A289A4-D508-4A35-9ABA-2A388C993F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3E9822C-C9F9-4F59-A66D-3B09E6E8C624}"/>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50532" name="灯片编号占位符 3">
            <a:extLst>
              <a:ext uri="{FF2B5EF4-FFF2-40B4-BE49-F238E27FC236}">
                <a16:creationId xmlns:a16="http://schemas.microsoft.com/office/drawing/2014/main" id="{0DB5914D-8FCD-463A-837B-16D1DF5678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01910E1-81D6-40BE-95D3-0CB738B8134A}" type="slidenum">
              <a:rPr lang="zh-CN" altLang="en-US" smtClean="0"/>
              <a:pPr/>
              <a:t>26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a:extLst>
              <a:ext uri="{FF2B5EF4-FFF2-40B4-BE49-F238E27FC236}">
                <a16:creationId xmlns:a16="http://schemas.microsoft.com/office/drawing/2014/main" id="{EDDCE264-1CBB-4E2E-8810-9CF3BC63BB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BF6EA870-74A7-473D-946E-B793DEDD25E9}"/>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52580" name="灯片编号占位符 3">
            <a:extLst>
              <a:ext uri="{FF2B5EF4-FFF2-40B4-BE49-F238E27FC236}">
                <a16:creationId xmlns:a16="http://schemas.microsoft.com/office/drawing/2014/main" id="{6AFDF827-3F99-4A5C-872B-E71C37EF6C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E263D3-E8E4-4833-88A1-6CCF190E7DEF}" type="slidenum">
              <a:rPr lang="zh-CN" altLang="en-US" smtClean="0"/>
              <a:pPr/>
              <a:t>27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a:extLst>
              <a:ext uri="{FF2B5EF4-FFF2-40B4-BE49-F238E27FC236}">
                <a16:creationId xmlns:a16="http://schemas.microsoft.com/office/drawing/2014/main" id="{1874F38D-2CDD-4D78-9863-E89C385457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8116D0F-6C28-4BE4-B275-4BDF6D2049DB}"/>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54628" name="灯片编号占位符 3">
            <a:extLst>
              <a:ext uri="{FF2B5EF4-FFF2-40B4-BE49-F238E27FC236}">
                <a16:creationId xmlns:a16="http://schemas.microsoft.com/office/drawing/2014/main" id="{DD5FA3A4-A533-4B66-BE58-ED4E940CA1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7D6104-54AC-46B1-98B3-3EA80614E032}" type="slidenum">
              <a:rPr lang="zh-CN" altLang="en-US" smtClean="0"/>
              <a:pPr/>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86769179-887D-42F4-BAA0-8CFE085D9B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F714908-870E-427E-A17B-0D9AE22390C0}"/>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36196" name="灯片编号占位符 3">
            <a:extLst>
              <a:ext uri="{FF2B5EF4-FFF2-40B4-BE49-F238E27FC236}">
                <a16:creationId xmlns:a16="http://schemas.microsoft.com/office/drawing/2014/main" id="{DF72D6A9-5777-4C0B-A4AE-AC6739B740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E1F806-CF07-4113-A0F9-105301996F53}" type="slidenum">
              <a:rPr lang="zh-CN" altLang="en-US" smtClean="0"/>
              <a:pPr/>
              <a:t>29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79BADE0F-89A4-492A-B34A-E552BC463C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A4439619-9B04-49B6-A180-CDD7ACCA251E}"/>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t>计算机发明之处及后面很长一段时间，只用应用于美国及西方一些发达国家，</a:t>
            </a:r>
            <a:r>
              <a:rPr lang="en-US" altLang="zh-CN" dirty="0"/>
              <a:t>ASCII</a:t>
            </a:r>
            <a:r>
              <a:rPr lang="zh-CN" altLang="en-US" dirty="0"/>
              <a:t>能够很好满足用户的需求。但是当中国也有了计算机之后，为了显示中文，必须设计一套编码规则用于将汉字转换为计算机可以接受的，所以，这个时候，就出现了</a:t>
            </a:r>
            <a:r>
              <a:rPr lang="en-US" altLang="zh-CN" dirty="0"/>
              <a:t>GBXXX</a:t>
            </a:r>
            <a:r>
              <a:rPr lang="zh-CN" altLang="en-US" dirty="0"/>
              <a:t>字符集</a:t>
            </a:r>
            <a:endParaRPr lang="en-US" altLang="zh-CN" dirty="0"/>
          </a:p>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84996" name="灯片编号占位符 3">
            <a:extLst>
              <a:ext uri="{FF2B5EF4-FFF2-40B4-BE49-F238E27FC236}">
                <a16:creationId xmlns:a16="http://schemas.microsoft.com/office/drawing/2014/main" id="{A43A8C28-3C42-4211-9A46-BA2D549FD3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E6065A-0849-4DBE-9154-BD9F3FE5B3C7}" type="slidenum">
              <a:rPr lang="zh-CN" altLang="en-US">
                <a:solidFill>
                  <a:srgbClr val="000000"/>
                </a:solidFill>
              </a:rPr>
              <a:pPr/>
              <a:t>42</a:t>
            </a:fld>
            <a:endParaRPr lang="zh-CN" altLang="en-US">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79BADE0F-89A4-492A-B34A-E552BC463C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A4439619-9B04-49B6-A180-CDD7ACCA251E}"/>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t>计算机发明之处及后面很长一段时间，只用应用于美国及西方一些发达国家，</a:t>
            </a:r>
            <a:r>
              <a:rPr lang="en-US" altLang="zh-CN" dirty="0"/>
              <a:t>ASCII</a:t>
            </a:r>
            <a:r>
              <a:rPr lang="zh-CN" altLang="en-US" dirty="0"/>
              <a:t>能够很好满足用户的需求。但是当中国也有了计算机之后，为了显示中文，必须设计一套编码规则用于将汉字转换为计算机可以接受的，所以，这个时候，就出现了</a:t>
            </a:r>
            <a:r>
              <a:rPr lang="en-US" altLang="zh-CN" dirty="0"/>
              <a:t>GBXXX</a:t>
            </a:r>
            <a:r>
              <a:rPr lang="zh-CN" altLang="en-US" dirty="0"/>
              <a:t>字符集</a:t>
            </a:r>
            <a:endParaRPr lang="en-US" altLang="zh-CN" dirty="0"/>
          </a:p>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84996" name="灯片编号占位符 3">
            <a:extLst>
              <a:ext uri="{FF2B5EF4-FFF2-40B4-BE49-F238E27FC236}">
                <a16:creationId xmlns:a16="http://schemas.microsoft.com/office/drawing/2014/main" id="{A43A8C28-3C42-4211-9A46-BA2D549FD3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E6065A-0849-4DBE-9154-BD9F3FE5B3C7}" type="slidenum">
              <a:rPr lang="zh-CN" altLang="en-US">
                <a:solidFill>
                  <a:srgbClr val="000000"/>
                </a:solidFill>
              </a:rPr>
              <a:pPr/>
              <a:t>43</a:t>
            </a:fld>
            <a:endParaRPr lang="zh-CN" altLang="en-US">
              <a:solidFill>
                <a:srgbClr val="000000"/>
              </a:solidFill>
            </a:endParaRPr>
          </a:p>
        </p:txBody>
      </p:sp>
    </p:spTree>
    <p:extLst>
      <p:ext uri="{BB962C8B-B14F-4D97-AF65-F5344CB8AC3E}">
        <p14:creationId xmlns:p14="http://schemas.microsoft.com/office/powerpoint/2010/main" val="4247457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D4B09B2F-7D33-4CB5-A9E0-5B0A0B1484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6493AFAD-78E8-40F1-BA66-8C179907653C}"/>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说到最后，大家需要知道两个常见的编码方式，</a:t>
            </a:r>
            <a:r>
              <a:rPr lang="en-US" altLang="zh-CN" dirty="0">
                <a:solidFill>
                  <a:schemeClr val="tx1">
                    <a:lumMod val="85000"/>
                    <a:lumOff val="15000"/>
                  </a:schemeClr>
                </a:solidFill>
                <a:latin typeface="微软雅黑" pitchFamily="34" charset="-122"/>
                <a:ea typeface="微软雅黑" pitchFamily="34" charset="-122"/>
              </a:rPr>
              <a:t>GBK</a:t>
            </a:r>
            <a:r>
              <a:rPr lang="zh-CN" altLang="en-US" dirty="0">
                <a:solidFill>
                  <a:schemeClr val="tx1">
                    <a:lumMod val="85000"/>
                    <a:lumOff val="15000"/>
                  </a:schemeClr>
                </a:solidFill>
                <a:latin typeface="微软雅黑" pitchFamily="34" charset="-122"/>
                <a:ea typeface="微软雅黑" pitchFamily="34" charset="-122"/>
              </a:rPr>
              <a:t>和</a:t>
            </a:r>
            <a:r>
              <a:rPr lang="en-US" altLang="zh-CN" dirty="0">
                <a:solidFill>
                  <a:schemeClr val="tx1">
                    <a:lumMod val="85000"/>
                    <a:lumOff val="15000"/>
                  </a:schemeClr>
                </a:solidFill>
                <a:latin typeface="微软雅黑" pitchFamily="34" charset="-122"/>
                <a:ea typeface="微软雅黑" pitchFamily="34" charset="-122"/>
              </a:rPr>
              <a:t>UTF-8</a:t>
            </a:r>
            <a:r>
              <a:rPr lang="zh-CN" altLang="en-US" dirty="0">
                <a:solidFill>
                  <a:schemeClr val="tx1">
                    <a:lumMod val="85000"/>
                    <a:lumOff val="15000"/>
                  </a:schemeClr>
                </a:solidFill>
                <a:latin typeface="微软雅黑" pitchFamily="34" charset="-122"/>
                <a:ea typeface="微软雅黑" pitchFamily="34" charset="-122"/>
              </a:rPr>
              <a:t>。而且还要知道，采用何种规则进行编码，就必须采用何种规则解码</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87044" name="灯片编号占位符 3">
            <a:extLst>
              <a:ext uri="{FF2B5EF4-FFF2-40B4-BE49-F238E27FC236}">
                <a16:creationId xmlns:a16="http://schemas.microsoft.com/office/drawing/2014/main" id="{59145427-B335-4657-925F-62998EFB9E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BB671E-6800-49BB-B860-C3AA9594DEA6}" type="slidenum">
              <a:rPr lang="zh-CN" altLang="en-US">
                <a:solidFill>
                  <a:srgbClr val="000000"/>
                </a:solidFill>
              </a:rPr>
              <a:pPr/>
              <a:t>45</a:t>
            </a:fld>
            <a:endParaRPr lang="zh-CN" altLang="en-US">
              <a:solidFill>
                <a:srgbClr val="000000"/>
              </a:solidFill>
            </a:endParaRPr>
          </a:p>
        </p:txBody>
      </p:sp>
    </p:spTree>
    <p:extLst>
      <p:ext uri="{BB962C8B-B14F-4D97-AF65-F5344CB8AC3E}">
        <p14:creationId xmlns:p14="http://schemas.microsoft.com/office/powerpoint/2010/main" val="504347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D4B09B2F-7D33-4CB5-A9E0-5B0A0B1484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6493AFAD-78E8-40F1-BA66-8C179907653C}"/>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说到最后，大家需要知道两个常见的编码方式，</a:t>
            </a:r>
            <a:r>
              <a:rPr lang="en-US" altLang="zh-CN" dirty="0">
                <a:solidFill>
                  <a:schemeClr val="tx1">
                    <a:lumMod val="85000"/>
                    <a:lumOff val="15000"/>
                  </a:schemeClr>
                </a:solidFill>
                <a:latin typeface="微软雅黑" pitchFamily="34" charset="-122"/>
                <a:ea typeface="微软雅黑" pitchFamily="34" charset="-122"/>
              </a:rPr>
              <a:t>GBK</a:t>
            </a:r>
            <a:r>
              <a:rPr lang="zh-CN" altLang="en-US" dirty="0">
                <a:solidFill>
                  <a:schemeClr val="tx1">
                    <a:lumMod val="85000"/>
                    <a:lumOff val="15000"/>
                  </a:schemeClr>
                </a:solidFill>
                <a:latin typeface="微软雅黑" pitchFamily="34" charset="-122"/>
                <a:ea typeface="微软雅黑" pitchFamily="34" charset="-122"/>
              </a:rPr>
              <a:t>和</a:t>
            </a:r>
            <a:r>
              <a:rPr lang="en-US" altLang="zh-CN" dirty="0">
                <a:solidFill>
                  <a:schemeClr val="tx1">
                    <a:lumMod val="85000"/>
                    <a:lumOff val="15000"/>
                  </a:schemeClr>
                </a:solidFill>
                <a:latin typeface="微软雅黑" pitchFamily="34" charset="-122"/>
                <a:ea typeface="微软雅黑" pitchFamily="34" charset="-122"/>
              </a:rPr>
              <a:t>UTF-8</a:t>
            </a:r>
            <a:r>
              <a:rPr lang="zh-CN" altLang="en-US" dirty="0">
                <a:solidFill>
                  <a:schemeClr val="tx1">
                    <a:lumMod val="85000"/>
                    <a:lumOff val="15000"/>
                  </a:schemeClr>
                </a:solidFill>
                <a:latin typeface="微软雅黑" pitchFamily="34" charset="-122"/>
                <a:ea typeface="微软雅黑" pitchFamily="34" charset="-122"/>
              </a:rPr>
              <a:t>。而且还要知道，采用何种规则进行编码，就必须采用何种规则解码</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87044" name="灯片编号占位符 3">
            <a:extLst>
              <a:ext uri="{FF2B5EF4-FFF2-40B4-BE49-F238E27FC236}">
                <a16:creationId xmlns:a16="http://schemas.microsoft.com/office/drawing/2014/main" id="{59145427-B335-4657-925F-62998EFB9E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BB671E-6800-49BB-B860-C3AA9594DEA6}" type="slidenum">
              <a:rPr lang="zh-CN" altLang="en-US">
                <a:solidFill>
                  <a:srgbClr val="000000"/>
                </a:solidFill>
              </a:rPr>
              <a:pPr/>
              <a:t>47</a:t>
            </a:fld>
            <a:endParaRPr lang="zh-CN" altLang="en-US">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AFD123DF-7C34-40E4-818F-0D9CD0FFEF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535554ED-CC9A-4624-BAA0-77868C902DCD}"/>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说到最后，大家需要知道两个常见的编码方式，</a:t>
            </a:r>
            <a:r>
              <a:rPr lang="en-US" altLang="zh-CN" dirty="0">
                <a:solidFill>
                  <a:schemeClr val="tx1">
                    <a:lumMod val="85000"/>
                    <a:lumOff val="15000"/>
                  </a:schemeClr>
                </a:solidFill>
                <a:latin typeface="微软雅黑" pitchFamily="34" charset="-122"/>
                <a:ea typeface="微软雅黑" pitchFamily="34" charset="-122"/>
              </a:rPr>
              <a:t>GBK</a:t>
            </a:r>
            <a:r>
              <a:rPr lang="zh-CN" altLang="en-US" dirty="0">
                <a:solidFill>
                  <a:schemeClr val="tx1">
                    <a:lumMod val="85000"/>
                    <a:lumOff val="15000"/>
                  </a:schemeClr>
                </a:solidFill>
                <a:latin typeface="微软雅黑" pitchFamily="34" charset="-122"/>
                <a:ea typeface="微软雅黑" pitchFamily="34" charset="-122"/>
              </a:rPr>
              <a:t>和</a:t>
            </a:r>
            <a:r>
              <a:rPr lang="en-US" altLang="zh-CN" dirty="0">
                <a:solidFill>
                  <a:schemeClr val="tx1">
                    <a:lumMod val="85000"/>
                    <a:lumOff val="15000"/>
                  </a:schemeClr>
                </a:solidFill>
                <a:latin typeface="微软雅黑" pitchFamily="34" charset="-122"/>
                <a:ea typeface="微软雅黑" pitchFamily="34" charset="-122"/>
              </a:rPr>
              <a:t>UTF-8</a:t>
            </a:r>
            <a:r>
              <a:rPr lang="zh-CN" altLang="en-US" dirty="0">
                <a:solidFill>
                  <a:schemeClr val="tx1">
                    <a:lumMod val="85000"/>
                    <a:lumOff val="15000"/>
                  </a:schemeClr>
                </a:solidFill>
                <a:latin typeface="微软雅黑" pitchFamily="34" charset="-122"/>
                <a:ea typeface="微软雅黑" pitchFamily="34" charset="-122"/>
              </a:rPr>
              <a:t>。而且还要知道，采用何种规则进行编码，就必须采用何种规则解码</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91140" name="灯片编号占位符 3">
            <a:extLst>
              <a:ext uri="{FF2B5EF4-FFF2-40B4-BE49-F238E27FC236}">
                <a16:creationId xmlns:a16="http://schemas.microsoft.com/office/drawing/2014/main" id="{8F88D0AA-7D74-410D-BF8A-D862AA3231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DF400-88CC-4178-9FD5-7EC045E4C43A}" type="slidenum">
              <a:rPr lang="zh-CN" altLang="en-US">
                <a:solidFill>
                  <a:srgbClr val="000000"/>
                </a:solidFill>
              </a:rPr>
              <a:pPr/>
              <a:t>48</a:t>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FF01C2C0-9180-41FD-A2B5-964727256F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645DCFDB-53C3-4D4D-9EC8-C346821533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32772" name="灯片编号占位符 3">
            <a:extLst>
              <a:ext uri="{FF2B5EF4-FFF2-40B4-BE49-F238E27FC236}">
                <a16:creationId xmlns:a16="http://schemas.microsoft.com/office/drawing/2014/main" id="{A94B916B-DFB4-49C9-9EB4-C193581A4C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D180AB-6073-4A86-8FDD-FBE1422E8C0F}" type="slidenum">
              <a:rPr lang="zh-CN" altLang="en-US">
                <a:solidFill>
                  <a:srgbClr val="000000"/>
                </a:solidFill>
              </a:rPr>
              <a:pPr/>
              <a:t>10</a:t>
            </a:fld>
            <a:endParaRPr lang="zh-CN"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3540643D-5CAC-43AE-A0BC-52B8195D7B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84B94CE-1C0A-4D7D-82E4-5E97424A5AB1}"/>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93188" name="灯片编号占位符 3">
            <a:extLst>
              <a:ext uri="{FF2B5EF4-FFF2-40B4-BE49-F238E27FC236}">
                <a16:creationId xmlns:a16="http://schemas.microsoft.com/office/drawing/2014/main" id="{9BAF628A-8153-4516-9CC5-2D032DBBFF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1EEE1F-02E4-4A37-845D-A028A8D95D86}" type="slidenum">
              <a:rPr lang="zh-CN" altLang="en-US">
                <a:solidFill>
                  <a:srgbClr val="000000"/>
                </a:solidFill>
              </a:rPr>
              <a:pPr/>
              <a:t>51</a:t>
            </a:fld>
            <a:endParaRPr lang="zh-CN" altLang="en-US">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8BBA0196-0DA6-4C0E-AEC5-DC5CF75B5B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86F4EE1E-042D-4C67-91E1-74F486DFAD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18436" name="灯片编号占位符 3">
            <a:extLst>
              <a:ext uri="{FF2B5EF4-FFF2-40B4-BE49-F238E27FC236}">
                <a16:creationId xmlns:a16="http://schemas.microsoft.com/office/drawing/2014/main" id="{E026D561-B25C-4468-88E6-DB333189AD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41A28D-589D-48B3-A5F3-60AD9AA28524}" type="slidenum">
              <a:rPr lang="zh-CN" altLang="en-US">
                <a:solidFill>
                  <a:srgbClr val="000000"/>
                </a:solidFill>
              </a:rPr>
              <a:pPr/>
              <a:t>54</a:t>
            </a:fld>
            <a:endParaRPr lang="zh-CN" altLang="en-US">
              <a:solidFill>
                <a:srgbClr val="000000"/>
              </a:solidFill>
            </a:endParaRPr>
          </a:p>
        </p:txBody>
      </p:sp>
    </p:spTree>
    <p:extLst>
      <p:ext uri="{BB962C8B-B14F-4D97-AF65-F5344CB8AC3E}">
        <p14:creationId xmlns:p14="http://schemas.microsoft.com/office/powerpoint/2010/main" val="4046064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4CD1A752-DB21-40E9-9956-E97FA684D7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8D1C29C-893B-4CF4-BCFF-B433E6552916}"/>
              </a:ext>
            </a:extLst>
          </p:cNvPr>
          <p:cNvSpPr>
            <a:spLocks noGrp="1"/>
          </p:cNvSpPr>
          <p:nvPr>
            <p:ph type="body" idx="1"/>
          </p:nvPr>
        </p:nvSpPr>
        <p:spPr bwMode="auto"/>
        <p:txBody>
          <a:bodyPr wrap="square" numCol="1" anchor="t" anchorCtr="0" compatLnSpc="1">
            <a:prstTxWarp prst="textNoShape">
              <a:avLst/>
            </a:prstTxWarp>
          </a:bodyPr>
          <a:lstStyle/>
          <a:p>
            <a:pPr>
              <a:defRPr/>
            </a:pPr>
            <a:r>
              <a:rPr lang="zh-CN" altLang="en-US" dirty="0">
                <a:solidFill>
                  <a:schemeClr val="tx1">
                    <a:lumMod val="85000"/>
                    <a:lumOff val="15000"/>
                  </a:schemeClr>
                </a:solidFill>
                <a:latin typeface="微软雅黑" pitchFamily="34" charset="-122"/>
                <a:ea typeface="微软雅黑" pitchFamily="34" charset="-122"/>
              </a:rPr>
              <a:t>在讲解最后一个内容的时候，先看看硬盘上的两个文件，一个图片，一个文本文件</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6628" name="灯片编号占位符 3">
            <a:extLst>
              <a:ext uri="{FF2B5EF4-FFF2-40B4-BE49-F238E27FC236}">
                <a16:creationId xmlns:a16="http://schemas.microsoft.com/office/drawing/2014/main" id="{A5F988DA-2304-4736-9A11-E5CDCB8A16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2FE931-03DA-46E6-9427-89598BDA5657}" type="slidenum">
              <a:rPr lang="zh-CN" altLang="en-US">
                <a:solidFill>
                  <a:srgbClr val="000000"/>
                </a:solidFill>
              </a:rPr>
              <a:pPr/>
              <a:t>56</a:t>
            </a:fld>
            <a:endParaRPr lang="zh-CN" altLang="en-US">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61</a:t>
            </a:fld>
            <a:endParaRPr lang="zh-CN" altLang="en-US">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62</a:t>
            </a:fld>
            <a:endParaRPr lang="zh-CN" altLang="en-US">
              <a:solidFill>
                <a:srgbClr val="000000"/>
              </a:solidFill>
            </a:endParaRPr>
          </a:p>
        </p:txBody>
      </p:sp>
    </p:spTree>
    <p:extLst>
      <p:ext uri="{BB962C8B-B14F-4D97-AF65-F5344CB8AC3E}">
        <p14:creationId xmlns:p14="http://schemas.microsoft.com/office/powerpoint/2010/main" val="4157402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1D1B6058-8EAB-43FD-8958-6FC673502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55FF8D-3DBB-4A7E-88A1-503E8AACF253}"/>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复制图片，其实做读写数据操作</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8132" name="灯片编号占位符 3">
            <a:extLst>
              <a:ext uri="{FF2B5EF4-FFF2-40B4-BE49-F238E27FC236}">
                <a16:creationId xmlns:a16="http://schemas.microsoft.com/office/drawing/2014/main" id="{83482944-F629-4782-92D0-C6F5E63226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CFF9E9-6957-43FB-8A84-810124F78A9A}" type="slidenum">
              <a:rPr lang="zh-CN" altLang="en-US"/>
              <a:pPr/>
              <a:t>64</a:t>
            </a:fld>
            <a:endParaRPr lang="zh-CN" altLang="en-US"/>
          </a:p>
        </p:txBody>
      </p:sp>
    </p:spTree>
    <p:extLst>
      <p:ext uri="{BB962C8B-B14F-4D97-AF65-F5344CB8AC3E}">
        <p14:creationId xmlns:p14="http://schemas.microsoft.com/office/powerpoint/2010/main" val="38589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68</a:t>
            </a:fld>
            <a:endParaRPr lang="zh-CN" altLang="en-US">
              <a:solidFill>
                <a:srgbClr val="000000"/>
              </a:solidFill>
            </a:endParaRPr>
          </a:p>
        </p:txBody>
      </p:sp>
    </p:spTree>
    <p:extLst>
      <p:ext uri="{BB962C8B-B14F-4D97-AF65-F5344CB8AC3E}">
        <p14:creationId xmlns:p14="http://schemas.microsoft.com/office/powerpoint/2010/main" val="2103291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69</a:t>
            </a:fld>
            <a:endParaRPr lang="zh-CN" altLang="en-US">
              <a:solidFill>
                <a:srgbClr val="000000"/>
              </a:solidFill>
            </a:endParaRPr>
          </a:p>
        </p:txBody>
      </p:sp>
    </p:spTree>
    <p:extLst>
      <p:ext uri="{BB962C8B-B14F-4D97-AF65-F5344CB8AC3E}">
        <p14:creationId xmlns:p14="http://schemas.microsoft.com/office/powerpoint/2010/main" val="3655672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6EC34ECD-C03D-464F-B376-55D3B78E7B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D860C615-02B9-452A-82BD-DD699DA479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68612" name="灯片编号占位符 3">
            <a:extLst>
              <a:ext uri="{FF2B5EF4-FFF2-40B4-BE49-F238E27FC236}">
                <a16:creationId xmlns:a16="http://schemas.microsoft.com/office/drawing/2014/main" id="{F1F1A08C-771A-428B-ACC5-F02F6A2FAB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2B07807-11CB-4053-AA10-F02DB0401D19}" type="slidenum">
              <a:rPr lang="zh-CN" altLang="en-US">
                <a:solidFill>
                  <a:srgbClr val="000000"/>
                </a:solidFill>
              </a:rPr>
              <a:pPr/>
              <a:t>72</a:t>
            </a:fld>
            <a:endParaRPr lang="zh-CN" altLang="en-US">
              <a:solidFill>
                <a:srgbClr val="000000"/>
              </a:solidFill>
            </a:endParaRPr>
          </a:p>
        </p:txBody>
      </p:sp>
    </p:spTree>
    <p:extLst>
      <p:ext uri="{BB962C8B-B14F-4D97-AF65-F5344CB8AC3E}">
        <p14:creationId xmlns:p14="http://schemas.microsoft.com/office/powerpoint/2010/main" val="2789282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3B94733A-34D9-4C10-AD04-AC3DD91C8E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1DE879F2-6229-4642-8EF9-D86CCB236247}"/>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39940" name="灯片编号占位符 3">
            <a:extLst>
              <a:ext uri="{FF2B5EF4-FFF2-40B4-BE49-F238E27FC236}">
                <a16:creationId xmlns:a16="http://schemas.microsoft.com/office/drawing/2014/main" id="{7F86A155-7519-4588-A6EA-CB791FE3C5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A8EE82-F2E6-4DC7-AD07-D8F52D7F2E07}" type="slidenum">
              <a:rPr lang="zh-CN" altLang="en-US">
                <a:solidFill>
                  <a:srgbClr val="000000"/>
                </a:solidFill>
              </a:rPr>
              <a:pPr/>
              <a:t>75</a:t>
            </a:fld>
            <a:endParaRPr lang="zh-CN" altLang="en-US">
              <a:solidFill>
                <a:srgbClr val="000000"/>
              </a:solidFill>
            </a:endParaRPr>
          </a:p>
        </p:txBody>
      </p:sp>
    </p:spTree>
    <p:extLst>
      <p:ext uri="{BB962C8B-B14F-4D97-AF65-F5344CB8AC3E}">
        <p14:creationId xmlns:p14="http://schemas.microsoft.com/office/powerpoint/2010/main" val="78197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7AAD5C42-870A-47BD-93AF-9D8FBD2E90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406ACAC7-205E-4F0F-B2CE-0776EDAFB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35844" name="灯片编号占位符 3">
            <a:extLst>
              <a:ext uri="{FF2B5EF4-FFF2-40B4-BE49-F238E27FC236}">
                <a16:creationId xmlns:a16="http://schemas.microsoft.com/office/drawing/2014/main" id="{3DAF4623-902B-4771-A20C-AC776EEA8B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E04F5-BC44-44D4-A9EF-CBF9BD1F0D48}" type="slidenum">
              <a:rPr lang="zh-CN" altLang="en-US">
                <a:solidFill>
                  <a:srgbClr val="000000"/>
                </a:solidFill>
              </a:rPr>
              <a:pPr/>
              <a:t>11</a:t>
            </a:fld>
            <a:endParaRPr lang="zh-CN" altLang="en-US">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B6007C15-45F8-4601-8856-39620BB182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6D520C5-B7A7-432E-865D-2B812068A27D}"/>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7460" name="灯片编号占位符 3">
            <a:extLst>
              <a:ext uri="{FF2B5EF4-FFF2-40B4-BE49-F238E27FC236}">
                <a16:creationId xmlns:a16="http://schemas.microsoft.com/office/drawing/2014/main" id="{40C67B57-11CF-49A2-AEB2-24C797E14A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51B787-5055-4A14-B6DE-9054AF54CC6B}" type="slidenum">
              <a:rPr lang="zh-CN" altLang="en-US">
                <a:solidFill>
                  <a:srgbClr val="000000"/>
                </a:solidFill>
              </a:rPr>
              <a:pPr/>
              <a:t>77</a:t>
            </a:fld>
            <a:endParaRPr lang="zh-CN" altLang="en-US">
              <a:solidFill>
                <a:srgbClr val="000000"/>
              </a:solidFill>
            </a:endParaRPr>
          </a:p>
        </p:txBody>
      </p:sp>
    </p:spTree>
    <p:extLst>
      <p:ext uri="{BB962C8B-B14F-4D97-AF65-F5344CB8AC3E}">
        <p14:creationId xmlns:p14="http://schemas.microsoft.com/office/powerpoint/2010/main" val="532051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80</a:t>
            </a:fld>
            <a:endParaRPr lang="zh-CN" altLang="en-US">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81</a:t>
            </a:fld>
            <a:endParaRPr lang="zh-CN" altLang="en-US">
              <a:solidFill>
                <a:srgbClr val="000000"/>
              </a:solidFill>
            </a:endParaRPr>
          </a:p>
        </p:txBody>
      </p:sp>
    </p:spTree>
    <p:extLst>
      <p:ext uri="{BB962C8B-B14F-4D97-AF65-F5344CB8AC3E}">
        <p14:creationId xmlns:p14="http://schemas.microsoft.com/office/powerpoint/2010/main" val="307368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85</a:t>
            </a:fld>
            <a:endParaRPr lang="zh-CN" altLang="en-US">
              <a:solidFill>
                <a:srgbClr val="000000"/>
              </a:solidFill>
            </a:endParaRPr>
          </a:p>
        </p:txBody>
      </p:sp>
    </p:spTree>
    <p:extLst>
      <p:ext uri="{BB962C8B-B14F-4D97-AF65-F5344CB8AC3E}">
        <p14:creationId xmlns:p14="http://schemas.microsoft.com/office/powerpoint/2010/main" val="210329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F934607-51C7-4960-B542-2DD0D38207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315B03C9-B37B-4DAF-8224-6FDD83698F65}"/>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46084" name="灯片编号占位符 3">
            <a:extLst>
              <a:ext uri="{FF2B5EF4-FFF2-40B4-BE49-F238E27FC236}">
                <a16:creationId xmlns:a16="http://schemas.microsoft.com/office/drawing/2014/main" id="{13AF5181-1D31-4594-8FA0-755C261317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D94A4-B680-4856-97FD-A87B119C9D6A}" type="slidenum">
              <a:rPr lang="zh-CN" altLang="en-US">
                <a:solidFill>
                  <a:srgbClr val="000000"/>
                </a:solidFill>
              </a:rPr>
              <a:pPr/>
              <a:t>86</a:t>
            </a:fld>
            <a:endParaRPr lang="zh-CN" altLang="en-US">
              <a:solidFill>
                <a:srgbClr val="000000"/>
              </a:solidFill>
            </a:endParaRPr>
          </a:p>
        </p:txBody>
      </p:sp>
    </p:spTree>
    <p:extLst>
      <p:ext uri="{BB962C8B-B14F-4D97-AF65-F5344CB8AC3E}">
        <p14:creationId xmlns:p14="http://schemas.microsoft.com/office/powerpoint/2010/main" val="3080232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1D1B6058-8EAB-43FD-8958-6FC673502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55FF8D-3DBB-4A7E-88A1-503E8AACF253}"/>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复制图片，其实做读写数据操作</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8132" name="灯片编号占位符 3">
            <a:extLst>
              <a:ext uri="{FF2B5EF4-FFF2-40B4-BE49-F238E27FC236}">
                <a16:creationId xmlns:a16="http://schemas.microsoft.com/office/drawing/2014/main" id="{83482944-F629-4782-92D0-C6F5E63226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CFF9E9-6957-43FB-8A84-810124F78A9A}" type="slidenum">
              <a:rPr lang="zh-CN" altLang="en-US"/>
              <a:pPr/>
              <a:t>107</a:t>
            </a:fld>
            <a:endParaRPr lang="zh-CN" altLang="en-US"/>
          </a:p>
        </p:txBody>
      </p:sp>
    </p:spTree>
    <p:extLst>
      <p:ext uri="{BB962C8B-B14F-4D97-AF65-F5344CB8AC3E}">
        <p14:creationId xmlns:p14="http://schemas.microsoft.com/office/powerpoint/2010/main" val="1430241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1D1B6058-8EAB-43FD-8958-6FC673502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55FF8D-3DBB-4A7E-88A1-503E8AACF253}"/>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复制图片，其实做读写数据操作</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8132" name="灯片编号占位符 3">
            <a:extLst>
              <a:ext uri="{FF2B5EF4-FFF2-40B4-BE49-F238E27FC236}">
                <a16:creationId xmlns:a16="http://schemas.microsoft.com/office/drawing/2014/main" id="{83482944-F629-4782-92D0-C6F5E63226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CFF9E9-6957-43FB-8A84-810124F78A9A}" type="slidenum">
              <a:rPr lang="zh-CN" altLang="en-US"/>
              <a:pPr/>
              <a:t>111</a:t>
            </a:fld>
            <a:endParaRPr lang="zh-CN" altLang="en-US"/>
          </a:p>
        </p:txBody>
      </p:sp>
    </p:spTree>
    <p:extLst>
      <p:ext uri="{BB962C8B-B14F-4D97-AF65-F5344CB8AC3E}">
        <p14:creationId xmlns:p14="http://schemas.microsoft.com/office/powerpoint/2010/main" val="2426010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1D1B6058-8EAB-43FD-8958-6FC673502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55FF8D-3DBB-4A7E-88A1-503E8AACF253}"/>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复制图片，其实做读写数据操作</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8132" name="灯片编号占位符 3">
            <a:extLst>
              <a:ext uri="{FF2B5EF4-FFF2-40B4-BE49-F238E27FC236}">
                <a16:creationId xmlns:a16="http://schemas.microsoft.com/office/drawing/2014/main" id="{83482944-F629-4782-92D0-C6F5E63226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CFF9E9-6957-43FB-8A84-810124F78A9A}" type="slidenum">
              <a:rPr lang="zh-CN" altLang="en-US"/>
              <a:pPr/>
              <a:t>112</a:t>
            </a:fld>
            <a:endParaRPr lang="zh-CN" altLang="en-US"/>
          </a:p>
        </p:txBody>
      </p:sp>
    </p:spTree>
    <p:extLst>
      <p:ext uri="{BB962C8B-B14F-4D97-AF65-F5344CB8AC3E}">
        <p14:creationId xmlns:p14="http://schemas.microsoft.com/office/powerpoint/2010/main" val="3201049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1D1B6058-8EAB-43FD-8958-6FC673502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7055FF8D-3DBB-4A7E-88A1-503E8AACF253}"/>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r>
              <a:rPr lang="zh-CN" altLang="en-US" dirty="0">
                <a:solidFill>
                  <a:schemeClr val="tx1">
                    <a:lumMod val="85000"/>
                    <a:lumOff val="15000"/>
                  </a:schemeClr>
                </a:solidFill>
                <a:latin typeface="微软雅黑" pitchFamily="34" charset="-122"/>
                <a:ea typeface="微软雅黑" pitchFamily="34" charset="-122"/>
              </a:rPr>
              <a:t>复制图片，其实做读写数据操作</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8132" name="灯片编号占位符 3">
            <a:extLst>
              <a:ext uri="{FF2B5EF4-FFF2-40B4-BE49-F238E27FC236}">
                <a16:creationId xmlns:a16="http://schemas.microsoft.com/office/drawing/2014/main" id="{83482944-F629-4782-92D0-C6F5E63226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CFF9E9-6957-43FB-8A84-810124F78A9A}" type="slidenum">
              <a:rPr lang="zh-CN" altLang="en-US"/>
              <a:pPr/>
              <a:t>113</a:t>
            </a:fld>
            <a:endParaRPr lang="zh-CN" altLang="en-US"/>
          </a:p>
        </p:txBody>
      </p:sp>
    </p:spTree>
    <p:extLst>
      <p:ext uri="{BB962C8B-B14F-4D97-AF65-F5344CB8AC3E}">
        <p14:creationId xmlns:p14="http://schemas.microsoft.com/office/powerpoint/2010/main" val="232283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52C2F6C9-7359-447D-8F12-E7B687AC5B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8C3E2811-1BB9-4747-BE9A-AF0ECD3A84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33796" name="灯片编号占位符 3">
            <a:extLst>
              <a:ext uri="{FF2B5EF4-FFF2-40B4-BE49-F238E27FC236}">
                <a16:creationId xmlns:a16="http://schemas.microsoft.com/office/drawing/2014/main" id="{92A151C6-3564-4354-A8A1-069C25E618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AE4A9-932F-45CE-A8FF-6AAD633C8867}" type="slidenum">
              <a:rPr lang="zh-CN" altLang="en-US">
                <a:solidFill>
                  <a:srgbClr val="000000"/>
                </a:solidFill>
              </a:rPr>
              <a:pPr/>
              <a:t>12</a:t>
            </a:fld>
            <a:endParaRPr lang="zh-CN"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2136A994-0592-44BF-991A-273C286FEF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id="{66B02FCB-3DD4-4984-945B-81130D0002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关于</a:t>
            </a:r>
            <a:r>
              <a:rPr lang="en-US" altLang="zh-CN"/>
              <a:t>JVM</a:t>
            </a:r>
            <a:r>
              <a:rPr lang="zh-CN" altLang="en-US"/>
              <a:t>的默认处理方案，我们先到代码中演示，再回来总结</a:t>
            </a:r>
          </a:p>
        </p:txBody>
      </p:sp>
      <p:sp>
        <p:nvSpPr>
          <p:cNvPr id="36868" name="灯片编号占位符 3">
            <a:extLst>
              <a:ext uri="{FF2B5EF4-FFF2-40B4-BE49-F238E27FC236}">
                <a16:creationId xmlns:a16="http://schemas.microsoft.com/office/drawing/2014/main" id="{EEBAD4AE-C71A-41F4-983B-F68E163FED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5C68473-38C7-4574-B618-405B0EE455E3}" type="slidenum">
              <a:rPr lang="zh-CN" altLang="en-US">
                <a:solidFill>
                  <a:srgbClr val="000000"/>
                </a:solidFill>
              </a:rPr>
              <a:pPr/>
              <a:t>13</a:t>
            </a:fld>
            <a:endParaRPr lang="zh-CN"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a:extLst>
              <a:ext uri="{FF2B5EF4-FFF2-40B4-BE49-F238E27FC236}">
                <a16:creationId xmlns:a16="http://schemas.microsoft.com/office/drawing/2014/main" id="{D96141AA-5C70-4B63-919F-5F98C626C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1E5ABB8-919F-4DE9-BE55-FEA408DEA060}"/>
              </a:ext>
            </a:extLst>
          </p:cNvPr>
          <p:cNvSpPr>
            <a:spLocks noGrp="1"/>
          </p:cNvSpPr>
          <p:nvPr>
            <p:ph type="body" idx="1"/>
          </p:nvPr>
        </p:nvSpPr>
        <p:spPr bwMode="auto"/>
        <p:txBody>
          <a:bodyPr wrap="square" numCol="1" anchor="t" anchorCtr="0" compatLnSpc="1">
            <a:prstTxWarp prst="textNoShape">
              <a:avLst/>
            </a:prstTxWarp>
          </a:bodyPr>
          <a:lstStyle/>
          <a:p>
            <a:pPr>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34148" name="灯片编号占位符 3">
            <a:extLst>
              <a:ext uri="{FF2B5EF4-FFF2-40B4-BE49-F238E27FC236}">
                <a16:creationId xmlns:a16="http://schemas.microsoft.com/office/drawing/2014/main" id="{085B809D-E437-445E-A650-83C5352696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27DF5A-C730-433F-A45D-1719B9E86591}" type="slidenum">
              <a:rPr lang="zh-CN" altLang="en-US" smtClean="0"/>
              <a:pPr/>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70F994A2-5682-4242-B16B-5707A5924D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5B94315F-6A10-4FDE-A0E8-3F412E26116F}"/>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2340" name="灯片编号占位符 3">
            <a:extLst>
              <a:ext uri="{FF2B5EF4-FFF2-40B4-BE49-F238E27FC236}">
                <a16:creationId xmlns:a16="http://schemas.microsoft.com/office/drawing/2014/main" id="{A706EECD-C616-4E9B-94C9-77F1FBE731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0EEA8F-FBC3-4C54-8F6C-BFDFD9AE7720}" type="slidenum">
              <a:rPr lang="zh-CN" altLang="en-US" smtClean="0"/>
              <a:pPr/>
              <a:t>22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a:extLst>
              <a:ext uri="{FF2B5EF4-FFF2-40B4-BE49-F238E27FC236}">
                <a16:creationId xmlns:a16="http://schemas.microsoft.com/office/drawing/2014/main" id="{AFB048C4-0E90-4FCE-9F7F-D13B09FC10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FA496AB0-581A-4CBF-B01C-6E248A34806A}"/>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4388" name="灯片编号占位符 3">
            <a:extLst>
              <a:ext uri="{FF2B5EF4-FFF2-40B4-BE49-F238E27FC236}">
                <a16:creationId xmlns:a16="http://schemas.microsoft.com/office/drawing/2014/main" id="{C9A2E0FA-EADC-430D-A5D5-2F5B3E80C0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D9B2A0-AB67-4C90-BC9B-4144964F7422}" type="slidenum">
              <a:rPr lang="zh-CN" altLang="en-US" smtClean="0"/>
              <a:pPr/>
              <a:t>23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874F71AC-1ADE-4D90-8FF0-342929843E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145B9A3E-095E-453C-BA2C-2E64F30AFBAC}"/>
              </a:ext>
            </a:extLst>
          </p:cNvPr>
          <p:cNvSpPr>
            <a:spLocks noGrp="1"/>
          </p:cNvSpPr>
          <p:nvPr>
            <p:ph type="body" idx="1"/>
          </p:nvPr>
        </p:nvSpPr>
        <p:spPr bwMode="auto"/>
        <p:txBody>
          <a:bodyPr wrap="square" numCol="1" anchor="t" anchorCtr="0" compatLnSpc="1">
            <a:prstTxWarp prst="textNoShape">
              <a:avLst/>
            </a:prstTxWarp>
          </a:bodyPr>
          <a:lstStyle/>
          <a:p>
            <a:pPr fontAlgn="auto">
              <a:lnSpc>
                <a:spcPct val="150000"/>
              </a:lnSpc>
              <a:spcBef>
                <a:spcPts val="0"/>
              </a:spcBef>
              <a:spcAft>
                <a:spcPts val="0"/>
              </a:spcAft>
              <a:defRPr/>
            </a:pPr>
            <a:endParaRPr lang="en-US" altLang="zh-CN" dirty="0">
              <a:solidFill>
                <a:schemeClr val="tx1">
                  <a:lumMod val="85000"/>
                  <a:lumOff val="15000"/>
                </a:schemeClr>
              </a:solidFill>
              <a:latin typeface="微软雅黑" pitchFamily="34" charset="-122"/>
              <a:ea typeface="微软雅黑" pitchFamily="34" charset="-122"/>
            </a:endParaRPr>
          </a:p>
        </p:txBody>
      </p:sp>
      <p:sp>
        <p:nvSpPr>
          <p:cNvPr id="146436" name="灯片编号占位符 3">
            <a:extLst>
              <a:ext uri="{FF2B5EF4-FFF2-40B4-BE49-F238E27FC236}">
                <a16:creationId xmlns:a16="http://schemas.microsoft.com/office/drawing/2014/main" id="{B1B03309-2786-45AF-B4E1-11BD991600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426718-0829-4ACE-BA9C-7F0D740B2B88}"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内容页">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ED916A-3E34-4B9E-8F9F-7A8921A30F99}"/>
              </a:ext>
            </a:extLst>
          </p:cNvPr>
          <p:cNvSpPr>
            <a:spLocks noGrp="1"/>
          </p:cNvSpPr>
          <p:nvPr>
            <p:ph idx="1" hasCustomPrompt="1"/>
          </p:nvPr>
        </p:nvSpPr>
        <p:spPr>
          <a:xfrm>
            <a:off x="576197" y="956241"/>
            <a:ext cx="11060481" cy="5331825"/>
          </a:xfrm>
          <a:prstGeom prst="rect">
            <a:avLst/>
          </a:prstGeom>
        </p:spPr>
        <p:txBody>
          <a:bodyPr/>
          <a:lstStyle>
            <a:lvl1pPr marL="0" indent="0">
              <a:lnSpc>
                <a:spcPct val="150000"/>
              </a:lnSpc>
              <a:buNone/>
              <a:defRPr sz="1600"/>
            </a:lvl1pPr>
          </a:lstStyle>
          <a:p>
            <a:pPr lvl="0"/>
            <a:r>
              <a:rPr lang="zh-CN" altLang="en-US"/>
              <a:t>单击此处编辑内容</a:t>
            </a:r>
            <a:endParaRPr lang="zh-CN" altLang="en-US" dirty="0"/>
          </a:p>
        </p:txBody>
      </p:sp>
      <p:sp>
        <p:nvSpPr>
          <p:cNvPr id="8" name="标题 7">
            <a:extLst>
              <a:ext uri="{FF2B5EF4-FFF2-40B4-BE49-F238E27FC236}">
                <a16:creationId xmlns:a16="http://schemas.microsoft.com/office/drawing/2014/main" id="{E0BD5DE7-58FF-A736-CEC2-C49FBA5469E8}"/>
              </a:ext>
            </a:extLst>
          </p:cNvPr>
          <p:cNvSpPr>
            <a:spLocks noGrp="1"/>
          </p:cNvSpPr>
          <p:nvPr>
            <p:ph type="title"/>
          </p:nvPr>
        </p:nvSpPr>
        <p:spPr>
          <a:xfrm>
            <a:off x="576196" y="336399"/>
            <a:ext cx="10747497" cy="474415"/>
          </a:xfrm>
          <a:prstGeom prst="rect">
            <a:avLst/>
          </a:prstGeom>
        </p:spPr>
        <p:txBody>
          <a:bodyPr/>
          <a:lstStyle>
            <a:lvl1pPr>
              <a:lnSpc>
                <a:spcPct val="100000"/>
              </a:lnSpc>
              <a:defRPr sz="2400">
                <a:solidFill>
                  <a:schemeClr val="accent1"/>
                </a:solidFill>
              </a:defRPr>
            </a:lvl1pPr>
          </a:lstStyle>
          <a:p>
            <a:r>
              <a:rPr lang="zh-CN" altLang="en-US"/>
              <a:t>单击此处编辑母版标题样式</a:t>
            </a:r>
          </a:p>
        </p:txBody>
      </p:sp>
      <p:sp>
        <p:nvSpPr>
          <p:cNvPr id="47" name="椭圆 46">
            <a:extLst>
              <a:ext uri="{FF2B5EF4-FFF2-40B4-BE49-F238E27FC236}">
                <a16:creationId xmlns:a16="http://schemas.microsoft.com/office/drawing/2014/main" id="{2828A69B-715F-4EF1-58FB-A763C01CE99E}"/>
              </a:ext>
            </a:extLst>
          </p:cNvPr>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09C51A0-F849-48A7-BC23-68B1480BCFBA}"/>
              </a:ext>
            </a:extLst>
          </p:cNvPr>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01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mn-ea"/>
                  <a:ea typeface="+mn-ea"/>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85670" cy="517190"/>
          </a:xfrm>
          <a:prstGeom prst="rect">
            <a:avLst/>
          </a:prstGeom>
        </p:spPr>
        <p:txBody>
          <a:bodyPr anchor="ctr" anchorCtr="0"/>
          <a:lstStyle>
            <a:lvl1pPr marL="0" indent="0">
              <a:buNone/>
              <a:defRPr lang="zh-CN" altLang="en-US" sz="2000" b="0" i="0" dirty="0">
                <a:solidFill>
                  <a:srgbClr val="AD2A26"/>
                </a:solidFill>
                <a:latin typeface="+mn-ea"/>
                <a:ea typeface="+mn-ea"/>
                <a:cs typeface="苏新诗古印宋简" panose="02010609000101010101" pitchFamily="49"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21686"/>
            <a:ext cx="9285670" cy="3762373"/>
          </a:xfrm>
          <a:prstGeom prst="rect">
            <a:avLst/>
          </a:prstGeom>
        </p:spPr>
        <p:txBody>
          <a:bodyPr/>
          <a:lstStyle>
            <a:lvl1pPr marL="0" indent="0">
              <a:lnSpc>
                <a:spcPct val="150000"/>
              </a:lnSpc>
              <a:buNone/>
              <a:defRPr sz="1600">
                <a:solidFill>
                  <a:schemeClr val="tx1">
                    <a:lumMod val="85000"/>
                    <a:lumOff val="15000"/>
                  </a:schemeClr>
                </a:solidFill>
                <a:latin typeface="+mn-ea"/>
                <a:ea typeface="+mn-ea"/>
                <a:cs typeface="苏新诗古印宋简" panose="02010609000101010101" pitchFamily="49"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7869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60109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76141829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2160270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702099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2C6D317-56F4-9711-5A26-95000236D36F}"/>
              </a:ext>
            </a:extLst>
          </p:cNvPr>
          <p:cNvSpPr/>
          <p:nvPr userDrawn="1"/>
        </p:nvSpPr>
        <p:spPr>
          <a:xfrm>
            <a:off x="375011" y="1961115"/>
            <a:ext cx="220344" cy="22034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B200C4C-3F9D-867C-E497-ADCB7E43A5BB}"/>
              </a:ext>
            </a:extLst>
          </p:cNvPr>
          <p:cNvSpPr/>
          <p:nvPr userDrawn="1"/>
        </p:nvSpPr>
        <p:spPr>
          <a:xfrm>
            <a:off x="2838084" y="-2028162"/>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824A05E-CCAC-E012-444F-D8238FD3ABEF}"/>
              </a:ext>
            </a:extLst>
          </p:cNvPr>
          <p:cNvSpPr/>
          <p:nvPr userDrawn="1"/>
        </p:nvSpPr>
        <p:spPr>
          <a:xfrm>
            <a:off x="4568596" y="-297650"/>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C93AF0E-4B39-C67D-D03D-00737E937EE7}"/>
              </a:ext>
            </a:extLst>
          </p:cNvPr>
          <p:cNvSpPr/>
          <p:nvPr userDrawn="1"/>
        </p:nvSpPr>
        <p:spPr>
          <a:xfrm>
            <a:off x="6170528" y="1304282"/>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220686"/>
            <a:ext cx="10858500" cy="869023"/>
          </a:xfrm>
          <a:prstGeom prst="rect">
            <a:avLst/>
          </a:prstGeom>
        </p:spPr>
        <p:txBody>
          <a:bodyPr vert="horz" lIns="91440" tIns="45720" rIns="91440" bIns="45720" rtlCol="0" anchor="b">
            <a:normAutofit/>
          </a:bodyPr>
          <a:lstStyle>
            <a:lvl1pPr>
              <a:defRPr lang="zh-CN" altLang="en-US" sz="4800" b="1" dirty="0">
                <a:solidFill>
                  <a:schemeClr val="accent1"/>
                </a:solidFill>
              </a:defRPr>
            </a:lvl1pPr>
          </a:lstStyle>
          <a:p>
            <a:pPr lvl="0" defTabSz="914354"/>
            <a:r>
              <a:rPr lang="zh-CN" altLang="en-US"/>
              <a:t>点击输入一级标题</a:t>
            </a:r>
            <a:endParaRPr lang="zh-CN" altLang="en-US" dirty="0"/>
          </a:p>
        </p:txBody>
      </p:sp>
      <p:grpSp>
        <p:nvGrpSpPr>
          <p:cNvPr id="6" name="íS1iďê">
            <a:extLst>
              <a:ext uri="{FF2B5EF4-FFF2-40B4-BE49-F238E27FC236}">
                <a16:creationId xmlns:a16="http://schemas.microsoft.com/office/drawing/2014/main" id="{4883F772-DFB6-F082-E942-F47544710FF8}"/>
              </a:ext>
            </a:extLst>
          </p:cNvPr>
          <p:cNvGrpSpPr/>
          <p:nvPr userDrawn="1"/>
        </p:nvGrpSpPr>
        <p:grpSpPr>
          <a:xfrm>
            <a:off x="7262969" y="2396723"/>
            <a:ext cx="435738" cy="435738"/>
            <a:chOff x="7101141" y="4197557"/>
            <a:chExt cx="435738" cy="435738"/>
          </a:xfrm>
        </p:grpSpPr>
        <p:sp>
          <p:nvSpPr>
            <p:cNvPr id="11" name="iS1íḓê">
              <a:extLst>
                <a:ext uri="{FF2B5EF4-FFF2-40B4-BE49-F238E27FC236}">
                  <a16:creationId xmlns:a16="http://schemas.microsoft.com/office/drawing/2014/main" id="{6F73DB22-8BD9-67FD-6EBE-B56D6BF83FC2}"/>
                </a:ext>
              </a:extLst>
            </p:cNvPr>
            <p:cNvSpPr/>
            <p:nvPr/>
          </p:nvSpPr>
          <p:spPr>
            <a:xfrm>
              <a:off x="7101141" y="4197557"/>
              <a:ext cx="435738" cy="435738"/>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î$ľiḓe">
              <a:extLst>
                <a:ext uri="{FF2B5EF4-FFF2-40B4-BE49-F238E27FC236}">
                  <a16:creationId xmlns:a16="http://schemas.microsoft.com/office/drawing/2014/main" id="{82339D60-0D0F-E0A8-9FEF-57B1B018D0C7}"/>
                </a:ext>
              </a:extLst>
            </p:cNvPr>
            <p:cNvSpPr/>
            <p:nvPr userDrawn="1"/>
          </p:nvSpPr>
          <p:spPr>
            <a:xfrm>
              <a:off x="7252642" y="4348192"/>
              <a:ext cx="132735" cy="1327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a:extLst>
              <a:ext uri="{FF2B5EF4-FFF2-40B4-BE49-F238E27FC236}">
                <a16:creationId xmlns:a16="http://schemas.microsoft.com/office/drawing/2014/main" id="{FC241F82-E1B0-0249-A9D6-2656A3C64CB7}"/>
              </a:ext>
            </a:extLst>
          </p:cNvPr>
          <p:cNvSpPr>
            <a:spLocks noGrp="1"/>
          </p:cNvSpPr>
          <p:nvPr>
            <p:ph type="body" sz="quarter" idx="10" hasCustomPrompt="1"/>
          </p:nvPr>
        </p:nvSpPr>
        <p:spPr>
          <a:xfrm>
            <a:off x="660400" y="3586894"/>
            <a:ext cx="4486275" cy="563562"/>
          </a:xfrm>
          <a:prstGeom prst="rect">
            <a:avLst/>
          </a:prstGeom>
        </p:spPr>
        <p:txBody>
          <a:bodyPr/>
          <a:lstStyle>
            <a:lvl1pPr marL="0" indent="0">
              <a:buNone/>
              <a:defRPr sz="2400"/>
            </a:lvl1pPr>
          </a:lstStyle>
          <a:p>
            <a:pPr lvl="0"/>
            <a:r>
              <a:rPr lang="zh-CN" altLang="en-US"/>
              <a:t>点击输入副标题</a:t>
            </a:r>
          </a:p>
        </p:txBody>
      </p:sp>
      <p:sp>
        <p:nvSpPr>
          <p:cNvPr id="20" name="椭圆 19">
            <a:extLst>
              <a:ext uri="{FF2B5EF4-FFF2-40B4-BE49-F238E27FC236}">
                <a16:creationId xmlns:a16="http://schemas.microsoft.com/office/drawing/2014/main" id="{EF4E1EF7-DD7F-C77D-A571-C682C80AC047}"/>
              </a:ext>
            </a:extLst>
          </p:cNvPr>
          <p:cNvSpPr/>
          <p:nvPr userDrawn="1"/>
        </p:nvSpPr>
        <p:spPr>
          <a:xfrm>
            <a:off x="485183" y="1962438"/>
            <a:ext cx="350434" cy="35043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3C9B1B7-3BA3-1D3F-637E-1B77EAD927E4}"/>
              </a:ext>
            </a:extLst>
          </p:cNvPr>
          <p:cNvSpPr txBox="1"/>
          <p:nvPr userDrawn="1"/>
        </p:nvSpPr>
        <p:spPr>
          <a:xfrm>
            <a:off x="660399" y="6111671"/>
            <a:ext cx="8065704" cy="246221"/>
          </a:xfrm>
          <a:prstGeom prst="rect">
            <a:avLst/>
          </a:prstGeom>
          <a:noFill/>
        </p:spPr>
        <p:txBody>
          <a:bodyPr wrap="square" rtlCol="0">
            <a:spAutoFit/>
          </a:bodyPr>
          <a:lstStyle/>
          <a:p>
            <a:r>
              <a:rPr lang="zh-CN" altLang="en-US" sz="1000" i="0">
                <a:solidFill>
                  <a:schemeClr val="bg1">
                    <a:lumMod val="50000"/>
                  </a:schemeClr>
                </a:solidFill>
                <a:latin typeface="楷体" panose="02010609060101010101" pitchFamily="49" charset="-122"/>
                <a:ea typeface="楷体" panose="02010609060101010101" pitchFamily="49" charset="-122"/>
              </a:rPr>
              <a:t>多一句没有，少一句不行，用更短的时间，教会更实用的技术</a:t>
            </a:r>
          </a:p>
        </p:txBody>
      </p:sp>
      <p:sp>
        <p:nvSpPr>
          <p:cNvPr id="23" name="矩形 22">
            <a:extLst>
              <a:ext uri="{FF2B5EF4-FFF2-40B4-BE49-F238E27FC236}">
                <a16:creationId xmlns:a16="http://schemas.microsoft.com/office/drawing/2014/main" id="{976DEFC5-AB31-715D-5481-255694BCA629}"/>
              </a:ext>
            </a:extLst>
          </p:cNvPr>
          <p:cNvSpPr/>
          <p:nvPr userDrawn="1"/>
        </p:nvSpPr>
        <p:spPr>
          <a:xfrm>
            <a:off x="720618" y="5942536"/>
            <a:ext cx="2001676" cy="63628"/>
          </a:xfrm>
          <a:prstGeom prst="rect">
            <a:avLst/>
          </a:prstGeom>
          <a:gradFill flip="none" rotWithShape="1">
            <a:gsLst>
              <a:gs pos="0">
                <a:schemeClr val="bg1"/>
              </a:gs>
              <a:gs pos="50000">
                <a:schemeClr val="accent1"/>
              </a:gs>
              <a:gs pos="100000">
                <a:schemeClr val="accent1">
                  <a:shade val="100000"/>
                  <a:satMod val="11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A3F6F4D-08CF-9E00-D954-69D3520E644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81" t="21237" r="10346" b="18121"/>
          <a:stretch/>
        </p:blipFill>
        <p:spPr>
          <a:xfrm>
            <a:off x="9956716" y="152244"/>
            <a:ext cx="1848051" cy="605113"/>
          </a:xfrm>
          <a:prstGeom prst="rect">
            <a:avLst/>
          </a:prstGeom>
        </p:spPr>
      </p:pic>
      <p:pic>
        <p:nvPicPr>
          <p:cNvPr id="4" name="图片 3">
            <a:extLst>
              <a:ext uri="{FF2B5EF4-FFF2-40B4-BE49-F238E27FC236}">
                <a16:creationId xmlns:a16="http://schemas.microsoft.com/office/drawing/2014/main" id="{61E490B8-2AEA-ACCD-9526-01BED78D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64276" flipH="1" flipV="1">
            <a:off x="3592764" y="481454"/>
            <a:ext cx="9317253" cy="6210881"/>
          </a:xfrm>
          <a:prstGeom prst="rect">
            <a:avLst/>
          </a:prstGeom>
        </p:spPr>
      </p:pic>
    </p:spTree>
    <p:extLst>
      <p:ext uri="{BB962C8B-B14F-4D97-AF65-F5344CB8AC3E}">
        <p14:creationId xmlns:p14="http://schemas.microsoft.com/office/powerpoint/2010/main" val="315714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06715BF8-0A12-5796-1551-488CA6BA7E8B}"/>
              </a:ext>
            </a:extLst>
          </p:cNvPr>
          <p:cNvSpPr txBox="1"/>
          <p:nvPr userDrawn="1"/>
        </p:nvSpPr>
        <p:spPr>
          <a:xfrm>
            <a:off x="2472352" y="2394561"/>
            <a:ext cx="2167598" cy="523220"/>
          </a:xfrm>
          <a:prstGeom prst="rect">
            <a:avLst/>
          </a:prstGeom>
          <a:noFill/>
        </p:spPr>
        <p:txBody>
          <a:bodyPr wrap="square">
            <a:spAutoFit/>
          </a:bodyPr>
          <a:lstStyle/>
          <a:p>
            <a:pPr algn="l"/>
            <a:r>
              <a:rPr lang="en-US" altLang="zh-CN" sz="2800" b="1" i="0" dirty="0">
                <a:gradFill>
                  <a:gsLst>
                    <a:gs pos="100000">
                      <a:schemeClr val="accent1">
                        <a:alpha val="15000"/>
                      </a:schemeClr>
                    </a:gs>
                    <a:gs pos="0">
                      <a:schemeClr val="accent1">
                        <a:alpha val="0"/>
                      </a:schemeClr>
                    </a:gs>
                  </a:gsLst>
                  <a:lin ang="16200000" scaled="1"/>
                </a:gradFill>
                <a:effectLst/>
                <a:latin typeface="Calisto MT" panose="02040603050505030304" pitchFamily="18" charset="0"/>
              </a:rPr>
              <a:t>CONTENT</a:t>
            </a:r>
          </a:p>
        </p:txBody>
      </p:sp>
      <p:sp>
        <p:nvSpPr>
          <p:cNvPr id="26" name="文本占位符 25">
            <a:extLst>
              <a:ext uri="{FF2B5EF4-FFF2-40B4-BE49-F238E27FC236}">
                <a16:creationId xmlns:a16="http://schemas.microsoft.com/office/drawing/2014/main" id="{6B50EE85-71F0-6A4A-F2C6-2ACBA4D8468C}"/>
              </a:ext>
            </a:extLst>
          </p:cNvPr>
          <p:cNvSpPr>
            <a:spLocks noGrp="1"/>
          </p:cNvSpPr>
          <p:nvPr>
            <p:ph type="body" sz="quarter" idx="10" hasCustomPrompt="1"/>
          </p:nvPr>
        </p:nvSpPr>
        <p:spPr>
          <a:xfrm>
            <a:off x="6008650" y="2113424"/>
            <a:ext cx="3692525" cy="2631150"/>
          </a:xfrm>
          <a:prstGeom prst="rect">
            <a:avLst/>
          </a:prstGeom>
        </p:spPr>
        <p:txBody>
          <a:bodyPr anchor="ctr"/>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dirty="0"/>
              <a:t>目录样式</a:t>
            </a:r>
            <a:endParaRPr lang="en-US" altLang="zh-CN" dirty="0"/>
          </a:p>
          <a:p>
            <a:pPr lvl="0"/>
            <a:r>
              <a:rPr lang="zh-CN" altLang="en-US" dirty="0"/>
              <a:t>目录样式</a:t>
            </a:r>
            <a:endParaRPr lang="en-US" altLang="zh-CN" dirty="0"/>
          </a:p>
          <a:p>
            <a:pPr lvl="0"/>
            <a:r>
              <a:rPr lang="zh-CN" altLang="en-US" dirty="0"/>
              <a:t>目录样式</a:t>
            </a:r>
            <a:endParaRPr lang="en-US" altLang="zh-CN" dirty="0"/>
          </a:p>
        </p:txBody>
      </p:sp>
      <p:sp>
        <p:nvSpPr>
          <p:cNvPr id="27" name="íşľíďe">
            <a:extLst>
              <a:ext uri="{FF2B5EF4-FFF2-40B4-BE49-F238E27FC236}">
                <a16:creationId xmlns:a16="http://schemas.microsoft.com/office/drawing/2014/main" id="{32B4F824-6998-DCF1-0043-E682C565BE4E}"/>
              </a:ext>
            </a:extLst>
          </p:cNvPr>
          <p:cNvSpPr txBox="1"/>
          <p:nvPr userDrawn="1"/>
        </p:nvSpPr>
        <p:spPr>
          <a:xfrm flipH="1">
            <a:off x="2490825" y="3136611"/>
            <a:ext cx="1806905" cy="584775"/>
          </a:xfrm>
          <a:prstGeom prst="rect">
            <a:avLst/>
          </a:prstGeom>
          <a:noFill/>
        </p:spPr>
        <p:txBody>
          <a:bodyPr wrap="none" rtlCol="0">
            <a:spAutoFit/>
          </a:bodyPr>
          <a:lstStyle/>
          <a:p>
            <a:r>
              <a:rPr lang="zh-CN" altLang="en-US" sz="3200" dirty="0">
                <a:solidFill>
                  <a:schemeClr val="accent1"/>
                </a:solidFill>
                <a:latin typeface="+mj-ea"/>
                <a:ea typeface="+mj-ea"/>
              </a:rPr>
              <a:t>集合框架</a:t>
            </a:r>
          </a:p>
        </p:txBody>
      </p:sp>
    </p:spTree>
    <p:extLst>
      <p:ext uri="{BB962C8B-B14F-4D97-AF65-F5344CB8AC3E}">
        <p14:creationId xmlns:p14="http://schemas.microsoft.com/office/powerpoint/2010/main" val="192261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59052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完结">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9C7E64E7-1F0A-79D2-A263-3605467F0B51}"/>
              </a:ext>
            </a:extLst>
          </p:cNvPr>
          <p:cNvSpPr/>
          <p:nvPr userDrawn="1"/>
        </p:nvSpPr>
        <p:spPr>
          <a:xfrm>
            <a:off x="1367628" y="-121375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8A0D84D-155A-2194-ED3A-5A7CB9A4B72A}"/>
              </a:ext>
            </a:extLst>
          </p:cNvPr>
          <p:cNvSpPr/>
          <p:nvPr userDrawn="1"/>
        </p:nvSpPr>
        <p:spPr>
          <a:xfrm>
            <a:off x="3098140" y="516758"/>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F7740DA-4F67-1648-9FE7-BA25A7F2910D}"/>
              </a:ext>
            </a:extLst>
          </p:cNvPr>
          <p:cNvSpPr/>
          <p:nvPr userDrawn="1"/>
        </p:nvSpPr>
        <p:spPr>
          <a:xfrm>
            <a:off x="4700072" y="2118690"/>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ṩ1iḍé">
            <a:extLst>
              <a:ext uri="{FF2B5EF4-FFF2-40B4-BE49-F238E27FC236}">
                <a16:creationId xmlns:a16="http://schemas.microsoft.com/office/drawing/2014/main" id="{7F87E56D-6D24-DF28-4A8B-DD94A5588CCD}"/>
              </a:ext>
            </a:extLst>
          </p:cNvPr>
          <p:cNvSpPr/>
          <p:nvPr userDrawn="1"/>
        </p:nvSpPr>
        <p:spPr>
          <a:xfrm>
            <a:off x="0" y="2689964"/>
            <a:ext cx="12192000" cy="1478071"/>
          </a:xfrm>
          <a:prstGeom prst="rect">
            <a:avLst/>
          </a:prstGeom>
          <a:gradFill flip="none" rotWithShape="1">
            <a:gsLst>
              <a:gs pos="0">
                <a:schemeClr val="accent1"/>
              </a:gs>
              <a:gs pos="90000">
                <a:schemeClr val="accent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a:extLst>
              <a:ext uri="{FF2B5EF4-FFF2-40B4-BE49-F238E27FC236}">
                <a16:creationId xmlns:a16="http://schemas.microsoft.com/office/drawing/2014/main" id="{57CD92EE-FE45-4CC1-22A5-2D2AFAEDCC3F}"/>
              </a:ext>
            </a:extLst>
          </p:cNvPr>
          <p:cNvGrpSpPr/>
          <p:nvPr userDrawn="1"/>
        </p:nvGrpSpPr>
        <p:grpSpPr>
          <a:xfrm>
            <a:off x="3131925" y="2916806"/>
            <a:ext cx="4953838" cy="853924"/>
            <a:chOff x="3131925" y="2844887"/>
            <a:chExt cx="4953838" cy="853924"/>
          </a:xfrm>
        </p:grpSpPr>
        <p:pic>
          <p:nvPicPr>
            <p:cNvPr id="33" name="图片 1">
              <a:extLst>
                <a:ext uri="{FF2B5EF4-FFF2-40B4-BE49-F238E27FC236}">
                  <a16:creationId xmlns:a16="http://schemas.microsoft.com/office/drawing/2014/main" id="{C64F9D38-0ED4-99F8-903A-45555ADF80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9627"/>
            <a:stretch/>
          </p:blipFill>
          <p:spPr bwMode="auto">
            <a:xfrm>
              <a:off x="3131925" y="2844887"/>
              <a:ext cx="2948463" cy="8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a:extLst>
                <a:ext uri="{FF2B5EF4-FFF2-40B4-BE49-F238E27FC236}">
                  <a16:creationId xmlns:a16="http://schemas.microsoft.com/office/drawing/2014/main" id="{C2C68E28-2375-6922-E133-284E7821B447}"/>
                </a:ext>
              </a:extLst>
            </p:cNvPr>
            <p:cNvCxnSpPr>
              <a:cxnSpLocks/>
            </p:cNvCxnSpPr>
            <p:nvPr userDrawn="1"/>
          </p:nvCxnSpPr>
          <p:spPr>
            <a:xfrm>
              <a:off x="6010382" y="3154751"/>
              <a:ext cx="0" cy="380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C7DE38E-8849-1998-75E8-89E432D90EBE}"/>
                </a:ext>
              </a:extLst>
            </p:cNvPr>
            <p:cNvSpPr txBox="1"/>
            <p:nvPr userDrawn="1"/>
          </p:nvSpPr>
          <p:spPr>
            <a:xfrm>
              <a:off x="6096001" y="3021658"/>
              <a:ext cx="1989762" cy="646331"/>
            </a:xfrm>
            <a:prstGeom prst="rect">
              <a:avLst/>
            </a:prstGeom>
            <a:noFill/>
          </p:spPr>
          <p:txBody>
            <a:bodyPr wrap="square" rtlCol="0">
              <a:spAutoFit/>
            </a:bodyPr>
            <a:lstStyle/>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传智教育旗下</a:t>
              </a:r>
              <a:endPar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高端</a:t>
              </a:r>
              <a:r>
                <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IT</a:t>
              </a:r>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教育品牌</a:t>
              </a:r>
            </a:p>
          </p:txBody>
        </p:sp>
      </p:grpSp>
    </p:spTree>
    <p:extLst>
      <p:ext uri="{BB962C8B-B14F-4D97-AF65-F5344CB8AC3E}">
        <p14:creationId xmlns:p14="http://schemas.microsoft.com/office/powerpoint/2010/main" val="411279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7">
            <a:extLst>
              <a:ext uri="{FF2B5EF4-FFF2-40B4-BE49-F238E27FC236}">
                <a16:creationId xmlns:a16="http://schemas.microsoft.com/office/drawing/2014/main" id="{FCDA8ECA-5550-1579-68CA-CC29E9FAE4D5}"/>
              </a:ext>
            </a:extLst>
          </p:cNvPr>
          <p:cNvSpPr>
            <a:spLocks noGrp="1"/>
          </p:cNvSpPr>
          <p:nvPr>
            <p:ph type="title"/>
          </p:nvPr>
        </p:nvSpPr>
        <p:spPr>
          <a:xfrm>
            <a:off x="576626" y="335203"/>
            <a:ext cx="10737020"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sp>
        <p:nvSpPr>
          <p:cNvPr id="39" name="椭圆 38">
            <a:extLst>
              <a:ext uri="{FF2B5EF4-FFF2-40B4-BE49-F238E27FC236}">
                <a16:creationId xmlns:a16="http://schemas.microsoft.com/office/drawing/2014/main" id="{0F420230-886B-D4D3-2B3C-23A24A3C217F}"/>
              </a:ext>
            </a:extLst>
          </p:cNvPr>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C47F643-5264-44DA-EC51-A1FD97EB2FDA}"/>
              </a:ext>
            </a:extLst>
          </p:cNvPr>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8508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2112414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49826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248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2C6D317-56F4-9711-5A26-95000236D36F}"/>
              </a:ext>
            </a:extLst>
          </p:cNvPr>
          <p:cNvSpPr/>
          <p:nvPr userDrawn="1"/>
        </p:nvSpPr>
        <p:spPr>
          <a:xfrm>
            <a:off x="375011" y="1961115"/>
            <a:ext cx="220344" cy="22034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B200C4C-3F9D-867C-E497-ADCB7E43A5BB}"/>
              </a:ext>
            </a:extLst>
          </p:cNvPr>
          <p:cNvSpPr/>
          <p:nvPr userDrawn="1"/>
        </p:nvSpPr>
        <p:spPr>
          <a:xfrm>
            <a:off x="2838084" y="-2028162"/>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824A05E-CCAC-E012-444F-D8238FD3ABEF}"/>
              </a:ext>
            </a:extLst>
          </p:cNvPr>
          <p:cNvSpPr/>
          <p:nvPr userDrawn="1"/>
        </p:nvSpPr>
        <p:spPr>
          <a:xfrm>
            <a:off x="4568596" y="-297650"/>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C93AF0E-4B39-C67D-D03D-00737E937EE7}"/>
              </a:ext>
            </a:extLst>
          </p:cNvPr>
          <p:cNvSpPr/>
          <p:nvPr userDrawn="1"/>
        </p:nvSpPr>
        <p:spPr>
          <a:xfrm>
            <a:off x="6170528" y="1304282"/>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220686"/>
            <a:ext cx="10858500" cy="869023"/>
          </a:xfrm>
          <a:prstGeom prst="rect">
            <a:avLst/>
          </a:prstGeom>
        </p:spPr>
        <p:txBody>
          <a:bodyPr vert="horz" lIns="91440" tIns="45720" rIns="91440" bIns="45720" rtlCol="0" anchor="b">
            <a:normAutofit/>
          </a:bodyPr>
          <a:lstStyle>
            <a:lvl1pPr>
              <a:defRPr lang="zh-CN" altLang="en-US" sz="4800" b="1" dirty="0">
                <a:solidFill>
                  <a:schemeClr val="accent1"/>
                </a:solidFill>
              </a:defRPr>
            </a:lvl1pPr>
          </a:lstStyle>
          <a:p>
            <a:pPr lvl="0" defTabSz="914354"/>
            <a:r>
              <a:rPr lang="zh-CN" altLang="en-US"/>
              <a:t>点击输入一级标题</a:t>
            </a:r>
            <a:endParaRPr lang="zh-CN" altLang="en-US" dirty="0"/>
          </a:p>
        </p:txBody>
      </p:sp>
      <p:grpSp>
        <p:nvGrpSpPr>
          <p:cNvPr id="6" name="íS1iďê">
            <a:extLst>
              <a:ext uri="{FF2B5EF4-FFF2-40B4-BE49-F238E27FC236}">
                <a16:creationId xmlns:a16="http://schemas.microsoft.com/office/drawing/2014/main" id="{4883F772-DFB6-F082-E942-F47544710FF8}"/>
              </a:ext>
            </a:extLst>
          </p:cNvPr>
          <p:cNvGrpSpPr/>
          <p:nvPr userDrawn="1"/>
        </p:nvGrpSpPr>
        <p:grpSpPr>
          <a:xfrm>
            <a:off x="7262969" y="2396723"/>
            <a:ext cx="435738" cy="435738"/>
            <a:chOff x="7101141" y="4197557"/>
            <a:chExt cx="435738" cy="435738"/>
          </a:xfrm>
        </p:grpSpPr>
        <p:sp>
          <p:nvSpPr>
            <p:cNvPr id="11" name="iS1íḓê">
              <a:extLst>
                <a:ext uri="{FF2B5EF4-FFF2-40B4-BE49-F238E27FC236}">
                  <a16:creationId xmlns:a16="http://schemas.microsoft.com/office/drawing/2014/main" id="{6F73DB22-8BD9-67FD-6EBE-B56D6BF83FC2}"/>
                </a:ext>
              </a:extLst>
            </p:cNvPr>
            <p:cNvSpPr/>
            <p:nvPr/>
          </p:nvSpPr>
          <p:spPr>
            <a:xfrm>
              <a:off x="7101141" y="4197557"/>
              <a:ext cx="435738" cy="435738"/>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î$ľiḓe">
              <a:extLst>
                <a:ext uri="{FF2B5EF4-FFF2-40B4-BE49-F238E27FC236}">
                  <a16:creationId xmlns:a16="http://schemas.microsoft.com/office/drawing/2014/main" id="{82339D60-0D0F-E0A8-9FEF-57B1B018D0C7}"/>
                </a:ext>
              </a:extLst>
            </p:cNvPr>
            <p:cNvSpPr/>
            <p:nvPr userDrawn="1"/>
          </p:nvSpPr>
          <p:spPr>
            <a:xfrm>
              <a:off x="7252642" y="4348192"/>
              <a:ext cx="132735" cy="1327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a:extLst>
              <a:ext uri="{FF2B5EF4-FFF2-40B4-BE49-F238E27FC236}">
                <a16:creationId xmlns:a16="http://schemas.microsoft.com/office/drawing/2014/main" id="{FC241F82-E1B0-0249-A9D6-2656A3C64CB7}"/>
              </a:ext>
            </a:extLst>
          </p:cNvPr>
          <p:cNvSpPr>
            <a:spLocks noGrp="1"/>
          </p:cNvSpPr>
          <p:nvPr>
            <p:ph type="body" sz="quarter" idx="10" hasCustomPrompt="1"/>
          </p:nvPr>
        </p:nvSpPr>
        <p:spPr>
          <a:xfrm>
            <a:off x="660400" y="3586894"/>
            <a:ext cx="4486275" cy="563562"/>
          </a:xfrm>
          <a:prstGeom prst="rect">
            <a:avLst/>
          </a:prstGeom>
        </p:spPr>
        <p:txBody>
          <a:bodyPr/>
          <a:lstStyle>
            <a:lvl1pPr marL="0" indent="0">
              <a:buNone/>
              <a:defRPr sz="2400"/>
            </a:lvl1pPr>
          </a:lstStyle>
          <a:p>
            <a:pPr lvl="0"/>
            <a:r>
              <a:rPr lang="zh-CN" altLang="en-US"/>
              <a:t>点击输入副标题</a:t>
            </a:r>
          </a:p>
        </p:txBody>
      </p:sp>
      <p:sp>
        <p:nvSpPr>
          <p:cNvPr id="20" name="椭圆 19">
            <a:extLst>
              <a:ext uri="{FF2B5EF4-FFF2-40B4-BE49-F238E27FC236}">
                <a16:creationId xmlns:a16="http://schemas.microsoft.com/office/drawing/2014/main" id="{EF4E1EF7-DD7F-C77D-A571-C682C80AC047}"/>
              </a:ext>
            </a:extLst>
          </p:cNvPr>
          <p:cNvSpPr/>
          <p:nvPr userDrawn="1"/>
        </p:nvSpPr>
        <p:spPr>
          <a:xfrm>
            <a:off x="485183" y="1962438"/>
            <a:ext cx="350434" cy="35043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3C9B1B7-3BA3-1D3F-637E-1B77EAD927E4}"/>
              </a:ext>
            </a:extLst>
          </p:cNvPr>
          <p:cNvSpPr txBox="1"/>
          <p:nvPr userDrawn="1"/>
        </p:nvSpPr>
        <p:spPr>
          <a:xfrm>
            <a:off x="660399" y="6111671"/>
            <a:ext cx="8065704" cy="246221"/>
          </a:xfrm>
          <a:prstGeom prst="rect">
            <a:avLst/>
          </a:prstGeom>
          <a:noFill/>
        </p:spPr>
        <p:txBody>
          <a:bodyPr wrap="square" rtlCol="0">
            <a:spAutoFit/>
          </a:bodyPr>
          <a:lstStyle/>
          <a:p>
            <a:r>
              <a:rPr lang="zh-CN" altLang="en-US" sz="1000" i="0">
                <a:solidFill>
                  <a:schemeClr val="bg1">
                    <a:lumMod val="50000"/>
                  </a:schemeClr>
                </a:solidFill>
                <a:latin typeface="楷体" panose="02010609060101010101" pitchFamily="49" charset="-122"/>
                <a:ea typeface="楷体" panose="02010609060101010101" pitchFamily="49" charset="-122"/>
              </a:rPr>
              <a:t>多一句没有，少一句不行，用更短的时间，教会更实用的技术</a:t>
            </a:r>
          </a:p>
        </p:txBody>
      </p:sp>
      <p:sp>
        <p:nvSpPr>
          <p:cNvPr id="23" name="矩形 22">
            <a:extLst>
              <a:ext uri="{FF2B5EF4-FFF2-40B4-BE49-F238E27FC236}">
                <a16:creationId xmlns:a16="http://schemas.microsoft.com/office/drawing/2014/main" id="{976DEFC5-AB31-715D-5481-255694BCA629}"/>
              </a:ext>
            </a:extLst>
          </p:cNvPr>
          <p:cNvSpPr/>
          <p:nvPr userDrawn="1"/>
        </p:nvSpPr>
        <p:spPr>
          <a:xfrm>
            <a:off x="720618" y="5942536"/>
            <a:ext cx="2001676" cy="63628"/>
          </a:xfrm>
          <a:prstGeom prst="rect">
            <a:avLst/>
          </a:prstGeom>
          <a:gradFill flip="none" rotWithShape="1">
            <a:gsLst>
              <a:gs pos="0">
                <a:schemeClr val="bg1"/>
              </a:gs>
              <a:gs pos="50000">
                <a:schemeClr val="accent1"/>
              </a:gs>
              <a:gs pos="100000">
                <a:schemeClr val="accent1">
                  <a:shade val="100000"/>
                  <a:satMod val="11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EA3F6F4D-08CF-9E00-D954-69D3520E644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81" t="21237" r="10346" b="18121"/>
          <a:stretch/>
        </p:blipFill>
        <p:spPr>
          <a:xfrm>
            <a:off x="9956716" y="152244"/>
            <a:ext cx="1848051" cy="605113"/>
          </a:xfrm>
          <a:prstGeom prst="rect">
            <a:avLst/>
          </a:prstGeom>
        </p:spPr>
      </p:pic>
      <p:pic>
        <p:nvPicPr>
          <p:cNvPr id="4" name="图片 3">
            <a:extLst>
              <a:ext uri="{FF2B5EF4-FFF2-40B4-BE49-F238E27FC236}">
                <a16:creationId xmlns:a16="http://schemas.microsoft.com/office/drawing/2014/main" id="{61E490B8-2AEA-ACCD-9526-01BED78D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64276" flipH="1" flipV="1">
            <a:off x="3592764" y="481454"/>
            <a:ext cx="9317253" cy="6210881"/>
          </a:xfrm>
          <a:prstGeom prst="rect">
            <a:avLst/>
          </a:prstGeom>
        </p:spPr>
      </p:pic>
    </p:spTree>
    <p:extLst>
      <p:ext uri="{BB962C8B-B14F-4D97-AF65-F5344CB8AC3E}">
        <p14:creationId xmlns:p14="http://schemas.microsoft.com/office/powerpoint/2010/main" val="3218541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完结">
    <p:spTree>
      <p:nvGrpSpPr>
        <p:cNvPr id="1" name=""/>
        <p:cNvGrpSpPr/>
        <p:nvPr/>
      </p:nvGrpSpPr>
      <p:grpSpPr>
        <a:xfrm>
          <a:off x="0" y="0"/>
          <a:ext cx="0" cy="0"/>
          <a:chOff x="0" y="0"/>
          <a:chExt cx="0" cy="0"/>
        </a:xfrm>
      </p:grpSpPr>
      <p:sp>
        <p:nvSpPr>
          <p:cNvPr id="36" name="椭圆 35">
            <a:extLst>
              <a:ext uri="{FF2B5EF4-FFF2-40B4-BE49-F238E27FC236}">
                <a16:creationId xmlns:a16="http://schemas.microsoft.com/office/drawing/2014/main" id="{9C7E64E7-1F0A-79D2-A263-3605467F0B51}"/>
              </a:ext>
            </a:extLst>
          </p:cNvPr>
          <p:cNvSpPr/>
          <p:nvPr userDrawn="1"/>
        </p:nvSpPr>
        <p:spPr>
          <a:xfrm>
            <a:off x="1367628" y="-121375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8A0D84D-155A-2194-ED3A-5A7CB9A4B72A}"/>
              </a:ext>
            </a:extLst>
          </p:cNvPr>
          <p:cNvSpPr/>
          <p:nvPr userDrawn="1"/>
        </p:nvSpPr>
        <p:spPr>
          <a:xfrm>
            <a:off x="3098140" y="516758"/>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0F7740DA-4F67-1648-9FE7-BA25A7F2910D}"/>
              </a:ext>
            </a:extLst>
          </p:cNvPr>
          <p:cNvSpPr/>
          <p:nvPr userDrawn="1"/>
        </p:nvSpPr>
        <p:spPr>
          <a:xfrm>
            <a:off x="4700072" y="2118690"/>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ṩ1iḍé">
            <a:extLst>
              <a:ext uri="{FF2B5EF4-FFF2-40B4-BE49-F238E27FC236}">
                <a16:creationId xmlns:a16="http://schemas.microsoft.com/office/drawing/2014/main" id="{7F87E56D-6D24-DF28-4A8B-DD94A5588CCD}"/>
              </a:ext>
            </a:extLst>
          </p:cNvPr>
          <p:cNvSpPr/>
          <p:nvPr userDrawn="1"/>
        </p:nvSpPr>
        <p:spPr>
          <a:xfrm>
            <a:off x="0" y="2689964"/>
            <a:ext cx="12192000" cy="1478071"/>
          </a:xfrm>
          <a:prstGeom prst="rect">
            <a:avLst/>
          </a:prstGeom>
          <a:gradFill flip="none" rotWithShape="1">
            <a:gsLst>
              <a:gs pos="0">
                <a:schemeClr val="accent1"/>
              </a:gs>
              <a:gs pos="90000">
                <a:schemeClr val="accent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a:extLst>
              <a:ext uri="{FF2B5EF4-FFF2-40B4-BE49-F238E27FC236}">
                <a16:creationId xmlns:a16="http://schemas.microsoft.com/office/drawing/2014/main" id="{57CD92EE-FE45-4CC1-22A5-2D2AFAEDCC3F}"/>
              </a:ext>
            </a:extLst>
          </p:cNvPr>
          <p:cNvGrpSpPr/>
          <p:nvPr userDrawn="1"/>
        </p:nvGrpSpPr>
        <p:grpSpPr>
          <a:xfrm>
            <a:off x="3131925" y="2916806"/>
            <a:ext cx="4953838" cy="853924"/>
            <a:chOff x="3131925" y="2844887"/>
            <a:chExt cx="4953838" cy="853924"/>
          </a:xfrm>
        </p:grpSpPr>
        <p:pic>
          <p:nvPicPr>
            <p:cNvPr id="33" name="图片 1">
              <a:extLst>
                <a:ext uri="{FF2B5EF4-FFF2-40B4-BE49-F238E27FC236}">
                  <a16:creationId xmlns:a16="http://schemas.microsoft.com/office/drawing/2014/main" id="{C64F9D38-0ED4-99F8-903A-45555ADF80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9627"/>
            <a:stretch/>
          </p:blipFill>
          <p:spPr bwMode="auto">
            <a:xfrm>
              <a:off x="3131925" y="2844887"/>
              <a:ext cx="2948463" cy="8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a:extLst>
                <a:ext uri="{FF2B5EF4-FFF2-40B4-BE49-F238E27FC236}">
                  <a16:creationId xmlns:a16="http://schemas.microsoft.com/office/drawing/2014/main" id="{C2C68E28-2375-6922-E133-284E7821B447}"/>
                </a:ext>
              </a:extLst>
            </p:cNvPr>
            <p:cNvCxnSpPr>
              <a:cxnSpLocks/>
            </p:cNvCxnSpPr>
            <p:nvPr userDrawn="1"/>
          </p:nvCxnSpPr>
          <p:spPr>
            <a:xfrm>
              <a:off x="6010382" y="3154751"/>
              <a:ext cx="0" cy="380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C7DE38E-8849-1998-75E8-89E432D90EBE}"/>
                </a:ext>
              </a:extLst>
            </p:cNvPr>
            <p:cNvSpPr txBox="1"/>
            <p:nvPr userDrawn="1"/>
          </p:nvSpPr>
          <p:spPr>
            <a:xfrm>
              <a:off x="6096001" y="3021658"/>
              <a:ext cx="1989762" cy="646331"/>
            </a:xfrm>
            <a:prstGeom prst="rect">
              <a:avLst/>
            </a:prstGeom>
            <a:noFill/>
          </p:spPr>
          <p:txBody>
            <a:bodyPr wrap="square" rtlCol="0">
              <a:spAutoFit/>
            </a:bodyPr>
            <a:lstStyle/>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传智教育旗下</a:t>
              </a:r>
              <a:endPar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高端</a:t>
              </a:r>
              <a:r>
                <a:rPr lang="en-US" altLang="zh-CN">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IT</a:t>
              </a:r>
              <a:r>
                <a:rPr lang="zh-CN" altLang="en-US">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教育品牌</a:t>
              </a:r>
            </a:p>
          </p:txBody>
        </p:sp>
      </p:grpSp>
    </p:spTree>
    <p:extLst>
      <p:ext uri="{BB962C8B-B14F-4D97-AF65-F5344CB8AC3E}">
        <p14:creationId xmlns:p14="http://schemas.microsoft.com/office/powerpoint/2010/main" val="3497003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3296A99-F5C4-3E6A-FF6E-4852C12DEE94}"/>
              </a:ext>
            </a:extLst>
          </p:cNvPr>
          <p:cNvSpPr/>
          <p:nvPr userDrawn="1"/>
        </p:nvSpPr>
        <p:spPr>
          <a:xfrm>
            <a:off x="5164772" y="3294162"/>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S1íḓê">
            <a:extLst>
              <a:ext uri="{FF2B5EF4-FFF2-40B4-BE49-F238E27FC236}">
                <a16:creationId xmlns:a16="http://schemas.microsoft.com/office/drawing/2014/main" id="{2B661CB4-3CBD-5C2B-5102-A013FB7A719E}"/>
              </a:ext>
            </a:extLst>
          </p:cNvPr>
          <p:cNvSpPr/>
          <p:nvPr/>
        </p:nvSpPr>
        <p:spPr>
          <a:xfrm>
            <a:off x="4465022" y="2360164"/>
            <a:ext cx="1119534" cy="1119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
        <p:nvSpPr>
          <p:cNvPr id="4" name="文本占位符 3">
            <a:extLst>
              <a:ext uri="{FF2B5EF4-FFF2-40B4-BE49-F238E27FC236}">
                <a16:creationId xmlns:a16="http://schemas.microsoft.com/office/drawing/2014/main" id="{3EC6ED1A-7B72-CBE7-8DC0-8CA41549B762}"/>
              </a:ext>
            </a:extLst>
          </p:cNvPr>
          <p:cNvSpPr>
            <a:spLocks noGrp="1"/>
          </p:cNvSpPr>
          <p:nvPr>
            <p:ph type="body" sz="quarter" idx="13" hasCustomPrompt="1"/>
          </p:nvPr>
        </p:nvSpPr>
        <p:spPr>
          <a:xfrm>
            <a:off x="6114165" y="2469081"/>
            <a:ext cx="3397250" cy="901700"/>
          </a:xfrm>
          <a:prstGeom prst="rect">
            <a:avLst/>
          </a:prstGeom>
        </p:spPr>
        <p:txBody>
          <a:bodyPr anchor="ctr"/>
          <a:lstStyle>
            <a:lvl1pPr marL="0" indent="0">
              <a:lnSpc>
                <a:spcPct val="100000"/>
              </a:lnSpc>
              <a:buNone/>
              <a:defRPr sz="3600">
                <a:latin typeface="+mj-ea"/>
                <a:ea typeface="+mj-ea"/>
              </a:defRPr>
            </a:lvl1pPr>
          </a:lstStyle>
          <a:p>
            <a:pPr lvl="0"/>
            <a:r>
              <a:rPr lang="zh-CN" altLang="en-US"/>
              <a:t>章节标题</a:t>
            </a:r>
          </a:p>
        </p:txBody>
      </p:sp>
      <p:sp>
        <p:nvSpPr>
          <p:cNvPr id="7" name="文本占位符 6">
            <a:extLst>
              <a:ext uri="{FF2B5EF4-FFF2-40B4-BE49-F238E27FC236}">
                <a16:creationId xmlns:a16="http://schemas.microsoft.com/office/drawing/2014/main" id="{AF3EC600-D80B-73CA-E06E-8768FDEAA47B}"/>
              </a:ext>
            </a:extLst>
          </p:cNvPr>
          <p:cNvSpPr>
            <a:spLocks noGrp="1"/>
          </p:cNvSpPr>
          <p:nvPr>
            <p:ph type="body" sz="quarter" idx="14" hasCustomPrompt="1"/>
          </p:nvPr>
        </p:nvSpPr>
        <p:spPr>
          <a:xfrm>
            <a:off x="4582323" y="2679425"/>
            <a:ext cx="884931" cy="481012"/>
          </a:xfrm>
          <a:prstGeom prst="rect">
            <a:avLst/>
          </a:prstGeom>
        </p:spPr>
        <p:txBody>
          <a:bodyPr anchor="ctr"/>
          <a:lstStyle>
            <a:lvl1pPr marL="0" indent="0" algn="ctr">
              <a:lnSpc>
                <a:spcPct val="100000"/>
              </a:lnSpc>
              <a:buNone/>
              <a:defRPr sz="3600">
                <a:solidFill>
                  <a:schemeClr val="bg1"/>
                </a:solidFill>
                <a:latin typeface="+mj-ea"/>
                <a:ea typeface="+mj-ea"/>
              </a:defRPr>
            </a:lvl1pPr>
          </a:lstStyle>
          <a:p>
            <a:pPr lvl="0"/>
            <a:r>
              <a:rPr lang="en-US" altLang="zh-CN"/>
              <a:t>1</a:t>
            </a:r>
            <a:endParaRPr lang="zh-CN" altLang="en-US"/>
          </a:p>
        </p:txBody>
      </p:sp>
    </p:spTree>
    <p:extLst>
      <p:ext uri="{BB962C8B-B14F-4D97-AF65-F5344CB8AC3E}">
        <p14:creationId xmlns:p14="http://schemas.microsoft.com/office/powerpoint/2010/main" val="2433029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带目录章节">
    <p:spTree>
      <p:nvGrpSpPr>
        <p:cNvPr id="1" name=""/>
        <p:cNvGrpSpPr/>
        <p:nvPr/>
      </p:nvGrpSpPr>
      <p:grpSpPr>
        <a:xfrm>
          <a:off x="0" y="0"/>
          <a:ext cx="0" cy="0"/>
          <a:chOff x="0" y="0"/>
          <a:chExt cx="0" cy="0"/>
        </a:xfrm>
      </p:grpSpPr>
      <p:sp>
        <p:nvSpPr>
          <p:cNvPr id="5" name="文本占位符 3">
            <a:extLst>
              <a:ext uri="{FF2B5EF4-FFF2-40B4-BE49-F238E27FC236}">
                <a16:creationId xmlns:a16="http://schemas.microsoft.com/office/drawing/2014/main" id="{3AF24492-4E99-231B-3CC0-5126876878AA}"/>
              </a:ext>
            </a:extLst>
          </p:cNvPr>
          <p:cNvSpPr>
            <a:spLocks noGrp="1"/>
          </p:cNvSpPr>
          <p:nvPr>
            <p:ph type="body" sz="quarter" idx="11" hasCustomPrompt="1"/>
          </p:nvPr>
        </p:nvSpPr>
        <p:spPr>
          <a:xfrm>
            <a:off x="6115250" y="2203927"/>
            <a:ext cx="3484714" cy="668338"/>
          </a:xfrm>
          <a:prstGeom prst="rect">
            <a:avLst/>
          </a:prstGeom>
          <a:ln>
            <a:noFill/>
          </a:ln>
        </p:spPr>
        <p:txBody>
          <a:bodyPr anchor="ctr"/>
          <a:lstStyle>
            <a:lvl1pPr marL="0" indent="0" algn="l">
              <a:lnSpc>
                <a:spcPct val="100000"/>
              </a:lnSpc>
              <a:buNone/>
              <a:defRPr sz="3600">
                <a:solidFill>
                  <a:schemeClr val="tx1"/>
                </a:solidFill>
                <a:latin typeface="+mj-ea"/>
                <a:ea typeface="+mj-ea"/>
              </a:defRPr>
            </a:lvl1pPr>
          </a:lstStyle>
          <a:p>
            <a:pPr lvl="0"/>
            <a:r>
              <a:rPr lang="zh-CN" altLang="en-US"/>
              <a:t>章节标题</a:t>
            </a:r>
          </a:p>
        </p:txBody>
      </p:sp>
      <p:sp>
        <p:nvSpPr>
          <p:cNvPr id="13" name="文本占位符 12">
            <a:extLst>
              <a:ext uri="{FF2B5EF4-FFF2-40B4-BE49-F238E27FC236}">
                <a16:creationId xmlns:a16="http://schemas.microsoft.com/office/drawing/2014/main" id="{F8D91FFE-8D14-92DF-853D-BD4509B50922}"/>
              </a:ext>
            </a:extLst>
          </p:cNvPr>
          <p:cNvSpPr>
            <a:spLocks noGrp="1"/>
          </p:cNvSpPr>
          <p:nvPr>
            <p:ph type="body" sz="quarter" idx="12" hasCustomPrompt="1"/>
          </p:nvPr>
        </p:nvSpPr>
        <p:spPr>
          <a:xfrm>
            <a:off x="4585052" y="2526861"/>
            <a:ext cx="879475" cy="786140"/>
          </a:xfrm>
          <a:prstGeom prst="rect">
            <a:avLst/>
          </a:prstGeom>
        </p:spPr>
        <p:txBody>
          <a:bodyPr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solidFill>
                  <a:srgbClr val="FFFFFF"/>
                </a:solidFill>
                <a:effectLst/>
                <a:uLnTx/>
                <a:uFillTx/>
                <a:latin typeface="阿里巴巴普惠体 Heavy"/>
                <a:ea typeface="阿里巴巴普惠体 Heavy"/>
                <a:cs typeface="+mn-cs"/>
              </a:rPr>
              <a:t>1</a:t>
            </a:r>
            <a:endParaRPr kumimoji="0" lang="zh-CN" altLang="en-US" sz="3600" b="0" i="0" u="none" strike="noStrike" kern="1200" cap="none" spc="0" normalizeH="0" baseline="0" noProof="0">
              <a:ln>
                <a:noFill/>
              </a:ln>
              <a:solidFill>
                <a:srgbClr val="FFFFFF"/>
              </a:solidFill>
              <a:effectLst/>
              <a:uLnTx/>
              <a:uFillTx/>
              <a:latin typeface="阿里巴巴普惠体 Heavy"/>
              <a:ea typeface="阿里巴巴普惠体 Heavy"/>
              <a:cs typeface="+mn-cs"/>
            </a:endParaRPr>
          </a:p>
        </p:txBody>
      </p:sp>
      <p:sp>
        <p:nvSpPr>
          <p:cNvPr id="2" name="文本占位符 25">
            <a:extLst>
              <a:ext uri="{FF2B5EF4-FFF2-40B4-BE49-F238E27FC236}">
                <a16:creationId xmlns:a16="http://schemas.microsoft.com/office/drawing/2014/main" id="{16A7C205-45D1-F79D-939F-C8FE0D7B4EFC}"/>
              </a:ext>
            </a:extLst>
          </p:cNvPr>
          <p:cNvSpPr>
            <a:spLocks noGrp="1"/>
          </p:cNvSpPr>
          <p:nvPr>
            <p:ph type="body" sz="quarter" idx="10" hasCustomPrompt="1"/>
          </p:nvPr>
        </p:nvSpPr>
        <p:spPr>
          <a:xfrm>
            <a:off x="6351439" y="2924827"/>
            <a:ext cx="3692525" cy="2206679"/>
          </a:xfrm>
          <a:prstGeom prst="rect">
            <a:avLst/>
          </a:prstGeom>
        </p:spPr>
        <p:txBody>
          <a:bodyPr anchor="t"/>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3" name="椭圆 2">
            <a:extLst>
              <a:ext uri="{FF2B5EF4-FFF2-40B4-BE49-F238E27FC236}">
                <a16:creationId xmlns:a16="http://schemas.microsoft.com/office/drawing/2014/main" id="{A26BF0C3-E78F-A831-4B61-1EB569AD1BF9}"/>
              </a:ext>
            </a:extLst>
          </p:cNvPr>
          <p:cNvSpPr/>
          <p:nvPr userDrawn="1"/>
        </p:nvSpPr>
        <p:spPr>
          <a:xfrm>
            <a:off x="5164772" y="3294162"/>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iS1íḓê">
            <a:extLst>
              <a:ext uri="{FF2B5EF4-FFF2-40B4-BE49-F238E27FC236}">
                <a16:creationId xmlns:a16="http://schemas.microsoft.com/office/drawing/2014/main" id="{2B661CB4-3CBD-5C2B-5102-A013FB7A719E}"/>
              </a:ext>
            </a:extLst>
          </p:cNvPr>
          <p:cNvSpPr/>
          <p:nvPr/>
        </p:nvSpPr>
        <p:spPr>
          <a:xfrm>
            <a:off x="4465022" y="2360164"/>
            <a:ext cx="1119534" cy="1119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Tree>
    <p:extLst>
      <p:ext uri="{BB962C8B-B14F-4D97-AF65-F5344CB8AC3E}">
        <p14:creationId xmlns:p14="http://schemas.microsoft.com/office/powerpoint/2010/main" val="1178867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06715BF8-0A12-5796-1551-488CA6BA7E8B}"/>
              </a:ext>
            </a:extLst>
          </p:cNvPr>
          <p:cNvSpPr txBox="1"/>
          <p:nvPr userDrawn="1"/>
        </p:nvSpPr>
        <p:spPr>
          <a:xfrm>
            <a:off x="2472352" y="2394561"/>
            <a:ext cx="2167598" cy="523220"/>
          </a:xfrm>
          <a:prstGeom prst="rect">
            <a:avLst/>
          </a:prstGeom>
          <a:noFill/>
        </p:spPr>
        <p:txBody>
          <a:bodyPr wrap="square">
            <a:spAutoFit/>
          </a:bodyPr>
          <a:lstStyle/>
          <a:p>
            <a:pPr algn="l"/>
            <a:r>
              <a:rPr lang="en-US" altLang="zh-CN" sz="2800" b="1" i="0" dirty="0">
                <a:gradFill>
                  <a:gsLst>
                    <a:gs pos="100000">
                      <a:schemeClr val="accent1">
                        <a:alpha val="15000"/>
                      </a:schemeClr>
                    </a:gs>
                    <a:gs pos="0">
                      <a:schemeClr val="accent1">
                        <a:alpha val="0"/>
                      </a:schemeClr>
                    </a:gs>
                  </a:gsLst>
                  <a:lin ang="16200000" scaled="1"/>
                </a:gradFill>
                <a:effectLst/>
                <a:latin typeface="Calisto MT" panose="02040603050505030304" pitchFamily="18" charset="0"/>
              </a:rPr>
              <a:t>CONTENT</a:t>
            </a:r>
          </a:p>
        </p:txBody>
      </p:sp>
      <p:sp>
        <p:nvSpPr>
          <p:cNvPr id="26" name="文本占位符 25">
            <a:extLst>
              <a:ext uri="{FF2B5EF4-FFF2-40B4-BE49-F238E27FC236}">
                <a16:creationId xmlns:a16="http://schemas.microsoft.com/office/drawing/2014/main" id="{6B50EE85-71F0-6A4A-F2C6-2ACBA4D8468C}"/>
              </a:ext>
            </a:extLst>
          </p:cNvPr>
          <p:cNvSpPr>
            <a:spLocks noGrp="1"/>
          </p:cNvSpPr>
          <p:nvPr>
            <p:ph type="body" sz="quarter" idx="10" hasCustomPrompt="1"/>
          </p:nvPr>
        </p:nvSpPr>
        <p:spPr>
          <a:xfrm>
            <a:off x="6008650" y="2113424"/>
            <a:ext cx="3692525" cy="2631150"/>
          </a:xfrm>
          <a:prstGeom prst="rect">
            <a:avLst/>
          </a:prstGeom>
        </p:spPr>
        <p:txBody>
          <a:bodyPr anchor="ctr"/>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dirty="0"/>
              <a:t>目录样式</a:t>
            </a:r>
            <a:endParaRPr lang="en-US" altLang="zh-CN" dirty="0"/>
          </a:p>
          <a:p>
            <a:pPr lvl="0"/>
            <a:r>
              <a:rPr lang="zh-CN" altLang="en-US" dirty="0"/>
              <a:t>目录样式</a:t>
            </a:r>
            <a:endParaRPr lang="en-US" altLang="zh-CN" dirty="0"/>
          </a:p>
          <a:p>
            <a:pPr lvl="0"/>
            <a:r>
              <a:rPr lang="zh-CN" altLang="en-US" dirty="0"/>
              <a:t>目录样式</a:t>
            </a:r>
            <a:endParaRPr lang="en-US" altLang="zh-CN" dirty="0"/>
          </a:p>
        </p:txBody>
      </p:sp>
      <p:sp>
        <p:nvSpPr>
          <p:cNvPr id="27" name="íşľíďe">
            <a:extLst>
              <a:ext uri="{FF2B5EF4-FFF2-40B4-BE49-F238E27FC236}">
                <a16:creationId xmlns:a16="http://schemas.microsoft.com/office/drawing/2014/main" id="{32B4F824-6998-DCF1-0043-E682C565BE4E}"/>
              </a:ext>
            </a:extLst>
          </p:cNvPr>
          <p:cNvSpPr txBox="1"/>
          <p:nvPr userDrawn="1"/>
        </p:nvSpPr>
        <p:spPr>
          <a:xfrm flipH="1">
            <a:off x="2490825" y="3136611"/>
            <a:ext cx="2162772" cy="584775"/>
          </a:xfrm>
          <a:prstGeom prst="rect">
            <a:avLst/>
          </a:prstGeom>
          <a:noFill/>
        </p:spPr>
        <p:txBody>
          <a:bodyPr wrap="none" rtlCol="0">
            <a:spAutoFit/>
          </a:bodyPr>
          <a:lstStyle/>
          <a:p>
            <a:r>
              <a:rPr lang="en-US" altLang="zh-CN" sz="3200" dirty="0">
                <a:solidFill>
                  <a:schemeClr val="accent1"/>
                </a:solidFill>
                <a:latin typeface="+mj-ea"/>
                <a:ea typeface="+mj-ea"/>
              </a:rPr>
              <a:t>File</a:t>
            </a:r>
            <a:r>
              <a:rPr lang="zh-CN" altLang="en-US" sz="3200" dirty="0">
                <a:solidFill>
                  <a:schemeClr val="accent1"/>
                </a:solidFill>
                <a:latin typeface="+mj-ea"/>
                <a:ea typeface="+mj-ea"/>
              </a:rPr>
              <a:t>、</a:t>
            </a:r>
            <a:r>
              <a:rPr lang="en-US" altLang="zh-CN" sz="3200" dirty="0">
                <a:solidFill>
                  <a:schemeClr val="accent1"/>
                </a:solidFill>
                <a:latin typeface="+mj-ea"/>
                <a:ea typeface="+mj-ea"/>
              </a:rPr>
              <a:t>IO</a:t>
            </a:r>
            <a:r>
              <a:rPr lang="zh-CN" altLang="en-US" sz="3200" dirty="0">
                <a:solidFill>
                  <a:schemeClr val="accent1"/>
                </a:solidFill>
                <a:latin typeface="+mj-ea"/>
                <a:ea typeface="+mj-ea"/>
              </a:rPr>
              <a:t>流</a:t>
            </a:r>
          </a:p>
        </p:txBody>
      </p:sp>
    </p:spTree>
    <p:extLst>
      <p:ext uri="{BB962C8B-B14F-4D97-AF65-F5344CB8AC3E}">
        <p14:creationId xmlns:p14="http://schemas.microsoft.com/office/powerpoint/2010/main" val="6412207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E1FF55-183C-B00F-0654-486C51EE46F8}"/>
              </a:ext>
            </a:extLst>
          </p:cNvPr>
          <p:cNvSpPr txBox="1"/>
          <p:nvPr userDrawn="1"/>
        </p:nvSpPr>
        <p:spPr>
          <a:xfrm>
            <a:off x="542133" y="2901905"/>
            <a:ext cx="2167598" cy="523220"/>
          </a:xfrm>
          <a:prstGeom prst="rect">
            <a:avLst/>
          </a:prstGeom>
          <a:noFill/>
        </p:spPr>
        <p:txBody>
          <a:bodyPr wrap="square">
            <a:spAutoFit/>
          </a:bodyPr>
          <a:lstStyle/>
          <a:p>
            <a:pPr algn="l"/>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QUESTION</a:t>
            </a:r>
          </a:p>
        </p:txBody>
      </p:sp>
      <p:sp>
        <p:nvSpPr>
          <p:cNvPr id="5" name="íşľíďe">
            <a:extLst>
              <a:ext uri="{FF2B5EF4-FFF2-40B4-BE49-F238E27FC236}">
                <a16:creationId xmlns:a16="http://schemas.microsoft.com/office/drawing/2014/main" id="{15262CD2-DC49-591E-1FDE-EF5326FA20FD}"/>
              </a:ext>
            </a:extLst>
          </p:cNvPr>
          <p:cNvSpPr txBox="1"/>
          <p:nvPr userDrawn="1"/>
        </p:nvSpPr>
        <p:spPr>
          <a:xfrm flipH="1">
            <a:off x="1025447"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52236" y="1735810"/>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p>
        </p:txBody>
      </p:sp>
    </p:spTree>
    <p:extLst>
      <p:ext uri="{BB962C8B-B14F-4D97-AF65-F5344CB8AC3E}">
        <p14:creationId xmlns:p14="http://schemas.microsoft.com/office/powerpoint/2010/main" val="381702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无标题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122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534625"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017939"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2423226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小结页">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534625"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TARGET</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017939"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3860402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2">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E1FF55-183C-B00F-0654-486C51EE46F8}"/>
              </a:ext>
            </a:extLst>
          </p:cNvPr>
          <p:cNvSpPr txBox="1"/>
          <p:nvPr userDrawn="1"/>
        </p:nvSpPr>
        <p:spPr>
          <a:xfrm>
            <a:off x="788316" y="2901905"/>
            <a:ext cx="2167598" cy="523220"/>
          </a:xfrm>
          <a:prstGeom prst="rect">
            <a:avLst/>
          </a:prstGeom>
          <a:noFill/>
        </p:spPr>
        <p:txBody>
          <a:bodyPr wrap="square">
            <a:spAutoFit/>
          </a:bodyPr>
          <a:lstStyle/>
          <a:p>
            <a:pPr algn="l"/>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QUESTION</a:t>
            </a:r>
          </a:p>
        </p:txBody>
      </p:sp>
      <p:sp>
        <p:nvSpPr>
          <p:cNvPr id="5" name="íşľíďe">
            <a:extLst>
              <a:ext uri="{FF2B5EF4-FFF2-40B4-BE49-F238E27FC236}">
                <a16:creationId xmlns:a16="http://schemas.microsoft.com/office/drawing/2014/main" id="{15262CD2-DC49-591E-1FDE-EF5326FA20FD}"/>
              </a:ext>
            </a:extLst>
          </p:cNvPr>
          <p:cNvSpPr txBox="1"/>
          <p:nvPr userDrawn="1"/>
        </p:nvSpPr>
        <p:spPr>
          <a:xfrm flipH="1">
            <a:off x="1271630" y="3071182"/>
            <a:ext cx="1200970" cy="707886"/>
          </a:xfrm>
          <a:prstGeom prst="rect">
            <a:avLst/>
          </a:prstGeom>
          <a:noFill/>
        </p:spPr>
        <p:txBody>
          <a:bodyPr wrap="none" rtlCol="0">
            <a:spAutoFit/>
          </a:bodyPr>
          <a:lstStyle/>
          <a:p>
            <a:pPr algn="ctr"/>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52236" y="1735810"/>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p>
        </p:txBody>
      </p:sp>
    </p:spTree>
    <p:extLst>
      <p:ext uri="{BB962C8B-B14F-4D97-AF65-F5344CB8AC3E}">
        <p14:creationId xmlns:p14="http://schemas.microsoft.com/office/powerpoint/2010/main" val="3216303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小结页2">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757361"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240675"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1104487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小结页2">
    <p:spTree>
      <p:nvGrpSpPr>
        <p:cNvPr id="1" name=""/>
        <p:cNvGrpSpPr/>
        <p:nvPr/>
      </p:nvGrpSpPr>
      <p:grpSpPr>
        <a:xfrm>
          <a:off x="0" y="0"/>
          <a:ext cx="0" cy="0"/>
          <a:chOff x="0" y="0"/>
          <a:chExt cx="0" cy="0"/>
        </a:xfrm>
      </p:grpSpPr>
      <p:sp>
        <p:nvSpPr>
          <p:cNvPr id="7" name="文本占位符 13">
            <a:extLst>
              <a:ext uri="{FF2B5EF4-FFF2-40B4-BE49-F238E27FC236}">
                <a16:creationId xmlns:a16="http://schemas.microsoft.com/office/drawing/2014/main" id="{B8ADD725-DDC3-9843-C6D4-70BC53E95D5F}"/>
              </a:ext>
            </a:extLst>
          </p:cNvPr>
          <p:cNvSpPr>
            <a:spLocks noGrp="1"/>
          </p:cNvSpPr>
          <p:nvPr>
            <p:ph type="body" sz="quarter" idx="10" hasCustomPrompt="1"/>
          </p:nvPr>
        </p:nvSpPr>
        <p:spPr>
          <a:xfrm>
            <a:off x="4013735" y="1359878"/>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p>
        </p:txBody>
      </p:sp>
      <p:sp>
        <p:nvSpPr>
          <p:cNvPr id="2" name="文本框 1">
            <a:extLst>
              <a:ext uri="{FF2B5EF4-FFF2-40B4-BE49-F238E27FC236}">
                <a16:creationId xmlns:a16="http://schemas.microsoft.com/office/drawing/2014/main" id="{90828623-64C3-3CF5-C1AD-7CC5E8CC7C5A}"/>
              </a:ext>
            </a:extLst>
          </p:cNvPr>
          <p:cNvSpPr txBox="1"/>
          <p:nvPr userDrawn="1"/>
        </p:nvSpPr>
        <p:spPr>
          <a:xfrm>
            <a:off x="757361" y="2905780"/>
            <a:ext cx="2167598"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TARGET</a:t>
            </a:r>
          </a:p>
        </p:txBody>
      </p:sp>
      <p:sp>
        <p:nvSpPr>
          <p:cNvPr id="4" name="íşľíďe">
            <a:extLst>
              <a:ext uri="{FF2B5EF4-FFF2-40B4-BE49-F238E27FC236}">
                <a16:creationId xmlns:a16="http://schemas.microsoft.com/office/drawing/2014/main" id="{0D071958-1775-F474-3CD5-C9E1DEDF630A}"/>
              </a:ext>
            </a:extLst>
          </p:cNvPr>
          <p:cNvSpPr txBox="1"/>
          <p:nvPr userDrawn="1"/>
        </p:nvSpPr>
        <p:spPr>
          <a:xfrm flipH="1">
            <a:off x="1240675" y="3075057"/>
            <a:ext cx="1200970"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extLst>
      <p:ext uri="{BB962C8B-B14F-4D97-AF65-F5344CB8AC3E}">
        <p14:creationId xmlns:p14="http://schemas.microsoft.com/office/powerpoint/2010/main" val="95651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latin typeface="Alibaba PuHuiTi B" pitchFamily="18" charset="-122"/>
                  <a:ea typeface="Alibaba PuHuiTi B" pitchFamily="18" charset="-122"/>
                  <a:cs typeface="Alibaba PuHuiTi B" pitchFamily="18" charset="-122"/>
                </a:rPr>
                <a:t>案例</a:t>
              </a:r>
              <a:endParaRPr lang="zh-CN" altLang="en-US" sz="2000" b="0"/>
            </a:p>
          </p:txBody>
        </p:sp>
      </p:grpSp>
    </p:spTree>
    <p:extLst>
      <p:ext uri="{BB962C8B-B14F-4D97-AF65-F5344CB8AC3E}">
        <p14:creationId xmlns:p14="http://schemas.microsoft.com/office/powerpoint/2010/main" val="367163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ea typeface="Alibaba PuHuiTi B" pitchFamily="18" charset="-122"/>
                </a:rPr>
                <a:t>步骤</a:t>
              </a:r>
              <a:endParaRPr lang="zh-CN" altLang="en-US" sz="2000" b="0"/>
            </a:p>
          </p:txBody>
        </p:sp>
      </p:grpSp>
    </p:spTree>
    <p:extLst>
      <p:ext uri="{BB962C8B-B14F-4D97-AF65-F5344CB8AC3E}">
        <p14:creationId xmlns:p14="http://schemas.microsoft.com/office/powerpoint/2010/main" val="180155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案例">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CE1A1E8E-5BFA-290B-CE2D-C63161DD862D}"/>
              </a:ext>
            </a:extLst>
          </p:cNvPr>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a:extLst>
              <a:ext uri="{FF2B5EF4-FFF2-40B4-BE49-F238E27FC236}">
                <a16:creationId xmlns:a16="http://schemas.microsoft.com/office/drawing/2014/main" id="{28157308-7332-F855-6CD5-8994EF9131BA}"/>
              </a:ext>
            </a:extLst>
          </p:cNvPr>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p>
        </p:txBody>
      </p:sp>
      <p:pic>
        <p:nvPicPr>
          <p:cNvPr id="14" name="图形 13">
            <a:extLst>
              <a:ext uri="{FF2B5EF4-FFF2-40B4-BE49-F238E27FC236}">
                <a16:creationId xmlns:a16="http://schemas.microsoft.com/office/drawing/2014/main" id="{7C282B3D-F354-6522-5657-ED6D2CE0D84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a:extLst>
              <a:ext uri="{FF2B5EF4-FFF2-40B4-BE49-F238E27FC236}">
                <a16:creationId xmlns:a16="http://schemas.microsoft.com/office/drawing/2014/main" id="{003B1F35-1C5E-4046-0266-04F81948A3E3}"/>
              </a:ext>
            </a:extLst>
          </p:cNvPr>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p>
        </p:txBody>
      </p:sp>
      <p:grpSp>
        <p:nvGrpSpPr>
          <p:cNvPr id="26" name="组合 25">
            <a:extLst>
              <a:ext uri="{FF2B5EF4-FFF2-40B4-BE49-F238E27FC236}">
                <a16:creationId xmlns:a16="http://schemas.microsoft.com/office/drawing/2014/main" id="{20A81A7A-9283-4012-AFC4-85E90FC61246}"/>
              </a:ext>
            </a:extLst>
          </p:cNvPr>
          <p:cNvGrpSpPr/>
          <p:nvPr userDrawn="1"/>
        </p:nvGrpSpPr>
        <p:grpSpPr>
          <a:xfrm>
            <a:off x="504134" y="308770"/>
            <a:ext cx="1212680" cy="453281"/>
            <a:chOff x="532462" y="1628775"/>
            <a:chExt cx="1212680" cy="453281"/>
          </a:xfrm>
        </p:grpSpPr>
        <p:sp>
          <p:nvSpPr>
            <p:cNvPr id="24" name="矩形: 圆角 23">
              <a:extLst>
                <a:ext uri="{FF2B5EF4-FFF2-40B4-BE49-F238E27FC236}">
                  <a16:creationId xmlns:a16="http://schemas.microsoft.com/office/drawing/2014/main" id="{54670D28-3CCE-924C-0936-90894593722C}"/>
                </a:ext>
              </a:extLst>
            </p:cNvPr>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5B1B6FC-F79A-9918-E71A-665867D34C18}"/>
                </a:ext>
              </a:extLst>
            </p:cNvPr>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831BBACC-20D7-DBD1-9827-7405F380536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a:extLst>
                <a:ext uri="{FF2B5EF4-FFF2-40B4-BE49-F238E27FC236}">
                  <a16:creationId xmlns:a16="http://schemas.microsoft.com/office/drawing/2014/main" id="{92206755-775B-95BA-7085-C3DF286396FF}"/>
                </a:ext>
              </a:extLst>
            </p:cNvPr>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a:solidFill>
                    <a:schemeClr val="accent1"/>
                  </a:solidFill>
                  <a:latin typeface="Alibaba PuHuiTi B" pitchFamily="18" charset="-122"/>
                  <a:ea typeface="Alibaba PuHuiTi B" pitchFamily="18" charset="-122"/>
                  <a:cs typeface="Alibaba PuHuiTi B" pitchFamily="18" charset="-122"/>
                </a:rPr>
                <a:t>练习</a:t>
              </a:r>
              <a:endParaRPr lang="zh-CN" altLang="en-US" sz="2000" b="0"/>
            </a:p>
          </p:txBody>
        </p:sp>
      </p:grpSp>
    </p:spTree>
    <p:extLst>
      <p:ext uri="{BB962C8B-B14F-4D97-AF65-F5344CB8AC3E}">
        <p14:creationId xmlns:p14="http://schemas.microsoft.com/office/powerpoint/2010/main" val="339810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402898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9505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78575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sv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形 1">
            <a:extLst>
              <a:ext uri="{FF2B5EF4-FFF2-40B4-BE49-F238E27FC236}">
                <a16:creationId xmlns:a16="http://schemas.microsoft.com/office/drawing/2014/main" id="{2AF40A4C-1FC6-C591-0585-7320B21E306A}"/>
              </a:ext>
            </a:extLst>
          </p:cNvPr>
          <p:cNvPicPr>
            <a:picLocks noChangeAspect="1"/>
          </p:cNvPicPr>
          <p:nvPr userDrawn="1"/>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9" r:id="rId3"/>
    <p:sldLayoutId id="2147483666" r:id="rId4"/>
    <p:sldLayoutId id="2147483677" r:id="rId5"/>
    <p:sldLayoutId id="2147483678" r:id="rId6"/>
    <p:sldLayoutId id="2147483679" r:id="rId7"/>
    <p:sldLayoutId id="2147483680" r:id="rId8"/>
    <p:sldLayoutId id="2147483690" r:id="rId9"/>
    <p:sldLayoutId id="2147483691" r:id="rId10"/>
    <p:sldLayoutId id="2147483692" r:id="rId11"/>
    <p:sldLayoutId id="2147483696" r:id="rId12"/>
    <p:sldLayoutId id="2147483699" r:id="rId13"/>
    <p:sldLayoutId id="2147483700" r:id="rId14"/>
    <p:sldLayoutId id="2147483702"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950266"/>
      </p:ext>
    </p:extLst>
  </p:cSld>
  <p:clrMap bg1="lt1" tx1="dk1" bg2="lt2" tx2="dk2" accent1="accent1" accent2="accent2" accent3="accent3" accent4="accent4" accent5="accent5" accent6="accent6" hlink="hlink" folHlink="folHlink"/>
  <p:sldLayoutIdLst>
    <p:sldLayoutId id="2147483649"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4" name="六边形 63">
            <a:extLst>
              <a:ext uri="{FF2B5EF4-FFF2-40B4-BE49-F238E27FC236}">
                <a16:creationId xmlns:a16="http://schemas.microsoft.com/office/drawing/2014/main" id="{64701D48-3612-F015-7A0D-8329972945A7}"/>
              </a:ext>
            </a:extLst>
          </p:cNvPr>
          <p:cNvSpPr/>
          <p:nvPr userDrawn="1"/>
        </p:nvSpPr>
        <p:spPr>
          <a:xfrm>
            <a:off x="1182949" y="3529662"/>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38539A05-556B-81A4-0795-3B191CB53943}"/>
              </a:ext>
            </a:extLst>
          </p:cNvPr>
          <p:cNvSpPr/>
          <p:nvPr userDrawn="1"/>
        </p:nvSpPr>
        <p:spPr>
          <a:xfrm>
            <a:off x="1417834" y="1463989"/>
            <a:ext cx="3930021" cy="3930021"/>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7E174D6B-A975-223E-7D47-56F22CD52EDC}"/>
              </a:ext>
            </a:extLst>
          </p:cNvPr>
          <p:cNvPicPr>
            <a:picLocks noChangeAspect="1"/>
          </p:cNvPicPr>
          <p:nvPr userDrawn="1"/>
        </p:nvPicPr>
        <p:blipFill>
          <a:blip r:embed="rId5"/>
          <a:stretch>
            <a:fillRect/>
          </a:stretch>
        </p:blipFill>
        <p:spPr>
          <a:xfrm rot="16200000">
            <a:off x="9714885" y="3956140"/>
            <a:ext cx="3017782" cy="2517866"/>
          </a:xfrm>
          <a:prstGeom prst="rect">
            <a:avLst/>
          </a:prstGeom>
        </p:spPr>
      </p:pic>
      <p:sp>
        <p:nvSpPr>
          <p:cNvPr id="71" name="矩形 70">
            <a:extLst>
              <a:ext uri="{FF2B5EF4-FFF2-40B4-BE49-F238E27FC236}">
                <a16:creationId xmlns:a16="http://schemas.microsoft.com/office/drawing/2014/main" id="{105A365F-E05A-6A26-7E77-E6094786D794}"/>
              </a:ext>
            </a:extLst>
          </p:cNvPr>
          <p:cNvSpPr/>
          <p:nvPr userDrawn="1"/>
        </p:nvSpPr>
        <p:spPr>
          <a:xfrm>
            <a:off x="9005828" y="3429000"/>
            <a:ext cx="3359650" cy="3563035"/>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a:extLst>
              <a:ext uri="{FF2B5EF4-FFF2-40B4-BE49-F238E27FC236}">
                <a16:creationId xmlns:a16="http://schemas.microsoft.com/office/drawing/2014/main" id="{D5FC8854-8C90-CD00-F013-8034EF541B87}"/>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65830775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六边形 15">
            <a:extLst>
              <a:ext uri="{FF2B5EF4-FFF2-40B4-BE49-F238E27FC236}">
                <a16:creationId xmlns:a16="http://schemas.microsoft.com/office/drawing/2014/main" id="{1B81F0E8-945B-4099-5F07-E0BF1C3FBB59}"/>
              </a:ext>
            </a:extLst>
          </p:cNvPr>
          <p:cNvSpPr/>
          <p:nvPr userDrawn="1"/>
        </p:nvSpPr>
        <p:spPr>
          <a:xfrm>
            <a:off x="555427" y="4668099"/>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a:extLst>
              <a:ext uri="{FF2B5EF4-FFF2-40B4-BE49-F238E27FC236}">
                <a16:creationId xmlns:a16="http://schemas.microsoft.com/office/drawing/2014/main" id="{D22DB145-C6D6-05B9-DD0F-B45A661DEDD2}"/>
              </a:ext>
            </a:extLst>
          </p:cNvPr>
          <p:cNvSpPr/>
          <p:nvPr userDrawn="1"/>
        </p:nvSpPr>
        <p:spPr>
          <a:xfrm>
            <a:off x="232092" y="4846932"/>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a:extLst>
              <a:ext uri="{FF2B5EF4-FFF2-40B4-BE49-F238E27FC236}">
                <a16:creationId xmlns:a16="http://schemas.microsoft.com/office/drawing/2014/main" id="{78E05FA1-1830-1163-CFA5-036858DC6EA2}"/>
              </a:ext>
            </a:extLst>
          </p:cNvPr>
          <p:cNvSpPr/>
          <p:nvPr userDrawn="1"/>
        </p:nvSpPr>
        <p:spPr>
          <a:xfrm>
            <a:off x="1955455" y="5706649"/>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a:extLst>
              <a:ext uri="{FF2B5EF4-FFF2-40B4-BE49-F238E27FC236}">
                <a16:creationId xmlns:a16="http://schemas.microsoft.com/office/drawing/2014/main" id="{1D0E7228-5407-1A86-2892-01555374856E}"/>
              </a:ext>
            </a:extLst>
          </p:cNvPr>
          <p:cNvSpPr/>
          <p:nvPr userDrawn="1"/>
        </p:nvSpPr>
        <p:spPr>
          <a:xfrm>
            <a:off x="1627448" y="5881640"/>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a:extLst>
              <a:ext uri="{FF2B5EF4-FFF2-40B4-BE49-F238E27FC236}">
                <a16:creationId xmlns:a16="http://schemas.microsoft.com/office/drawing/2014/main" id="{0CF68392-9E49-E170-4987-E8A7BD1B9171}"/>
              </a:ext>
            </a:extLst>
          </p:cNvPr>
          <p:cNvSpPr/>
          <p:nvPr userDrawn="1"/>
        </p:nvSpPr>
        <p:spPr>
          <a:xfrm>
            <a:off x="1299441" y="6056631"/>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a:extLst>
              <a:ext uri="{FF2B5EF4-FFF2-40B4-BE49-F238E27FC236}">
                <a16:creationId xmlns:a16="http://schemas.microsoft.com/office/drawing/2014/main" id="{BA5C53E6-3097-0BFC-AE3F-DCCC9ABFCC41}"/>
              </a:ext>
            </a:extLst>
          </p:cNvPr>
          <p:cNvSpPr/>
          <p:nvPr userDrawn="1"/>
        </p:nvSpPr>
        <p:spPr>
          <a:xfrm>
            <a:off x="1627447" y="6235464"/>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a:extLst>
              <a:ext uri="{FF2B5EF4-FFF2-40B4-BE49-F238E27FC236}">
                <a16:creationId xmlns:a16="http://schemas.microsoft.com/office/drawing/2014/main" id="{7BB9746F-3D38-1E94-5F40-1229155F902F}"/>
              </a:ext>
            </a:extLst>
          </p:cNvPr>
          <p:cNvSpPr/>
          <p:nvPr userDrawn="1"/>
        </p:nvSpPr>
        <p:spPr>
          <a:xfrm>
            <a:off x="1955453" y="6414297"/>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a:extLst>
              <a:ext uri="{FF2B5EF4-FFF2-40B4-BE49-F238E27FC236}">
                <a16:creationId xmlns:a16="http://schemas.microsoft.com/office/drawing/2014/main" id="{1B13494D-DE3A-78AB-5BF5-FE26BED9B467}"/>
              </a:ext>
            </a:extLst>
          </p:cNvPr>
          <p:cNvSpPr/>
          <p:nvPr userDrawn="1"/>
        </p:nvSpPr>
        <p:spPr>
          <a:xfrm>
            <a:off x="1955452" y="6771964"/>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a:extLst>
              <a:ext uri="{FF2B5EF4-FFF2-40B4-BE49-F238E27FC236}">
                <a16:creationId xmlns:a16="http://schemas.microsoft.com/office/drawing/2014/main" id="{7E64BE27-8CD5-64C8-DA45-C4F450978755}"/>
              </a:ext>
            </a:extLst>
          </p:cNvPr>
          <p:cNvSpPr/>
          <p:nvPr userDrawn="1"/>
        </p:nvSpPr>
        <p:spPr>
          <a:xfrm>
            <a:off x="2339455" y="6414297"/>
            <a:ext cx="877187" cy="75619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39F1A4A4-9140-E9B3-2465-B6C6B116EA24}"/>
              </a:ext>
            </a:extLst>
          </p:cNvPr>
          <p:cNvCxnSpPr>
            <a:cxnSpLocks/>
            <a:stCxn id="17" idx="1"/>
          </p:cNvCxnSpPr>
          <p:nvPr userDrawn="1"/>
        </p:nvCxnSpPr>
        <p:spPr>
          <a:xfrm>
            <a:off x="557568" y="5204599"/>
            <a:ext cx="143106" cy="178833"/>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3816BB5-C9D9-3736-DBE3-5C9D49D12413}"/>
              </a:ext>
            </a:extLst>
          </p:cNvPr>
          <p:cNvCxnSpPr>
            <a:cxnSpLocks/>
          </p:cNvCxnSpPr>
          <p:nvPr userDrawn="1"/>
        </p:nvCxnSpPr>
        <p:spPr>
          <a:xfrm>
            <a:off x="700674" y="5383432"/>
            <a:ext cx="241121" cy="0"/>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DA4CB6C-9F6A-DE38-1CF8-7B044D099826}"/>
              </a:ext>
            </a:extLst>
          </p:cNvPr>
          <p:cNvCxnSpPr>
            <a:cxnSpLocks/>
          </p:cNvCxnSpPr>
          <p:nvPr userDrawn="1"/>
        </p:nvCxnSpPr>
        <p:spPr>
          <a:xfrm>
            <a:off x="941795" y="5383432"/>
            <a:ext cx="340356" cy="0"/>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7748247-1ADA-2E10-4A56-8C9F5AFFC19E}"/>
              </a:ext>
            </a:extLst>
          </p:cNvPr>
          <p:cNvCxnSpPr>
            <a:cxnSpLocks/>
          </p:cNvCxnSpPr>
          <p:nvPr userDrawn="1"/>
        </p:nvCxnSpPr>
        <p:spPr>
          <a:xfrm>
            <a:off x="1282151" y="5383432"/>
            <a:ext cx="186338" cy="23514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EBDE2CE-D91D-FCC4-65D8-FFE3C343960A}"/>
              </a:ext>
            </a:extLst>
          </p:cNvPr>
          <p:cNvCxnSpPr>
            <a:cxnSpLocks/>
          </p:cNvCxnSpPr>
          <p:nvPr userDrawn="1"/>
        </p:nvCxnSpPr>
        <p:spPr>
          <a:xfrm flipH="1">
            <a:off x="789395" y="5385849"/>
            <a:ext cx="152400" cy="23273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A3CEEE2-A968-7044-8F7E-49924BC5D637}"/>
              </a:ext>
            </a:extLst>
          </p:cNvPr>
          <p:cNvCxnSpPr>
            <a:cxnSpLocks/>
          </p:cNvCxnSpPr>
          <p:nvPr userDrawn="1"/>
        </p:nvCxnSpPr>
        <p:spPr>
          <a:xfrm flipH="1">
            <a:off x="1299441" y="5618580"/>
            <a:ext cx="166612" cy="2689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0E0D50F-A487-0666-EDEC-7D96E6C96427}"/>
              </a:ext>
            </a:extLst>
          </p:cNvPr>
          <p:cNvCxnSpPr>
            <a:cxnSpLocks/>
            <a:endCxn id="20" idx="4"/>
          </p:cNvCxnSpPr>
          <p:nvPr userDrawn="1"/>
        </p:nvCxnSpPr>
        <p:spPr>
          <a:xfrm>
            <a:off x="1298551" y="5885364"/>
            <a:ext cx="90307" cy="171267"/>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1F5436-5727-F27B-A3D5-C50E7C74359F}"/>
              </a:ext>
            </a:extLst>
          </p:cNvPr>
          <p:cNvCxnSpPr>
            <a:cxnSpLocks/>
          </p:cNvCxnSpPr>
          <p:nvPr userDrawn="1"/>
        </p:nvCxnSpPr>
        <p:spPr>
          <a:xfrm>
            <a:off x="1666204" y="5794086"/>
            <a:ext cx="48130" cy="9127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4418B16-5C08-2DCA-1E88-267BD85D21A1}"/>
              </a:ext>
            </a:extLst>
          </p:cNvPr>
          <p:cNvCxnSpPr>
            <a:cxnSpLocks/>
          </p:cNvCxnSpPr>
          <p:nvPr userDrawn="1"/>
        </p:nvCxnSpPr>
        <p:spPr>
          <a:xfrm flipH="1">
            <a:off x="1666204" y="6593130"/>
            <a:ext cx="49118" cy="8422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632BA59-A547-A328-DF46-1D52B8D1655E}"/>
              </a:ext>
            </a:extLst>
          </p:cNvPr>
          <p:cNvCxnSpPr>
            <a:cxnSpLocks/>
          </p:cNvCxnSpPr>
          <p:nvPr userDrawn="1"/>
        </p:nvCxnSpPr>
        <p:spPr>
          <a:xfrm flipH="1">
            <a:off x="1343704" y="6414297"/>
            <a:ext cx="49118" cy="84228"/>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0" name="六边形 49">
            <a:extLst>
              <a:ext uri="{FF2B5EF4-FFF2-40B4-BE49-F238E27FC236}">
                <a16:creationId xmlns:a16="http://schemas.microsoft.com/office/drawing/2014/main" id="{04BF8CAF-E445-183A-C65E-1829BB22BC8B}"/>
              </a:ext>
            </a:extLst>
          </p:cNvPr>
          <p:cNvSpPr/>
          <p:nvPr userDrawn="1"/>
        </p:nvSpPr>
        <p:spPr>
          <a:xfrm>
            <a:off x="974992" y="382040"/>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六边形 50">
            <a:extLst>
              <a:ext uri="{FF2B5EF4-FFF2-40B4-BE49-F238E27FC236}">
                <a16:creationId xmlns:a16="http://schemas.microsoft.com/office/drawing/2014/main" id="{F306C9B1-841C-DF4D-BC43-C866751AD001}"/>
              </a:ext>
            </a:extLst>
          </p:cNvPr>
          <p:cNvSpPr/>
          <p:nvPr userDrawn="1"/>
        </p:nvSpPr>
        <p:spPr>
          <a:xfrm>
            <a:off x="646985" y="557031"/>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六边形 51">
            <a:extLst>
              <a:ext uri="{FF2B5EF4-FFF2-40B4-BE49-F238E27FC236}">
                <a16:creationId xmlns:a16="http://schemas.microsoft.com/office/drawing/2014/main" id="{B44FB676-9474-6E0D-E798-28692E8DD457}"/>
              </a:ext>
            </a:extLst>
          </p:cNvPr>
          <p:cNvSpPr/>
          <p:nvPr userDrawn="1"/>
        </p:nvSpPr>
        <p:spPr>
          <a:xfrm>
            <a:off x="318978" y="732022"/>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边形 52">
            <a:extLst>
              <a:ext uri="{FF2B5EF4-FFF2-40B4-BE49-F238E27FC236}">
                <a16:creationId xmlns:a16="http://schemas.microsoft.com/office/drawing/2014/main" id="{234CC26C-FACC-3DED-3F34-5D2FBCA21311}"/>
              </a:ext>
            </a:extLst>
          </p:cNvPr>
          <p:cNvSpPr/>
          <p:nvPr userDrawn="1"/>
        </p:nvSpPr>
        <p:spPr>
          <a:xfrm>
            <a:off x="320061" y="1085846"/>
            <a:ext cx="414893" cy="35766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六边形 53">
            <a:extLst>
              <a:ext uri="{FF2B5EF4-FFF2-40B4-BE49-F238E27FC236}">
                <a16:creationId xmlns:a16="http://schemas.microsoft.com/office/drawing/2014/main" id="{27BFDA2D-5453-0AAC-FA6D-80640A23E4CE}"/>
              </a:ext>
            </a:extLst>
          </p:cNvPr>
          <p:cNvSpPr/>
          <p:nvPr userDrawn="1"/>
        </p:nvSpPr>
        <p:spPr>
          <a:xfrm>
            <a:off x="1193162" y="902636"/>
            <a:ext cx="877187" cy="756197"/>
          </a:xfrm>
          <a:prstGeom prst="hexagon">
            <a:avLst/>
          </a:prstGeom>
          <a:noFill/>
          <a:ln w="190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D6E4D0E4-FCF3-BB9C-5A85-F8866579A681}"/>
              </a:ext>
            </a:extLst>
          </p:cNvPr>
          <p:cNvCxnSpPr>
            <a:cxnSpLocks/>
            <a:endCxn id="54" idx="4"/>
          </p:cNvCxnSpPr>
          <p:nvPr userDrawn="1"/>
        </p:nvCxnSpPr>
        <p:spPr>
          <a:xfrm>
            <a:off x="1286822" y="737595"/>
            <a:ext cx="95389" cy="1650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5447903-F4ED-0ED7-ACFA-0D1874C73166}"/>
              </a:ext>
            </a:extLst>
          </p:cNvPr>
          <p:cNvCxnSpPr>
            <a:cxnSpLocks/>
          </p:cNvCxnSpPr>
          <p:nvPr userDrawn="1"/>
        </p:nvCxnSpPr>
        <p:spPr>
          <a:xfrm>
            <a:off x="974992" y="900435"/>
            <a:ext cx="95389" cy="165041"/>
          </a:xfrm>
          <a:prstGeom prst="line">
            <a:avLst/>
          </a:prstGeom>
          <a:ln w="1905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B5F0C7E-934E-B416-B2C1-0ED3E1158D1B}"/>
              </a:ext>
            </a:extLst>
          </p:cNvPr>
          <p:cNvCxnSpPr>
            <a:cxnSpLocks/>
            <a:endCxn id="54" idx="5"/>
          </p:cNvCxnSpPr>
          <p:nvPr userDrawn="1"/>
        </p:nvCxnSpPr>
        <p:spPr>
          <a:xfrm flipH="1">
            <a:off x="1881300" y="902636"/>
            <a:ext cx="800116" cy="0"/>
          </a:xfrm>
          <a:prstGeom prst="line">
            <a:avLst/>
          </a:prstGeom>
          <a:ln w="19050" cap="rnd">
            <a:gradFill flip="none" rotWithShape="1">
              <a:gsLst>
                <a:gs pos="0">
                  <a:schemeClr val="accent1">
                    <a:lumMod val="5000"/>
                    <a:lumOff val="9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2" name="六边形 61">
            <a:extLst>
              <a:ext uri="{FF2B5EF4-FFF2-40B4-BE49-F238E27FC236}">
                <a16:creationId xmlns:a16="http://schemas.microsoft.com/office/drawing/2014/main" id="{E92D5E4E-5463-D659-E88A-9B0E73E8F50A}"/>
              </a:ext>
            </a:extLst>
          </p:cNvPr>
          <p:cNvSpPr/>
          <p:nvPr userDrawn="1"/>
        </p:nvSpPr>
        <p:spPr>
          <a:xfrm>
            <a:off x="111531" y="3970983"/>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F6DAED8-09BD-99BA-55B5-30C06550058A}"/>
              </a:ext>
            </a:extLst>
          </p:cNvPr>
          <p:cNvSpPr/>
          <p:nvPr userDrawn="1"/>
        </p:nvSpPr>
        <p:spPr>
          <a:xfrm>
            <a:off x="-13621" y="0"/>
            <a:ext cx="3359650" cy="6858000"/>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iṩ1iḍé">
            <a:extLst>
              <a:ext uri="{FF2B5EF4-FFF2-40B4-BE49-F238E27FC236}">
                <a16:creationId xmlns:a16="http://schemas.microsoft.com/office/drawing/2014/main" id="{CC34B1B4-6FB3-BEC2-20A8-5483C6F96776}"/>
              </a:ext>
            </a:extLst>
          </p:cNvPr>
          <p:cNvSpPr/>
          <p:nvPr userDrawn="1"/>
        </p:nvSpPr>
        <p:spPr>
          <a:xfrm>
            <a:off x="0" y="2689964"/>
            <a:ext cx="3798317" cy="1478071"/>
          </a:xfrm>
          <a:prstGeom prst="rect">
            <a:avLst/>
          </a:prstGeom>
          <a:gradFill flip="none" rotWithShape="1">
            <a:gsLst>
              <a:gs pos="0">
                <a:schemeClr val="accent1"/>
              </a:gs>
              <a:gs pos="9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形 2">
            <a:extLst>
              <a:ext uri="{FF2B5EF4-FFF2-40B4-BE49-F238E27FC236}">
                <a16:creationId xmlns:a16="http://schemas.microsoft.com/office/drawing/2014/main" id="{BB2F55FB-496C-E74E-1C82-4652339E01D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081" t="21237" r="10346" b="18121"/>
          <a:stretch/>
        </p:blipFill>
        <p:spPr>
          <a:xfrm>
            <a:off x="9956716" y="152244"/>
            <a:ext cx="1848051" cy="605113"/>
          </a:xfrm>
          <a:prstGeom prst="rect">
            <a:avLst/>
          </a:prstGeom>
        </p:spPr>
      </p:pic>
    </p:spTree>
    <p:extLst>
      <p:ext uri="{BB962C8B-B14F-4D97-AF65-F5344CB8AC3E}">
        <p14:creationId xmlns:p14="http://schemas.microsoft.com/office/powerpoint/2010/main" val="172338020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538EF61-0CF6-2735-4654-C2F60C1B5FB3}"/>
              </a:ext>
            </a:extLst>
          </p:cNvPr>
          <p:cNvSpPr/>
          <p:nvPr userDrawn="1"/>
        </p:nvSpPr>
        <p:spPr>
          <a:xfrm>
            <a:off x="-2775487" y="-1213758"/>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598458E-0E6D-4FB0-21B2-2EA0673032D8}"/>
              </a:ext>
            </a:extLst>
          </p:cNvPr>
          <p:cNvSpPr/>
          <p:nvPr userDrawn="1"/>
        </p:nvSpPr>
        <p:spPr>
          <a:xfrm>
            <a:off x="-1044975" y="516754"/>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22B59B6-AE89-188C-D588-A8407EC0DAF4}"/>
              </a:ext>
            </a:extLst>
          </p:cNvPr>
          <p:cNvSpPr/>
          <p:nvPr userDrawn="1"/>
        </p:nvSpPr>
        <p:spPr>
          <a:xfrm>
            <a:off x="556957" y="2118686"/>
            <a:ext cx="2620620" cy="2620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74136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hyperlink" Target="mk:@MSITStore:D:\course\&#26368;&#26032;&#29256;Java&#22522;&#30784;&#20837;&#38376;&#25945;&#31243;\API&#25991;&#26723;\jdk-11&#20013;&#25991;api&#20462;&#35746;&#29256;.CHM::/java.base/java/nio/charset/Charset.html" TargetMode="External"/><Relationship Id="rId3" Type="http://schemas.openxmlformats.org/officeDocument/2006/relationships/hyperlink" Target="#%3Cinit%3E(java.io.File)"/><Relationship Id="rId7" Type="http://schemas.openxmlformats.org/officeDocument/2006/relationships/hyperlink" Target="#%3Cinit%3E(java.lang.String,java.nio.charset.Charset)"/><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mk:@MSITStore:D:\course\&#26368;&#26032;&#29256;Java&#22522;&#30784;&#20837;&#38376;&#25945;&#31243;\API&#25991;&#26723;\jdk-11&#20013;&#25991;api&#20462;&#35746;&#29256;.CHM::/java.base/java/lang/String.html" TargetMode="External"/><Relationship Id="rId5" Type="http://schemas.openxmlformats.org/officeDocument/2006/relationships/hyperlink" Target="mk:@MSITStore:D:\course\&#26368;&#26032;&#29256;Java&#22522;&#30784;&#20837;&#38376;&#25945;&#31243;\API&#25991;&#26723;\jdk-11&#20013;&#25991;api&#20462;&#35746;&#29256;.CHM::/java.base/java/io/File.html" TargetMode="External"/><Relationship Id="rId10" Type="http://schemas.openxmlformats.org/officeDocument/2006/relationships/hyperlink" Target="#%3Cinit%3E(java.io.OutputStream,boolean,java.lang.String)"/><Relationship Id="rId4" Type="http://schemas.openxmlformats.org/officeDocument/2006/relationships/hyperlink" Target="mk:@MSITStore:D:\course\&#26368;&#26032;&#29256;Java&#22522;&#30784;&#20837;&#38376;&#25945;&#31243;\API&#25991;&#26723;\jdk-11&#20013;&#25991;api&#20462;&#35746;&#29256;.CHM::/java.base/java/io/OutputStream.html" TargetMode="External"/><Relationship Id="rId9" Type="http://schemas.openxmlformats.org/officeDocument/2006/relationships/hyperlink" Target="#%3Cinit%3E(java.io.OutputStream,boolean)"/></Relationships>
</file>

<file path=ppt/slides/_rels/slide112.xml.rels><?xml version="1.0" encoding="UTF-8" standalone="yes"?>
<Relationships xmlns="http://schemas.openxmlformats.org/package/2006/relationships"><Relationship Id="rId8" Type="http://schemas.openxmlformats.org/officeDocument/2006/relationships/hyperlink" Target="mk:@MSITStore:D:\course\&#26368;&#26032;&#29256;Java&#22522;&#30784;&#20837;&#38376;&#25945;&#31243;\API&#25991;&#26723;\jdk-11&#20013;&#25991;api&#20462;&#35746;&#29256;.CHM::/java.base/java/nio/charset/Charset.html" TargetMode="External"/><Relationship Id="rId3" Type="http://schemas.openxmlformats.org/officeDocument/2006/relationships/hyperlink" Target="#%3Cinit%3E(java.io.File)"/><Relationship Id="rId7" Type="http://schemas.openxmlformats.org/officeDocument/2006/relationships/hyperlink" Target="#%3Cinit%3E(java.lang.String,java.nio.charset.Charset)"/><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mk:@MSITStore:D:\course\&#26368;&#26032;&#29256;Java&#22522;&#30784;&#20837;&#38376;&#25945;&#31243;\API&#25991;&#26723;\jdk-11&#20013;&#25991;api&#20462;&#35746;&#29256;.CHM::/java.base/java/lang/String.html" TargetMode="External"/><Relationship Id="rId5" Type="http://schemas.openxmlformats.org/officeDocument/2006/relationships/hyperlink" Target="mk:@MSITStore:D:\course\&#26368;&#26032;&#29256;Java&#22522;&#30784;&#20837;&#38376;&#25945;&#31243;\API&#25991;&#26723;\jdk-11&#20013;&#25991;api&#20462;&#35746;&#29256;.CHM::/java.base/java/io/File.html" TargetMode="External"/><Relationship Id="rId4" Type="http://schemas.openxmlformats.org/officeDocument/2006/relationships/hyperlink" Target="mk:@MSITStore:D:\course\&#26368;&#26032;&#29256;Java&#22522;&#30784;&#20837;&#38376;&#25945;&#31243;\API&#25991;&#26723;\jdk-11&#20013;&#25991;api&#20462;&#35746;&#29256;.CHM::/java.base/java/io/OutputStream.html"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hyperlink" Target="mk:@MSITStore:D:\course\&#26368;&#26032;&#29256;Java&#22522;&#30784;&#20837;&#38376;&#25945;&#31243;\API&#25991;&#26723;\jdk-11&#20013;&#25991;api&#20462;&#35746;&#29256;.CHM::/java.base/java/io/IOException.html" TargetMode="External"/><Relationship Id="rId2" Type="http://schemas.openxmlformats.org/officeDocument/2006/relationships/hyperlink" Target="#%3Cinit%3E(java.io.OutputStream)"/><Relationship Id="rId1" Type="http://schemas.openxmlformats.org/officeDocument/2006/relationships/slideLayout" Target="../slideLayouts/slideLayout1.xml"/><Relationship Id="rId4" Type="http://schemas.openxmlformats.org/officeDocument/2006/relationships/hyperlink" Target="#writeUTF(java.lang.String)"/></Relationships>
</file>

<file path=ppt/slides/_rels/slide118.xml.rels><?xml version="1.0" encoding="UTF-8" standalone="yes"?>
<Relationships xmlns="http://schemas.openxmlformats.org/package/2006/relationships"><Relationship Id="rId3" Type="http://schemas.openxmlformats.org/officeDocument/2006/relationships/hyperlink" Target="mk:@MSITStore:D:\course\&#26368;&#26032;&#29256;Java&#22522;&#30784;&#20837;&#38376;&#25945;&#31243;\API&#25991;&#26723;\jdk-11&#20013;&#25991;api&#20462;&#35746;&#29256;.CHM::/java.base/java/io/IOException.html" TargetMode="External"/><Relationship Id="rId2" Type="http://schemas.openxmlformats.org/officeDocument/2006/relationships/hyperlink" Target="#%3Cinit%3E(java.io.OutputStream)"/><Relationship Id="rId1" Type="http://schemas.openxmlformats.org/officeDocument/2006/relationships/slideLayout" Target="../slideLayouts/slideLayout1.xml"/><Relationship Id="rId4" Type="http://schemas.openxmlformats.org/officeDocument/2006/relationships/hyperlink" Target="#writeUTF(java.lang.Stri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hyperlink" Target="https://baike.baidu.com/item/%E7%AE%97%E6%B3%95"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baike.baidu.com/item/%E7%A8%8B%E5%BA%8F%E8%AE%BE%E8%AE%A1%E8%AF%AD%E8%A8%8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gif"/><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ctrTitle"/>
          </p:nvPr>
        </p:nvSpPr>
        <p:spPr/>
        <p:txBody>
          <a:bodyPr>
            <a:normAutofit/>
          </a:bodyPr>
          <a:lstStyle/>
          <a:p>
            <a:r>
              <a:rPr kumimoji="1" lang="zh-CN" altLang="en-US"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存储</a:t>
            </a:r>
            <a:r>
              <a:rPr kumimoji="1" lang="en-US" altLang="zh-CN"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&amp;</a:t>
            </a:r>
            <a:r>
              <a:rPr kumimoji="1" lang="zh-CN" altLang="en-US" sz="36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读写数据的方案</a:t>
            </a:r>
          </a:p>
        </p:txBody>
      </p:sp>
      <p:sp>
        <p:nvSpPr>
          <p:cNvPr id="3" name="文本占位符 2">
            <a:extLst>
              <a:ext uri="{FF2B5EF4-FFF2-40B4-BE49-F238E27FC236}">
                <a16:creationId xmlns:a16="http://schemas.microsoft.com/office/drawing/2014/main" id="{1875BAF2-ACAF-DBF8-18DF-9DCA44D326B8}"/>
              </a:ext>
            </a:extLst>
          </p:cNvPr>
          <p:cNvSpPr>
            <a:spLocks noGrp="1"/>
          </p:cNvSpPr>
          <p:nvPr>
            <p:ph type="body" sz="quarter" idx="10"/>
          </p:nvPr>
        </p:nvSpPr>
        <p:spPr/>
        <p:txBody>
          <a:bodyPr/>
          <a:lstStyle/>
          <a:p>
            <a:r>
              <a:rPr lang="en-US" altLang="zh-CN" sz="1800" dirty="0"/>
              <a:t>File</a:t>
            </a:r>
            <a:r>
              <a:rPr lang="zh-CN" altLang="en-US" sz="1800" dirty="0"/>
              <a:t>、</a:t>
            </a:r>
            <a:r>
              <a:rPr lang="en-US" altLang="zh-CN" sz="1800" dirty="0"/>
              <a:t>IO</a:t>
            </a:r>
            <a:r>
              <a:rPr lang="zh-CN" altLang="en-US" sz="1800" dirty="0"/>
              <a:t>流</a:t>
            </a:r>
          </a:p>
        </p:txBody>
      </p:sp>
    </p:spTree>
    <p:extLst>
      <p:ext uri="{BB962C8B-B14F-4D97-AF65-F5344CB8AC3E}">
        <p14:creationId xmlns:p14="http://schemas.microsoft.com/office/powerpoint/2010/main" val="39769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a:extLst>
              <a:ext uri="{FF2B5EF4-FFF2-40B4-BE49-F238E27FC236}">
                <a16:creationId xmlns:a16="http://schemas.microsoft.com/office/drawing/2014/main" id="{E2B81908-7A19-4F9A-98FA-C499090B8579}"/>
              </a:ext>
            </a:extLst>
          </p:cNvPr>
          <p:cNvSpPr txBox="1"/>
          <p:nvPr/>
        </p:nvSpPr>
        <p:spPr>
          <a:xfrm>
            <a:off x="576196" y="1057194"/>
            <a:ext cx="9465733" cy="369332"/>
          </a:xfrm>
          <a:prstGeom prst="rect">
            <a:avLst/>
          </a:prstGeom>
          <a:noFill/>
        </p:spPr>
        <p:txBody>
          <a:bodyPr>
            <a:spAutoFit/>
          </a:bodyPr>
          <a:lstStyle/>
          <a:p>
            <a:pPr>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绝对路径、相对路径</a:t>
            </a:r>
          </a:p>
        </p:txBody>
      </p:sp>
      <p:sp>
        <p:nvSpPr>
          <p:cNvPr id="2" name="矩形 1">
            <a:extLst>
              <a:ext uri="{FF2B5EF4-FFF2-40B4-BE49-F238E27FC236}">
                <a16:creationId xmlns:a16="http://schemas.microsoft.com/office/drawing/2014/main" id="{FA08DD0A-79AB-456D-A02A-35CD0C91996F}"/>
              </a:ext>
            </a:extLst>
          </p:cNvPr>
          <p:cNvSpPr/>
          <p:nvPr/>
        </p:nvSpPr>
        <p:spPr>
          <a:xfrm>
            <a:off x="576196" y="1580314"/>
            <a:ext cx="2525050" cy="338554"/>
          </a:xfrm>
          <a:prstGeom prst="rect">
            <a:avLst/>
          </a:prstGeom>
        </p:spPr>
        <p:txBody>
          <a:bodyPr wrap="none">
            <a:spAutoFit/>
          </a:bodyPr>
          <a:lstStyle/>
          <a:p>
            <a:pPr marL="285750" indent="-285750">
              <a:buFont typeface="Wingdings" panose="05000000000000000000" pitchFamily="2" charset="2"/>
              <a:buChar char="l"/>
              <a:defRPr/>
            </a:pPr>
            <a:r>
              <a:rPr lang="zh-CN" altLang="en-US" sz="1600" dirty="0">
                <a:solidFill>
                  <a:schemeClr val="tx1">
                    <a:lumMod val="85000"/>
                    <a:lumOff val="15000"/>
                  </a:schemeClr>
                </a:solidFill>
                <a:latin typeface="微软雅黑" pitchFamily="34" charset="-122"/>
                <a:ea typeface="Alibaba PuHuiTi R"/>
              </a:rPr>
              <a:t>绝对路径：从盘符开始</a:t>
            </a:r>
            <a:endParaRPr lang="zh-CN" altLang="en-US" sz="1600" dirty="0">
              <a:solidFill>
                <a:schemeClr val="tx1">
                  <a:lumMod val="85000"/>
                  <a:lumOff val="15000"/>
                </a:schemeClr>
              </a:solidFill>
              <a:latin typeface="Calibri"/>
              <a:ea typeface="Alibaba PuHuiTi R"/>
            </a:endParaRPr>
          </a:p>
        </p:txBody>
      </p:sp>
      <p:sp>
        <p:nvSpPr>
          <p:cNvPr id="3" name="矩形 2">
            <a:extLst>
              <a:ext uri="{FF2B5EF4-FFF2-40B4-BE49-F238E27FC236}">
                <a16:creationId xmlns:a16="http://schemas.microsoft.com/office/drawing/2014/main" id="{9F8AD249-5BA1-4830-84BB-688E7F0980DF}"/>
              </a:ext>
            </a:extLst>
          </p:cNvPr>
          <p:cNvSpPr/>
          <p:nvPr/>
        </p:nvSpPr>
        <p:spPr>
          <a:xfrm>
            <a:off x="576196" y="2962498"/>
            <a:ext cx="6218369" cy="338554"/>
          </a:xfrm>
          <a:prstGeom prst="rect">
            <a:avLst/>
          </a:prstGeom>
        </p:spPr>
        <p:txBody>
          <a:bodyPr wrap="none">
            <a:spAutoFit/>
          </a:bodyPr>
          <a:lstStyle/>
          <a:p>
            <a:pPr marL="285750" indent="-285750">
              <a:buFont typeface="Wingdings" panose="05000000000000000000" pitchFamily="2" charset="2"/>
              <a:buChar char="l"/>
              <a:defRPr/>
            </a:pPr>
            <a:r>
              <a:rPr lang="zh-CN" altLang="en-US" sz="1600" dirty="0">
                <a:solidFill>
                  <a:schemeClr val="tx1">
                    <a:lumMod val="85000"/>
                    <a:lumOff val="15000"/>
                  </a:schemeClr>
                </a:solidFill>
                <a:latin typeface="微软雅黑" pitchFamily="34" charset="-122"/>
                <a:ea typeface="Alibaba PuHuiTi R"/>
              </a:rPr>
              <a:t>相对路径：不带盘符，</a:t>
            </a:r>
            <a:r>
              <a:rPr lang="zh-CN" altLang="en-US" sz="1600" dirty="0">
                <a:solidFill>
                  <a:srgbClr val="C00000"/>
                </a:solidFill>
                <a:latin typeface="微软雅黑" pitchFamily="34" charset="-122"/>
                <a:ea typeface="Alibaba PuHuiTi R"/>
              </a:rPr>
              <a:t>默认直接到当前工程下的目录寻找文件。</a:t>
            </a:r>
            <a:endParaRPr lang="zh-CN" altLang="en-US" sz="1600" dirty="0">
              <a:solidFill>
                <a:srgbClr val="C00000"/>
              </a:solidFill>
              <a:latin typeface="Calibri"/>
              <a:ea typeface="Alibaba PuHuiTi R"/>
            </a:endParaRPr>
          </a:p>
        </p:txBody>
      </p:sp>
      <p:sp>
        <p:nvSpPr>
          <p:cNvPr id="19" name="TextBox 10">
            <a:extLst>
              <a:ext uri="{FF2B5EF4-FFF2-40B4-BE49-F238E27FC236}">
                <a16:creationId xmlns:a16="http://schemas.microsoft.com/office/drawing/2014/main" id="{4D5CBCE2-8165-4045-A927-36778DC8ADFE}"/>
              </a:ext>
            </a:extLst>
          </p:cNvPr>
          <p:cNvSpPr txBox="1">
            <a:spLocks noChangeArrowheads="1"/>
          </p:cNvSpPr>
          <p:nvPr/>
        </p:nvSpPr>
        <p:spPr bwMode="auto">
          <a:xfrm>
            <a:off x="1424981" y="3620499"/>
            <a:ext cx="5559294" cy="338554"/>
          </a:xfrm>
          <a:prstGeom prst="rect">
            <a:avLst/>
          </a:prstGeom>
          <a:solidFill>
            <a:srgbClr val="F9FBF9"/>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spAutoFit/>
          </a:bodyPr>
          <a:lstStyle>
            <a:lvl1pPr marL="342900" indent="-342900">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1">
              <a:defRPr/>
            </a:pPr>
            <a:r>
              <a:rPr lang="en-US" altLang="zh-CN" sz="1600" b="1" dirty="0">
                <a:solidFill>
                  <a:srgbClr val="000080"/>
                </a:solidFill>
                <a:latin typeface="Consolas" panose="020B0609020204030204" pitchFamily="49" charset="0"/>
                <a:ea typeface="Alibaba PuHuiTi R"/>
                <a:cs typeface="Courier New" pitchFamily="49" charset="0"/>
              </a:rPr>
              <a:t>File file3 = new File(“</a:t>
            </a:r>
            <a:r>
              <a:rPr lang="zh-CN" altLang="en-US" sz="1600" b="1" dirty="0">
                <a:solidFill>
                  <a:srgbClr val="C00000"/>
                </a:solidFill>
                <a:latin typeface="Consolas" panose="020B0609020204030204" pitchFamily="49" charset="0"/>
                <a:ea typeface="Alibaba PuHuiTi R"/>
                <a:cs typeface="Courier New" pitchFamily="49" charset="0"/>
              </a:rPr>
              <a:t>模块名</a:t>
            </a:r>
            <a:r>
              <a:rPr lang="en-US" altLang="zh-CN" sz="1600" b="1" dirty="0">
                <a:solidFill>
                  <a:srgbClr val="C00000"/>
                </a:solidFill>
                <a:latin typeface="Consolas" panose="020B0609020204030204" pitchFamily="49" charset="0"/>
                <a:ea typeface="Alibaba PuHuiTi R"/>
                <a:cs typeface="Courier New" pitchFamily="49" charset="0"/>
              </a:rPr>
              <a:t>\\a.txt</a:t>
            </a:r>
            <a:r>
              <a:rPr lang="en-US" altLang="zh-CN" sz="1600" b="1" dirty="0">
                <a:solidFill>
                  <a:srgbClr val="000080"/>
                </a:solidFill>
                <a:latin typeface="Consolas" panose="020B0609020204030204" pitchFamily="49" charset="0"/>
                <a:ea typeface="Alibaba PuHuiTi R"/>
                <a:cs typeface="Courier New" pitchFamily="49" charset="0"/>
              </a:rPr>
              <a:t>”); </a:t>
            </a:r>
            <a:endParaRPr lang="en-US" altLang="zh-CN" sz="1600" dirty="0">
              <a:latin typeface="Consolas" panose="020B0609020204030204" pitchFamily="49" charset="0"/>
              <a:ea typeface="Alibaba PuHuiTi R"/>
            </a:endParaRPr>
          </a:p>
        </p:txBody>
      </p:sp>
      <p:sp>
        <p:nvSpPr>
          <p:cNvPr id="15" name="TextBox 10">
            <a:extLst>
              <a:ext uri="{FF2B5EF4-FFF2-40B4-BE49-F238E27FC236}">
                <a16:creationId xmlns:a16="http://schemas.microsoft.com/office/drawing/2014/main" id="{B5DCF55B-121F-491F-A0B6-AC43E8250D20}"/>
              </a:ext>
            </a:extLst>
          </p:cNvPr>
          <p:cNvSpPr txBox="1">
            <a:spLocks noChangeArrowheads="1"/>
          </p:cNvSpPr>
          <p:nvPr/>
        </p:nvSpPr>
        <p:spPr bwMode="auto">
          <a:xfrm>
            <a:off x="1424981" y="2076695"/>
            <a:ext cx="5559294" cy="338554"/>
          </a:xfrm>
          <a:prstGeom prst="rect">
            <a:avLst/>
          </a:prstGeom>
          <a:solidFill>
            <a:srgbClr val="F9FBF9"/>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a:spAutoFit/>
          </a:bodyPr>
          <a:lstStyle>
            <a:lvl1pPr marL="342900" indent="-342900">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1">
              <a:defRPr/>
            </a:pPr>
            <a:r>
              <a:rPr lang="en-US" altLang="zh-CN" sz="1600" b="1" dirty="0">
                <a:solidFill>
                  <a:srgbClr val="000080"/>
                </a:solidFill>
                <a:latin typeface="Consolas" panose="020B0609020204030204" pitchFamily="49" charset="0"/>
                <a:ea typeface="Alibaba PuHuiTi R"/>
                <a:cs typeface="Courier New" pitchFamily="49" charset="0"/>
              </a:rPr>
              <a:t>File </a:t>
            </a:r>
            <a:r>
              <a:rPr lang="en-US" altLang="zh-CN" sz="1600" dirty="0">
                <a:latin typeface="Consolas" panose="020B0609020204030204" pitchFamily="49" charset="0"/>
                <a:ea typeface="Alibaba PuHuiTi R"/>
              </a:rPr>
              <a:t>file1</a:t>
            </a:r>
            <a:r>
              <a:rPr lang="en-US" altLang="zh-CN" sz="1600" b="1" dirty="0">
                <a:solidFill>
                  <a:srgbClr val="000080"/>
                </a:solidFill>
                <a:latin typeface="Consolas" panose="020B0609020204030204" pitchFamily="49" charset="0"/>
                <a:ea typeface="Alibaba PuHuiTi R"/>
                <a:cs typeface="Courier New" pitchFamily="49" charset="0"/>
              </a:rPr>
              <a:t> = new File(“</a:t>
            </a:r>
            <a:r>
              <a:rPr lang="en-US" altLang="zh-CN" sz="1600" b="1" dirty="0">
                <a:solidFill>
                  <a:srgbClr val="C00000"/>
                </a:solidFill>
                <a:latin typeface="Consolas" panose="020B0609020204030204" pitchFamily="49" charset="0"/>
                <a:ea typeface="Alibaba PuHuiTi R"/>
                <a:cs typeface="Courier New" pitchFamily="49" charset="0"/>
              </a:rPr>
              <a:t>D:\\</a:t>
            </a:r>
            <a:r>
              <a:rPr lang="en-US" altLang="zh-CN" sz="1600" b="1" dirty="0" err="1">
                <a:solidFill>
                  <a:srgbClr val="C00000"/>
                </a:solidFill>
                <a:latin typeface="Consolas" panose="020B0609020204030204" pitchFamily="49" charset="0"/>
                <a:ea typeface="Alibaba PuHuiTi R"/>
                <a:cs typeface="Courier New" pitchFamily="49" charset="0"/>
              </a:rPr>
              <a:t>itheima</a:t>
            </a:r>
            <a:r>
              <a:rPr lang="en-US" altLang="zh-CN" sz="1600" b="1" dirty="0">
                <a:solidFill>
                  <a:srgbClr val="C00000"/>
                </a:solidFill>
                <a:latin typeface="Consolas" panose="020B0609020204030204" pitchFamily="49" charset="0"/>
                <a:ea typeface="Alibaba PuHuiTi R"/>
                <a:cs typeface="Courier New" pitchFamily="49" charset="0"/>
              </a:rPr>
              <a:t>\\a.txt</a:t>
            </a:r>
            <a:r>
              <a:rPr lang="en-US" altLang="zh-CN" sz="1600" b="1" dirty="0">
                <a:solidFill>
                  <a:srgbClr val="000080"/>
                </a:solidFill>
                <a:latin typeface="Consolas" panose="020B0609020204030204" pitchFamily="49" charset="0"/>
                <a:ea typeface="Alibaba PuHuiTi R"/>
                <a:cs typeface="Courier New" pitchFamily="49" charset="0"/>
              </a:rPr>
              <a:t>”); </a:t>
            </a:r>
            <a:endParaRPr lang="en-US" altLang="zh-CN" sz="1600" dirty="0">
              <a:latin typeface="Consolas" panose="020B0609020204030204" pitchFamily="49" charset="0"/>
              <a:ea typeface="Alibaba PuHuiTi R"/>
            </a:endParaRPr>
          </a:p>
        </p:txBody>
      </p:sp>
      <p:sp>
        <p:nvSpPr>
          <p:cNvPr id="4" name="标题 3">
            <a:extLst>
              <a:ext uri="{FF2B5EF4-FFF2-40B4-BE49-F238E27FC236}">
                <a16:creationId xmlns:a16="http://schemas.microsoft.com/office/drawing/2014/main" id="{30DF0CE2-0702-352B-0981-5930E9DD0CB5}"/>
              </a:ext>
            </a:extLst>
          </p:cNvPr>
          <p:cNvSpPr>
            <a:spLocks noGrp="1"/>
          </p:cNvSpPr>
          <p:nvPr>
            <p:ph type="title"/>
          </p:nvPr>
        </p:nvSpPr>
        <p:spPr/>
        <p:txBody>
          <a:bodyPr/>
          <a:lstStyle/>
          <a:p>
            <a:r>
              <a:rPr lang="en-US" altLang="zh-CN" dirty="0"/>
              <a:t>File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19" grpId="0" animBg="1"/>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161781" y="2474575"/>
            <a:ext cx="7170081" cy="3962399"/>
          </a:xfrm>
        </p:spPr>
        <p:txBody>
          <a:bodyPr/>
          <a:lstStyle/>
          <a:p>
            <a:r>
              <a:rPr lang="zh-CN" altLang="en-US" sz="1600" dirty="0">
                <a:solidFill>
                  <a:schemeClr val="tx1">
                    <a:lumMod val="85000"/>
                    <a:lumOff val="15000"/>
                  </a:schemeClr>
                </a:solidFill>
              </a:rPr>
              <a:t>字符缓冲流有几种，作用是什么？</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字符缓冲流自带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缓冲区</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可以提高原始字符流读写数据的性能</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600" dirty="0">
                <a:solidFill>
                  <a:schemeClr val="tx1">
                    <a:lumMod val="85000"/>
                    <a:lumOff val="15000"/>
                  </a:schemeClr>
                </a:solidFill>
              </a:rPr>
              <a:t>两种字符缓冲流如何使用？各自新增了什么功能？</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BufferedReader</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Reader r</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性能提升了</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多了</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readLine</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按照行读取的功能</a:t>
            </a:r>
          </a:p>
          <a:p>
            <a:pPr lvl="1">
              <a:lnSpc>
                <a:spcPct val="20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BufferedWriter</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Writer w</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性能提升了</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多了</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newLine</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换行的功能</a:t>
            </a:r>
          </a:p>
          <a:p>
            <a:pPr lvl="1">
              <a:lnSpc>
                <a:spcPct val="20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pPr>
            <a:endPar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pP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5592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37587D9-9F38-1AA5-EB7F-E9A9397DC161}"/>
              </a:ext>
            </a:extLst>
          </p:cNvPr>
          <p:cNvSpPr>
            <a:spLocks noGrp="1"/>
          </p:cNvSpPr>
          <p:nvPr>
            <p:ph type="title"/>
          </p:nvPr>
        </p:nvSpPr>
        <p:spPr/>
        <p:txBody>
          <a:bodyPr/>
          <a:lstStyle/>
          <a:p>
            <a:r>
              <a:rPr lang="zh-CN" altLang="en-US" dirty="0"/>
              <a:t>缓冲流的案例</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10"/>
          </p:nvPr>
        </p:nvSpPr>
        <p:spPr>
          <a:prstGeom prst="rect">
            <a:avLst/>
          </a:prstGeom>
        </p:spPr>
        <p:txBody>
          <a:bodyPr/>
          <a:lstStyle/>
          <a:p>
            <a:pPr>
              <a:lnSpc>
                <a:spcPct val="200000"/>
              </a:lnSpc>
              <a:spcBef>
                <a:spcPct val="0"/>
              </a:spcBef>
            </a:pPr>
            <a:r>
              <a:rPr lang="en-US" altLang="zh-CN" b="1" dirty="0">
                <a:solidFill>
                  <a:schemeClr val="tx1"/>
                </a:solidFill>
              </a:rPr>
              <a:t> </a:t>
            </a:r>
            <a:r>
              <a:rPr lang="zh-CN" altLang="zh-CN" b="1" dirty="0">
                <a:solidFill>
                  <a:schemeClr val="tx1"/>
                </a:solidFill>
              </a:rPr>
              <a:t>需求</a:t>
            </a:r>
            <a:r>
              <a:rPr lang="zh-CN" altLang="zh-CN" dirty="0">
                <a:solidFill>
                  <a:schemeClr val="tx1"/>
                </a:solidFill>
              </a:rPr>
              <a:t>：把《出师表》的文章顺序进行恢复到一个新文件中</a:t>
            </a:r>
            <a:r>
              <a:rPr lang="zh-CN" altLang="en-US" dirty="0">
                <a:solidFill>
                  <a:schemeClr val="tx1"/>
                </a:solidFill>
              </a:rPr>
              <a:t>。</a:t>
            </a:r>
            <a:endParaRPr lang="en-US" altLang="zh-CN" dirty="0">
              <a:solidFill>
                <a:schemeClr val="tx1"/>
              </a:solidFill>
            </a:endParaRPr>
          </a:p>
        </p:txBody>
      </p:sp>
      <p:sp>
        <p:nvSpPr>
          <p:cNvPr id="8" name="文本框 7">
            <a:extLst>
              <a:ext uri="{FF2B5EF4-FFF2-40B4-BE49-F238E27FC236}">
                <a16:creationId xmlns:a16="http://schemas.microsoft.com/office/drawing/2014/main" id="{71D8CE5C-61F7-4871-95D1-30603D095E55}"/>
              </a:ext>
            </a:extLst>
          </p:cNvPr>
          <p:cNvSpPr txBox="1"/>
          <p:nvPr/>
        </p:nvSpPr>
        <p:spPr>
          <a:xfrm>
            <a:off x="1890651" y="1678163"/>
            <a:ext cx="6096000" cy="3474093"/>
          </a:xfrm>
          <a:prstGeom prst="rect">
            <a:avLst/>
          </a:prstGeom>
          <a:noFill/>
        </p:spPr>
        <p:txBody>
          <a:bodyPr wrap="square">
            <a:spAutoFit/>
          </a:bodyPr>
          <a:lstStyle/>
          <a:p>
            <a:pPr>
              <a:lnSpc>
                <a:spcPct val="200000"/>
              </a:lnSpc>
              <a:spcBef>
                <a:spcPct val="0"/>
              </a:spcBef>
            </a:pPr>
            <a:r>
              <a:rPr lang="zh-CN" altLang="en-US" sz="1600" b="1" dirty="0"/>
              <a:t>分析：</a:t>
            </a:r>
            <a:endParaRPr lang="en-US" altLang="zh-CN" sz="1600" b="1" dirty="0"/>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定义一个缓存字符输入流管道与源文件接通。</a:t>
            </a: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定义一个List集合存储读取的每行数据。</a:t>
            </a: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定义一个循环按照行读取数据，存入到List集合中去。</a:t>
            </a: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对List集合中的每行数据按照首字符编号升序排序。</a:t>
            </a: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定义一个缓存字符输出管道与目标文件接通。</a:t>
            </a: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nSpc>
                <a:spcPct val="200000"/>
              </a:lnSpc>
              <a:spcBef>
                <a:spcPct val="0"/>
              </a:spcBef>
              <a:buFont typeface="+mj-ea"/>
              <a:buAutoNum type="circleNumDbPlain"/>
            </a:pPr>
            <a:r>
              <a:rPr lang="zh-CN"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遍历List集合中的每个元素，用缓冲输出管道写出并换行。</a:t>
            </a:r>
          </a:p>
        </p:txBody>
      </p:sp>
    </p:spTree>
    <p:extLst>
      <p:ext uri="{BB962C8B-B14F-4D97-AF65-F5344CB8AC3E}">
        <p14:creationId xmlns:p14="http://schemas.microsoft.com/office/powerpoint/2010/main" val="164902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8393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389D8-6F51-13E3-92AA-43D916F0ED25}"/>
              </a:ext>
            </a:extLst>
          </p:cNvPr>
          <p:cNvSpPr>
            <a:spLocks noGrp="1"/>
          </p:cNvSpPr>
          <p:nvPr>
            <p:ph type="title"/>
          </p:nvPr>
        </p:nvSpPr>
        <p:spPr/>
        <p:txBody>
          <a:bodyPr/>
          <a:lstStyle/>
          <a:p>
            <a:r>
              <a:rPr lang="zh-CN" altLang="en-US" dirty="0"/>
              <a:t>原始流、缓冲流的性能分析</a:t>
            </a:r>
            <a:r>
              <a:rPr lang="en-US" altLang="zh-CN" dirty="0"/>
              <a:t>[</a:t>
            </a:r>
            <a:r>
              <a:rPr lang="zh-CN" altLang="en-US" dirty="0"/>
              <a:t>重点</a:t>
            </a:r>
            <a:r>
              <a:rPr lang="en-US" altLang="zh-CN" dirty="0"/>
              <a:t>]</a:t>
            </a:r>
            <a:endParaRPr lang="zh-CN" altLang="en-US" dirty="0"/>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1753098" y="791085"/>
            <a:ext cx="9213850" cy="4219575"/>
          </a:xfrm>
          <a:prstGeom prst="rect">
            <a:avLst/>
          </a:prstGeom>
        </p:spPr>
        <p:txBody>
          <a:bodyPr/>
          <a:lstStyle/>
          <a:p>
            <a:pPr marL="0" indent="0">
              <a:lnSpc>
                <a:spcPct val="250000"/>
              </a:lnSpc>
              <a:buNone/>
            </a:pPr>
            <a:r>
              <a:rPr lang="zh-CN" altLang="en-US" b="1" dirty="0"/>
              <a:t>测试用例：</a:t>
            </a:r>
            <a:endParaRPr lang="en-US" altLang="zh-CN" b="1" dirty="0"/>
          </a:p>
          <a:p>
            <a:pPr marL="285750" indent="-285750">
              <a:lnSpc>
                <a:spcPct val="250000"/>
              </a:lnSpc>
              <a:buFont typeface="Wingdings" panose="05000000000000000000" pitchFamily="2" charset="2"/>
              <a:buChar char="l"/>
            </a:pPr>
            <a:r>
              <a:rPr lang="zh-CN" altLang="en-US" dirty="0"/>
              <a:t>分别使用原始的字节流，以及字节缓冲流复制一个很大视频。</a:t>
            </a:r>
            <a:endParaRPr lang="en-US" altLang="zh-CN" dirty="0"/>
          </a:p>
          <a:p>
            <a:pPr marL="0" indent="0">
              <a:lnSpc>
                <a:spcPct val="250000"/>
              </a:lnSpc>
              <a:buNone/>
            </a:pPr>
            <a:r>
              <a:rPr lang="zh-CN" altLang="en-US" b="1" dirty="0"/>
              <a:t>测试步骤：</a:t>
            </a:r>
          </a:p>
          <a:p>
            <a:pPr marL="342900" lvl="0" indent="-342900">
              <a:lnSpc>
                <a:spcPct val="250000"/>
              </a:lnSpc>
              <a:spcBef>
                <a:spcPct val="0"/>
              </a:spcBef>
              <a:buFont typeface="+mj-ea"/>
              <a:buAutoNum type="circleNumDbPlain"/>
            </a:pPr>
            <a:r>
              <a:rPr lang="zh-CN" altLang="zh-CN" dirty="0"/>
              <a:t>使用低级的字节流按照一个一个字节的形式复制文件。</a:t>
            </a:r>
            <a:endParaRPr lang="en-US" altLang="zh-CN" dirty="0"/>
          </a:p>
          <a:p>
            <a:pPr marL="342900" lvl="0" indent="-342900">
              <a:lnSpc>
                <a:spcPct val="250000"/>
              </a:lnSpc>
              <a:spcBef>
                <a:spcPct val="0"/>
              </a:spcBef>
              <a:buFont typeface="+mj-ea"/>
              <a:buAutoNum type="circleNumDbPlain"/>
            </a:pPr>
            <a:r>
              <a:rPr lang="zh-CN" altLang="zh-CN" dirty="0"/>
              <a:t>使用低级的字节流按照字节数组的形式复制文件。</a:t>
            </a:r>
            <a:endParaRPr lang="en-US" altLang="zh-CN" dirty="0"/>
          </a:p>
          <a:p>
            <a:pPr marL="342900" lvl="0" indent="-342900">
              <a:lnSpc>
                <a:spcPct val="250000"/>
              </a:lnSpc>
              <a:spcBef>
                <a:spcPct val="0"/>
              </a:spcBef>
              <a:buFont typeface="+mj-ea"/>
              <a:buAutoNum type="circleNumDbPlain"/>
            </a:pPr>
            <a:r>
              <a:rPr lang="zh-CN" altLang="zh-CN" dirty="0"/>
              <a:t>使用高级的缓冲字节流按照一个一个字节的形式复制文件。</a:t>
            </a:r>
            <a:endParaRPr lang="en-US" altLang="zh-CN" dirty="0"/>
          </a:p>
          <a:p>
            <a:pPr marL="342900" lvl="0" indent="-342900">
              <a:lnSpc>
                <a:spcPct val="250000"/>
              </a:lnSpc>
              <a:spcBef>
                <a:spcPct val="0"/>
              </a:spcBef>
              <a:buFont typeface="+mj-ea"/>
              <a:buAutoNum type="circleNumDbPlain"/>
            </a:pPr>
            <a:r>
              <a:rPr lang="zh-CN" altLang="zh-CN" dirty="0"/>
              <a:t>使用高级的缓冲字节流按照字节数组的形式复制文件。</a:t>
            </a:r>
          </a:p>
        </p:txBody>
      </p:sp>
    </p:spTree>
    <p:extLst>
      <p:ext uri="{BB962C8B-B14F-4D97-AF65-F5344CB8AC3E}">
        <p14:creationId xmlns:p14="http://schemas.microsoft.com/office/powerpoint/2010/main" val="27541146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dirty="0">
                <a:solidFill>
                  <a:schemeClr val="tx1">
                    <a:lumMod val="85000"/>
                    <a:lumOff val="15000"/>
                  </a:schemeClr>
                </a:solidFill>
              </a:rPr>
              <a:t>推荐使用哪种方式提高字节流读写数据的性能？</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建议使用字节缓冲输入流、字节缓冲输出流，结合字节数组的方式，目前来看是性能最优的组合。</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1426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44177" y="265925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35889" y="2226385"/>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17167" y="2156717"/>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E778A738-5381-3AB2-7884-7DAB7B6A091B}"/>
              </a:ext>
            </a:extLst>
          </p:cNvPr>
          <p:cNvSpPr/>
          <p:nvPr/>
        </p:nvSpPr>
        <p:spPr>
          <a:xfrm>
            <a:off x="8929388" y="4294671"/>
            <a:ext cx="1329309" cy="1806043"/>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6D5AEDD-1459-3078-BF35-237AD6EA6C2C}"/>
              </a:ext>
            </a:extLst>
          </p:cNvPr>
          <p:cNvSpPr txBox="1"/>
          <p:nvPr/>
        </p:nvSpPr>
        <p:spPr>
          <a:xfrm>
            <a:off x="9115488" y="4294671"/>
            <a:ext cx="3635037" cy="1624099"/>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字符输入转换流</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打印流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特殊数据流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1006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644740" y="1782022"/>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969400" y="1917243"/>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360897" y="1123062"/>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9768447" y="1264316"/>
            <a:ext cx="963585" cy="375332"/>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425663" y="310409"/>
            <a:ext cx="180593" cy="276263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7020382" y="478322"/>
            <a:ext cx="315814" cy="256202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741679" y="1655469"/>
            <a:ext cx="296162" cy="151023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683846" y="1798009"/>
            <a:ext cx="175740" cy="137517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927111" y="1929918"/>
            <a:ext cx="165183" cy="110079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730148" y="2998893"/>
            <a:ext cx="1630749"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455144" y="2998894"/>
            <a:ext cx="1028541" cy="40804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398740" y="2573466"/>
            <a:ext cx="1451475"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896018" y="2558667"/>
            <a:ext cx="1497718"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358391" y="2573466"/>
            <a:ext cx="1451475"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857296" y="2562909"/>
            <a:ext cx="1405609"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474081" y="1912903"/>
            <a:ext cx="310961" cy="101016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291882" y="2998893"/>
            <a:ext cx="1451476"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0" name="圆角矩形 94">
            <a:extLst>
              <a:ext uri="{FF2B5EF4-FFF2-40B4-BE49-F238E27FC236}">
                <a16:creationId xmlns:a16="http://schemas.microsoft.com/office/drawing/2014/main" id="{80AFF34F-2E00-E117-BBDE-5BBD538CD48A}"/>
              </a:ext>
            </a:extLst>
          </p:cNvPr>
          <p:cNvSpPr/>
          <p:nvPr/>
        </p:nvSpPr>
        <p:spPr>
          <a:xfrm>
            <a:off x="8865607" y="2988640"/>
            <a:ext cx="913360" cy="44036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286702" y="3559375"/>
            <a:ext cx="1986757" cy="39663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740051" y="3551414"/>
            <a:ext cx="2100584"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433653" y="3551414"/>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865607" y="3565082"/>
            <a:ext cx="1397298"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4" name="圆角矩形 94">
            <a:extLst>
              <a:ext uri="{FF2B5EF4-FFF2-40B4-BE49-F238E27FC236}">
                <a16:creationId xmlns:a16="http://schemas.microsoft.com/office/drawing/2014/main" id="{EB3BC3A1-6BE5-F508-0350-12DA7A28B61D}"/>
              </a:ext>
            </a:extLst>
          </p:cNvPr>
          <p:cNvSpPr/>
          <p:nvPr/>
        </p:nvSpPr>
        <p:spPr>
          <a:xfrm>
            <a:off x="9760337" y="1759186"/>
            <a:ext cx="963585" cy="375332"/>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实现类</a:t>
            </a:r>
          </a:p>
        </p:txBody>
      </p:sp>
      <p:sp>
        <p:nvSpPr>
          <p:cNvPr id="3" name="圆角矩形 94">
            <a:extLst>
              <a:ext uri="{FF2B5EF4-FFF2-40B4-BE49-F238E27FC236}">
                <a16:creationId xmlns:a16="http://schemas.microsoft.com/office/drawing/2014/main" id="{405AEF51-F65A-FE21-3C25-03DCC23027E8}"/>
              </a:ext>
            </a:extLst>
          </p:cNvPr>
          <p:cNvSpPr/>
          <p:nvPr/>
        </p:nvSpPr>
        <p:spPr>
          <a:xfrm>
            <a:off x="1286702" y="4114283"/>
            <a:ext cx="2362676" cy="35761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 name="圆角矩形 94">
            <a:extLst>
              <a:ext uri="{FF2B5EF4-FFF2-40B4-BE49-F238E27FC236}">
                <a16:creationId xmlns:a16="http://schemas.microsoft.com/office/drawing/2014/main" id="{958E8C51-51A3-9AE2-07A2-DC2C9AE7317A}"/>
              </a:ext>
            </a:extLst>
          </p:cNvPr>
          <p:cNvSpPr/>
          <p:nvPr/>
        </p:nvSpPr>
        <p:spPr>
          <a:xfrm>
            <a:off x="3740051" y="4104930"/>
            <a:ext cx="2473936"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6" name="圆角矩形 94">
            <a:extLst>
              <a:ext uri="{FF2B5EF4-FFF2-40B4-BE49-F238E27FC236}">
                <a16:creationId xmlns:a16="http://schemas.microsoft.com/office/drawing/2014/main" id="{D39E4204-73FB-C0F1-1983-E16FE9FE5EC2}"/>
              </a:ext>
            </a:extLst>
          </p:cNvPr>
          <p:cNvSpPr/>
          <p:nvPr/>
        </p:nvSpPr>
        <p:spPr>
          <a:xfrm>
            <a:off x="6433653" y="4108453"/>
            <a:ext cx="1822302" cy="36344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7" name="圆角矩形 94">
            <a:extLst>
              <a:ext uri="{FF2B5EF4-FFF2-40B4-BE49-F238E27FC236}">
                <a16:creationId xmlns:a16="http://schemas.microsoft.com/office/drawing/2014/main" id="{383F56A6-907E-C535-8CF8-7906B9453736}"/>
              </a:ext>
            </a:extLst>
          </p:cNvPr>
          <p:cNvSpPr/>
          <p:nvPr/>
        </p:nvSpPr>
        <p:spPr>
          <a:xfrm>
            <a:off x="8857296" y="4104930"/>
            <a:ext cx="1822302"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pic>
        <p:nvPicPr>
          <p:cNvPr id="14" name="图片 13">
            <a:extLst>
              <a:ext uri="{FF2B5EF4-FFF2-40B4-BE49-F238E27FC236}">
                <a16:creationId xmlns:a16="http://schemas.microsoft.com/office/drawing/2014/main" id="{CC3D1064-3B68-4879-7625-9D6280580039}"/>
              </a:ext>
            </a:extLst>
          </p:cNvPr>
          <p:cNvPicPr>
            <a:picLocks noChangeAspect="1"/>
          </p:cNvPicPr>
          <p:nvPr/>
        </p:nvPicPr>
        <p:blipFill>
          <a:blip r:embed="rId2"/>
          <a:stretch>
            <a:fillRect/>
          </a:stretch>
        </p:blipFill>
        <p:spPr>
          <a:xfrm>
            <a:off x="7134779" y="5559212"/>
            <a:ext cx="603688" cy="700277"/>
          </a:xfrm>
          <a:prstGeom prst="rect">
            <a:avLst/>
          </a:prstGeom>
        </p:spPr>
      </p:pic>
      <p:sp>
        <p:nvSpPr>
          <p:cNvPr id="24" name="圆角矩形 94">
            <a:extLst>
              <a:ext uri="{FF2B5EF4-FFF2-40B4-BE49-F238E27FC236}">
                <a16:creationId xmlns:a16="http://schemas.microsoft.com/office/drawing/2014/main" id="{60F9443E-72DD-0DC9-081F-73F2464DA476}"/>
              </a:ext>
            </a:extLst>
          </p:cNvPr>
          <p:cNvSpPr/>
          <p:nvPr/>
        </p:nvSpPr>
        <p:spPr>
          <a:xfrm>
            <a:off x="6433653" y="4674604"/>
            <a:ext cx="2173099" cy="33855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InputStreamReader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40" name="文本框 39">
            <a:extLst>
              <a:ext uri="{FF2B5EF4-FFF2-40B4-BE49-F238E27FC236}">
                <a16:creationId xmlns:a16="http://schemas.microsoft.com/office/drawing/2014/main" id="{4D88B338-528C-A1A4-6979-4696D7771E0C}"/>
              </a:ext>
            </a:extLst>
          </p:cNvPr>
          <p:cNvSpPr txBox="1"/>
          <p:nvPr/>
        </p:nvSpPr>
        <p:spPr>
          <a:xfrm>
            <a:off x="6533609" y="513692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字符输入转换流</a:t>
            </a:r>
          </a:p>
        </p:txBody>
      </p:sp>
      <p:sp>
        <p:nvSpPr>
          <p:cNvPr id="2" name="标题 1">
            <a:extLst>
              <a:ext uri="{FF2B5EF4-FFF2-40B4-BE49-F238E27FC236}">
                <a16:creationId xmlns:a16="http://schemas.microsoft.com/office/drawing/2014/main" id="{188172AE-5793-3140-45DC-9C696ABA8803}"/>
              </a:ext>
            </a:extLst>
          </p:cNvPr>
          <p:cNvSpPr>
            <a:spLocks noGrp="1"/>
          </p:cNvSpPr>
          <p:nvPr>
            <p:ph type="title"/>
          </p:nvPr>
        </p:nvSpPr>
        <p:spPr/>
        <p:txBody>
          <a:bodyPr/>
          <a:lstStyle/>
          <a:p>
            <a:r>
              <a:rPr lang="en-US" altLang="zh-CN" dirty="0"/>
              <a:t>IO</a:t>
            </a:r>
            <a:r>
              <a:rPr lang="zh-CN" altLang="en-US" dirty="0"/>
              <a:t>流体系</a:t>
            </a:r>
          </a:p>
        </p:txBody>
      </p:sp>
    </p:spTree>
    <p:extLst>
      <p:ext uri="{BB962C8B-B14F-4D97-AF65-F5344CB8AC3E}">
        <p14:creationId xmlns:p14="http://schemas.microsoft.com/office/powerpoint/2010/main" val="159192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up)">
                                      <p:cBhvr>
                                        <p:cTn id="61" dur="500"/>
                                        <p:tgtEl>
                                          <p:spTgt spid="3"/>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500"/>
                                        <p:tgtEl>
                                          <p:spTgt spid="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500"/>
                                        <p:tgtEl>
                                          <p:spTgt spid="7"/>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up)">
                                      <p:cBhvr>
                                        <p:cTn id="73" dur="500"/>
                                        <p:tgtEl>
                                          <p:spTgt spid="24"/>
                                        </p:tgtEl>
                                      </p:cBhvr>
                                    </p:animEffect>
                                  </p:childTnLst>
                                </p:cTn>
                              </p:par>
                              <p:par>
                                <p:cTn id="74" presetID="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additive="base">
                                        <p:cTn id="76" dur="500" fill="hold"/>
                                        <p:tgtEl>
                                          <p:spTgt spid="40"/>
                                        </p:tgtEl>
                                        <p:attrNameLst>
                                          <p:attrName>ppt_x</p:attrName>
                                        </p:attrNameLst>
                                      </p:cBhvr>
                                      <p:tavLst>
                                        <p:tav tm="0">
                                          <p:val>
                                            <p:strVal val="#ppt_x"/>
                                          </p:val>
                                        </p:tav>
                                        <p:tav tm="100000">
                                          <p:val>
                                            <p:strVal val="#ppt_x"/>
                                          </p:val>
                                        </p:tav>
                                      </p:tavLst>
                                    </p:anim>
                                    <p:anim calcmode="lin" valueType="num">
                                      <p:cBhvr additive="base">
                                        <p:cTn id="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3"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75"/>
                                        <p:tgtEl>
                                          <p:spTgt spid="14"/>
                                        </p:tgtEl>
                                      </p:cBhvr>
                                    </p:animEffect>
                                    <p:anim calcmode="lin" valueType="num">
                                      <p:cBhvr>
                                        <p:cTn id="83" dur="300" fill="hold"/>
                                        <p:tgtEl>
                                          <p:spTgt spid="14"/>
                                        </p:tgtEl>
                                        <p:attrNameLst>
                                          <p:attrName>ppt_x</p:attrName>
                                        </p:attrNameLst>
                                      </p:cBhvr>
                                      <p:tavLst>
                                        <p:tav tm="0">
                                          <p:val>
                                            <p:strVal val="#ppt_x"/>
                                          </p:val>
                                        </p:tav>
                                        <p:tav tm="100000">
                                          <p:val>
                                            <p:strVal val="#ppt_x"/>
                                          </p:val>
                                        </p:tav>
                                      </p:tavLst>
                                    </p:anim>
                                    <p:anim calcmode="lin" valueType="num">
                                      <p:cBhvr>
                                        <p:cTn id="84" dur="300" fill="hold"/>
                                        <p:tgtEl>
                                          <p:spTgt spid="14"/>
                                        </p:tgtEl>
                                        <p:attrNameLst>
                                          <p:attrName>ppt_y</p:attrName>
                                        </p:attrNameLst>
                                      </p:cBhvr>
                                      <p:tavLst>
                                        <p:tav tm="0">
                                          <p:val>
                                            <p:strVal val="#ppt_y+0.31"/>
                                          </p:val>
                                        </p:tav>
                                        <p:tav tm="100000">
                                          <p:val>
                                            <p:strVal val="#ppt_y+0.31"/>
                                          </p:val>
                                        </p:tav>
                                      </p:tavLst>
                                    </p:anim>
                                    <p:anim calcmode="lin" valueType="num">
                                      <p:cBhvr>
                                        <p:cTn id="85" dur="450" decel="50000" fill="hold">
                                          <p:stCondLst>
                                            <p:cond delay="3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6" dur="450" decel="50000" fill="hold">
                                          <p:stCondLst>
                                            <p:cond delay="3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3" grpId="0" animBg="1"/>
      <p:bldP spid="5" grpId="0" animBg="1"/>
      <p:bldP spid="6" grpId="0" animBg="1"/>
      <p:bldP spid="7" grpId="0" animBg="1"/>
      <p:bldP spid="24" grpId="0" animBg="1"/>
      <p:bldP spid="4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AEBC63-21D2-4D25-B54A-C428ED9A3DB0}"/>
              </a:ext>
            </a:extLst>
          </p:cNvPr>
          <p:cNvSpPr>
            <a:spLocks noChangeArrowheads="1"/>
          </p:cNvSpPr>
          <p:nvPr/>
        </p:nvSpPr>
        <p:spPr bwMode="auto">
          <a:xfrm>
            <a:off x="594850" y="1035897"/>
            <a:ext cx="11314923" cy="10118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解决不同编码时，字符流读取文本内容乱码的问题。</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解决思路：先获取文件的原始字节流，再将其按真实的字符集编码转成字符输入流，这样字符输入流中的字符就不乱码了。</a:t>
            </a:r>
            <a:endPar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5" name="表格 4">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1789642458"/>
              </p:ext>
            </p:extLst>
          </p:nvPr>
        </p:nvGraphicFramePr>
        <p:xfrm>
          <a:off x="685348" y="2485929"/>
          <a:ext cx="10821303" cy="1196686"/>
        </p:xfrm>
        <a:graphic>
          <a:graphicData uri="http://schemas.openxmlformats.org/drawingml/2006/table">
            <a:tbl>
              <a:tblPr>
                <a:effectLst>
                  <a:outerShdw blurRad="63500" sx="102000" sy="102000" algn="ctr" rotWithShape="0">
                    <a:prstClr val="black">
                      <a:alpha val="40000"/>
                    </a:prstClr>
                  </a:outerShdw>
                </a:effectLst>
              </a:tblPr>
              <a:tblGrid>
                <a:gridCol w="3868721">
                  <a:extLst>
                    <a:ext uri="{9D8B030D-6E8A-4147-A177-3AD203B41FA5}">
                      <a16:colId xmlns:a16="http://schemas.microsoft.com/office/drawing/2014/main" val="1138920238"/>
                    </a:ext>
                  </a:extLst>
                </a:gridCol>
                <a:gridCol w="6952582">
                  <a:extLst>
                    <a:ext uri="{9D8B030D-6E8A-4147-A177-3AD203B41FA5}">
                      <a16:colId xmlns:a16="http://schemas.microsoft.com/office/drawing/2014/main" val="432614512"/>
                    </a:ext>
                  </a:extLst>
                </a:gridCol>
              </a:tblGrid>
              <a:tr h="52051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kern="1200"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kern="1200"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676174">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en-US" altLang="zh-CN" sz="1300" kern="12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InputStreamReader</a:t>
                      </a: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300" kern="12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InputStream</a:t>
                      </a: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is)</a:t>
                      </a:r>
                      <a:endPar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把原始的字节</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输入流，</a:t>
                      </a: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按照</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代码默认</a:t>
                      </a: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编码转成字符输入流</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（与直接用</a:t>
                      </a:r>
                      <a:r>
                        <a:rPr lang="en-US" altLang="zh-CN" sz="1300" kern="12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FileReader</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的效果一样）</a:t>
                      </a:r>
                      <a:endPar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graphicFrame>
        <p:nvGraphicFramePr>
          <p:cNvPr id="3" name="表格 2">
            <a:extLst>
              <a:ext uri="{FF2B5EF4-FFF2-40B4-BE49-F238E27FC236}">
                <a16:creationId xmlns:a16="http://schemas.microsoft.com/office/drawing/2014/main" id="{C21A1F79-520F-7BEA-1A6D-A8614E4B5A7F}"/>
              </a:ext>
            </a:extLst>
          </p:cNvPr>
          <p:cNvGraphicFramePr>
            <a:graphicFrameLocks noGrp="1"/>
          </p:cNvGraphicFramePr>
          <p:nvPr>
            <p:extLst>
              <p:ext uri="{D42A27DB-BD31-4B8C-83A1-F6EECF244321}">
                <p14:modId xmlns:p14="http://schemas.microsoft.com/office/powerpoint/2010/main" val="953220364"/>
              </p:ext>
            </p:extLst>
          </p:nvPr>
        </p:nvGraphicFramePr>
        <p:xfrm>
          <a:off x="685348" y="3789270"/>
          <a:ext cx="10821303" cy="676174"/>
        </p:xfrm>
        <a:graphic>
          <a:graphicData uri="http://schemas.openxmlformats.org/drawingml/2006/table">
            <a:tbl>
              <a:tblPr>
                <a:effectLst>
                  <a:outerShdw blurRad="63500" sx="102000" sy="102000" algn="ctr" rotWithShape="0">
                    <a:prstClr val="black">
                      <a:alpha val="40000"/>
                    </a:prstClr>
                  </a:outerShdw>
                </a:effectLst>
              </a:tblPr>
              <a:tblGrid>
                <a:gridCol w="5413561">
                  <a:extLst>
                    <a:ext uri="{9D8B030D-6E8A-4147-A177-3AD203B41FA5}">
                      <a16:colId xmlns:a16="http://schemas.microsoft.com/office/drawing/2014/main" val="1927980906"/>
                    </a:ext>
                  </a:extLst>
                </a:gridCol>
                <a:gridCol w="5407742">
                  <a:extLst>
                    <a:ext uri="{9D8B030D-6E8A-4147-A177-3AD203B41FA5}">
                      <a16:colId xmlns:a16="http://schemas.microsoft.com/office/drawing/2014/main" val="2665245485"/>
                    </a:ext>
                  </a:extLst>
                </a:gridCol>
              </a:tblGrid>
              <a:tr h="676174">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en-US" altLang="zh-CN" sz="1300" b="1" kern="1200" dirty="0" err="1">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InputStreamReader</a:t>
                      </a:r>
                      <a:r>
                        <a:rPr lang="en-US" altLang="zh-CN" sz="1300" b="1" kern="1200" dirty="0">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300" b="1" kern="1200" dirty="0" err="1">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InputStream</a:t>
                      </a:r>
                      <a:r>
                        <a:rPr lang="en-US" altLang="zh-CN" sz="1300" b="1" kern="1200" dirty="0">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 is </a:t>
                      </a:r>
                      <a:r>
                        <a:rPr lang="zh-CN" altLang="en-US" sz="1300" b="1" kern="1200" dirty="0">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300" b="1" kern="1200" dirty="0">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rPr>
                        <a:t>String charset)</a:t>
                      </a:r>
                      <a:endParaRPr lang="zh-CN" altLang="en-US" sz="1300" b="1" kern="1200" dirty="0">
                        <a:solidFill>
                          <a:srgbClr val="FF0000"/>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把原始的字节</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输入</a:t>
                      </a: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按照指定</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字符集</a:t>
                      </a:r>
                      <a:r>
                        <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编码转成字符输入流</a:t>
                      </a: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重点</a:t>
                      </a:r>
                      <a:r>
                        <a:rPr lang="en-US"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3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158761898"/>
                  </a:ext>
                </a:extLst>
              </a:tr>
            </a:tbl>
          </a:graphicData>
        </a:graphic>
      </p:graphicFrame>
      <p:sp>
        <p:nvSpPr>
          <p:cNvPr id="4" name="标题 3">
            <a:extLst>
              <a:ext uri="{FF2B5EF4-FFF2-40B4-BE49-F238E27FC236}">
                <a16:creationId xmlns:a16="http://schemas.microsoft.com/office/drawing/2014/main" id="{5BDE7D88-C27E-04B6-B8B3-BFD91B7241B2}"/>
              </a:ext>
            </a:extLst>
          </p:cNvPr>
          <p:cNvSpPr>
            <a:spLocks noGrp="1"/>
          </p:cNvSpPr>
          <p:nvPr>
            <p:ph type="title"/>
          </p:nvPr>
        </p:nvSpPr>
        <p:spPr/>
        <p:txBody>
          <a:bodyPr/>
          <a:lstStyle/>
          <a:p>
            <a:r>
              <a:rPr lang="en-US" altLang="zh-CN"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InputStreamReader</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（字符输入转换流）</a:t>
            </a:r>
            <a:br>
              <a:rPr lang="en-US" altLang="zh-CN"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dirty="0"/>
          </a:p>
        </p:txBody>
      </p:sp>
    </p:spTree>
    <p:extLst>
      <p:ext uri="{BB962C8B-B14F-4D97-AF65-F5344CB8AC3E}">
        <p14:creationId xmlns:p14="http://schemas.microsoft.com/office/powerpoint/2010/main" val="2929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013735" y="1359878"/>
            <a:ext cx="7710905" cy="3962399"/>
          </a:xfrm>
        </p:spPr>
        <p:txBody>
          <a:bodyPr/>
          <a:lstStyle/>
          <a:p>
            <a:pPr lvl="0"/>
            <a:r>
              <a:rPr lang="zh-CN" altLang="zh-CN" dirty="0">
                <a:solidFill>
                  <a:schemeClr val="tx1">
                    <a:lumMod val="85000"/>
                    <a:lumOff val="15000"/>
                  </a:schemeClr>
                </a:solidFill>
              </a:rPr>
              <a:t>字符输入转换流InputStreamReader</a:t>
            </a:r>
            <a:r>
              <a:rPr lang="zh-CN" altLang="en-US" dirty="0">
                <a:solidFill>
                  <a:schemeClr val="tx1">
                    <a:lumMod val="85000"/>
                    <a:lumOff val="15000"/>
                  </a:schemeClr>
                </a:solidFill>
              </a:rPr>
              <a:t>的</a:t>
            </a:r>
            <a:r>
              <a:rPr lang="zh-CN" altLang="zh-CN" dirty="0">
                <a:solidFill>
                  <a:schemeClr val="tx1">
                    <a:lumMod val="85000"/>
                    <a:lumOff val="15000"/>
                  </a:schemeClr>
                </a:solidFill>
              </a:rPr>
              <a:t>作用</a:t>
            </a:r>
            <a:r>
              <a:rPr lang="zh-CN" altLang="en-US" dirty="0">
                <a:solidFill>
                  <a:schemeClr val="tx1">
                    <a:lumMod val="85000"/>
                    <a:lumOff val="15000"/>
                  </a:schemeClr>
                </a:solidFill>
              </a:rPr>
              <a:t>是啥？</a:t>
            </a:r>
            <a:endParaRPr lang="en-US" altLang="zh-CN"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可以解决字符流读取不同编码乱码的问题</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InputStreamReader(InputStream is,String charset):</a:t>
            </a:r>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57200" lvl="1" indent="0">
              <a:lnSpc>
                <a:spcPct val="200000"/>
              </a:lnSpc>
              <a:buNone/>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可以指定编码把</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原始</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字节流转换成字符流</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，如此字符流中的字符不乱码。</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7827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581617" y="266941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673329" y="2236545"/>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154607" y="2166877"/>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E778A738-5381-3AB2-7884-7DAB7B6A091B}"/>
              </a:ext>
            </a:extLst>
          </p:cNvPr>
          <p:cNvSpPr/>
          <p:nvPr/>
        </p:nvSpPr>
        <p:spPr>
          <a:xfrm>
            <a:off x="8766828" y="4304831"/>
            <a:ext cx="1329309" cy="1806043"/>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6D5AEDD-1459-3078-BF35-237AD6EA6C2C}"/>
              </a:ext>
            </a:extLst>
          </p:cNvPr>
          <p:cNvSpPr txBox="1"/>
          <p:nvPr/>
        </p:nvSpPr>
        <p:spPr>
          <a:xfrm>
            <a:off x="8952928" y="4304831"/>
            <a:ext cx="3635037" cy="1624099"/>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字符输入转换流</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打印流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特殊数据流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9829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8D60A128-0E21-4790-8D3B-A9F1F453E76A}"/>
              </a:ext>
            </a:extLst>
          </p:cNvPr>
          <p:cNvGraphicFramePr>
            <a:graphicFrameLocks noGrp="1"/>
          </p:cNvGraphicFramePr>
          <p:nvPr>
            <p:extLst>
              <p:ext uri="{D42A27DB-BD31-4B8C-83A1-F6EECF244321}">
                <p14:modId xmlns:p14="http://schemas.microsoft.com/office/powerpoint/2010/main" val="2970476226"/>
              </p:ext>
            </p:extLst>
          </p:nvPr>
        </p:nvGraphicFramePr>
        <p:xfrm>
          <a:off x="710219" y="1001020"/>
          <a:ext cx="8849304" cy="4040031"/>
        </p:xfrm>
        <a:graphic>
          <a:graphicData uri="http://schemas.openxmlformats.org/drawingml/2006/table">
            <a:tbl>
              <a:tblPr>
                <a:effectLst>
                  <a:outerShdw blurRad="63500" sx="102000" sy="102000" algn="ctr" rotWithShape="0">
                    <a:prstClr val="black">
                      <a:alpha val="40000"/>
                    </a:prstClr>
                  </a:outerShdw>
                </a:effectLst>
              </a:tblPr>
              <a:tblGrid>
                <a:gridCol w="3241606">
                  <a:extLst>
                    <a:ext uri="{9D8B030D-6E8A-4147-A177-3AD203B41FA5}">
                      <a16:colId xmlns:a16="http://schemas.microsoft.com/office/drawing/2014/main" val="1138920238"/>
                    </a:ext>
                  </a:extLst>
                </a:gridCol>
                <a:gridCol w="5607698">
                  <a:extLst>
                    <a:ext uri="{9D8B030D-6E8A-4147-A177-3AD203B41FA5}">
                      <a16:colId xmlns:a16="http://schemas.microsoft.com/office/drawing/2014/main" val="432614512"/>
                    </a:ext>
                  </a:extLst>
                </a:gridCol>
              </a:tblGrid>
              <a:tr h="37671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Consolas" panose="020B0609020204030204" pitchFamily="49" charset="0"/>
                          <a:ea typeface="Alibaba PuHuiTi R" pitchFamily="18" charset="-122"/>
                          <a:cs typeface="Alibaba PuHuiTi R"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Consolas" panose="020B0609020204030204" pitchFamily="49" charset="0"/>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4059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boolean</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 exists()</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判断当前文件对象，对应的文件路径是否存在，存在返回</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true</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1047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boolean</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isFile</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判断当前文件对象指代的是否是文件，是文件返回</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true</a:t>
                      </a: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，反之。</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39782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boolean</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isDirectory</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判断当前文件对象指代的是否是文件夹，是文件夹返回</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true</a:t>
                      </a: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，反之。</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0532218"/>
                  </a:ext>
                </a:extLst>
              </a:tr>
              <a:tr h="486526">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String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getName</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获取文件的名称（包含后缀）</a:t>
                      </a:r>
                      <a:endParaRPr lang="en-US" altLang="zh-CN"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99048127"/>
                  </a:ext>
                </a:extLst>
              </a:tr>
              <a:tr h="486526">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long length()</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获取文件的大小，返回字节个数</a:t>
                      </a:r>
                      <a:endParaRPr lang="en-US" altLang="zh-CN"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92178387"/>
                  </a:ext>
                </a:extLst>
              </a:tr>
              <a:tr h="486526">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long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lastModified</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获取文件的最后修改时间。</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69443818"/>
                  </a:ext>
                </a:extLst>
              </a:tr>
              <a:tr h="486526">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String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getPath</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获取创建文件对象时，使用的路径</a:t>
                      </a:r>
                      <a:endParaRPr lang="en-US" altLang="zh-CN"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47850725"/>
                  </a:ext>
                </a:extLst>
              </a:tr>
              <a:tr h="486526">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public String </a:t>
                      </a:r>
                      <a:r>
                        <a:rPr lang="en-US" altLang="zh-CN" sz="1400" b="0" kern="1200" dirty="0" err="1">
                          <a:solidFill>
                            <a:schemeClr val="tx1">
                              <a:lumMod val="85000"/>
                              <a:lumOff val="15000"/>
                            </a:schemeClr>
                          </a:solidFill>
                          <a:latin typeface="Consolas" panose="020B0609020204030204" pitchFamily="49" charset="0"/>
                          <a:ea typeface="微软雅黑" pitchFamily="34" charset="-122"/>
                          <a:cs typeface="+mn-cs"/>
                        </a:rPr>
                        <a:t>getAbsolutePath</a:t>
                      </a:r>
                      <a:r>
                        <a:rPr lang="en-US" altLang="zh-CN" sz="1400" b="0" kern="1200" dirty="0">
                          <a:solidFill>
                            <a:schemeClr val="tx1">
                              <a:lumMod val="85000"/>
                              <a:lumOff val="15000"/>
                            </a:schemeClr>
                          </a:solidFill>
                          <a:latin typeface="Consolas" panose="020B0609020204030204" pitchFamily="49" charset="0"/>
                          <a:ea typeface="微软雅黑" pitchFamily="34" charset="-122"/>
                          <a:cs typeface="+mn-cs"/>
                        </a:rPr>
                        <a:t>()</a:t>
                      </a:r>
                      <a:endParaRPr lang="zh-CN" altLang="en-US"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b="0" kern="1200" dirty="0">
                          <a:solidFill>
                            <a:schemeClr val="tx1">
                              <a:lumMod val="85000"/>
                              <a:lumOff val="15000"/>
                            </a:schemeClr>
                          </a:solidFill>
                          <a:latin typeface="Consolas" panose="020B0609020204030204" pitchFamily="49" charset="0"/>
                          <a:ea typeface="微软雅黑" pitchFamily="34" charset="-122"/>
                          <a:cs typeface="+mn-cs"/>
                        </a:rPr>
                        <a:t>获取绝对路径</a:t>
                      </a:r>
                      <a:endParaRPr lang="en-US" altLang="zh-CN" sz="1400" b="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02201616"/>
                  </a:ext>
                </a:extLst>
              </a:tr>
            </a:tbl>
          </a:graphicData>
        </a:graphic>
      </p:graphicFrame>
      <p:sp>
        <p:nvSpPr>
          <p:cNvPr id="2" name="标题 1">
            <a:extLst>
              <a:ext uri="{FF2B5EF4-FFF2-40B4-BE49-F238E27FC236}">
                <a16:creationId xmlns:a16="http://schemas.microsoft.com/office/drawing/2014/main" id="{03757327-F22B-9AA7-B64C-A26EF595CDD3}"/>
              </a:ext>
            </a:extLst>
          </p:cNvPr>
          <p:cNvSpPr>
            <a:spLocks noGrp="1"/>
          </p:cNvSpPr>
          <p:nvPr>
            <p:ph type="title"/>
          </p:nvPr>
        </p:nvSpPr>
        <p:spPr/>
        <p:txBody>
          <a:bodyPr/>
          <a:lstStyle/>
          <a:p>
            <a:r>
              <a:rPr lang="en-US" altLang="zh-CN" dirty="0"/>
              <a:t>File</a:t>
            </a:r>
            <a:r>
              <a:rPr lang="zh-CN" altLang="en-US" dirty="0"/>
              <a:t>提供的判断文件类型、获取文件信息功能</a:t>
            </a:r>
            <a:br>
              <a:rPr lang="zh-CN" altLang="en-US"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364921" y="1570320"/>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689581" y="1705541"/>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4894168" y="950372"/>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9938825" y="1317476"/>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071895" y="211668"/>
            <a:ext cx="141581" cy="257572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666614" y="192671"/>
            <a:ext cx="276802" cy="27489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461860" y="1443767"/>
            <a:ext cx="296162" cy="151023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404027" y="1586307"/>
            <a:ext cx="175740" cy="137517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647292" y="1718216"/>
            <a:ext cx="165183" cy="110079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450329" y="2787191"/>
            <a:ext cx="21104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179156" y="2787190"/>
            <a:ext cx="1250308" cy="430108"/>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118921" y="2361764"/>
            <a:ext cx="1451475"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616199" y="2346965"/>
            <a:ext cx="1497718"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078572" y="2361764"/>
            <a:ext cx="1451475"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577477" y="2351207"/>
            <a:ext cx="1405609"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194262" y="1701201"/>
            <a:ext cx="310961" cy="101016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12062" y="2787191"/>
            <a:ext cx="19221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3852282" y="5490252"/>
            <a:ext cx="713816" cy="828026"/>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632491" y="2785505"/>
            <a:ext cx="1135573"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06883" y="3362044"/>
            <a:ext cx="1986757" cy="39663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460232" y="3354083"/>
            <a:ext cx="2100584"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53834" y="3362045"/>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585788" y="3375659"/>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4" name="圆角矩形 94">
            <a:extLst>
              <a:ext uri="{FF2B5EF4-FFF2-40B4-BE49-F238E27FC236}">
                <a16:creationId xmlns:a16="http://schemas.microsoft.com/office/drawing/2014/main" id="{EB3BC3A1-6BE5-F508-0350-12DA7A28B61D}"/>
              </a:ext>
            </a:extLst>
          </p:cNvPr>
          <p:cNvSpPr/>
          <p:nvPr/>
        </p:nvSpPr>
        <p:spPr>
          <a:xfrm>
            <a:off x="9938825" y="1891489"/>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实现类</a:t>
            </a:r>
          </a:p>
        </p:txBody>
      </p:sp>
      <p:sp>
        <p:nvSpPr>
          <p:cNvPr id="3" name="圆角矩形 94">
            <a:extLst>
              <a:ext uri="{FF2B5EF4-FFF2-40B4-BE49-F238E27FC236}">
                <a16:creationId xmlns:a16="http://schemas.microsoft.com/office/drawing/2014/main" id="{405AEF51-F65A-FE21-3C25-03DCC23027E8}"/>
              </a:ext>
            </a:extLst>
          </p:cNvPr>
          <p:cNvSpPr/>
          <p:nvPr/>
        </p:nvSpPr>
        <p:spPr>
          <a:xfrm>
            <a:off x="1006883" y="3920580"/>
            <a:ext cx="2362676" cy="35761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 name="圆角矩形 94">
            <a:extLst>
              <a:ext uri="{FF2B5EF4-FFF2-40B4-BE49-F238E27FC236}">
                <a16:creationId xmlns:a16="http://schemas.microsoft.com/office/drawing/2014/main" id="{958E8C51-51A3-9AE2-07A2-DC2C9AE7317A}"/>
              </a:ext>
            </a:extLst>
          </p:cNvPr>
          <p:cNvSpPr/>
          <p:nvPr/>
        </p:nvSpPr>
        <p:spPr>
          <a:xfrm>
            <a:off x="3460232" y="3911228"/>
            <a:ext cx="2473936" cy="357612"/>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6" name="圆角矩形 94">
            <a:extLst>
              <a:ext uri="{FF2B5EF4-FFF2-40B4-BE49-F238E27FC236}">
                <a16:creationId xmlns:a16="http://schemas.microsoft.com/office/drawing/2014/main" id="{D39E4204-73FB-C0F1-1983-E16FE9FE5EC2}"/>
              </a:ext>
            </a:extLst>
          </p:cNvPr>
          <p:cNvSpPr/>
          <p:nvPr/>
        </p:nvSpPr>
        <p:spPr>
          <a:xfrm>
            <a:off x="6153834" y="3914750"/>
            <a:ext cx="1822302" cy="36344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7" name="圆角矩形 94">
            <a:extLst>
              <a:ext uri="{FF2B5EF4-FFF2-40B4-BE49-F238E27FC236}">
                <a16:creationId xmlns:a16="http://schemas.microsoft.com/office/drawing/2014/main" id="{383F56A6-907E-C535-8CF8-7906B9453736}"/>
              </a:ext>
            </a:extLst>
          </p:cNvPr>
          <p:cNvSpPr/>
          <p:nvPr/>
        </p:nvSpPr>
        <p:spPr>
          <a:xfrm>
            <a:off x="8577477" y="3911227"/>
            <a:ext cx="1822302"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14" name="圆角矩形 94">
            <a:extLst>
              <a:ext uri="{FF2B5EF4-FFF2-40B4-BE49-F238E27FC236}">
                <a16:creationId xmlns:a16="http://schemas.microsoft.com/office/drawing/2014/main" id="{2287032A-0D9F-EB57-D35E-8664E27EA489}"/>
              </a:ext>
            </a:extLst>
          </p:cNvPr>
          <p:cNvSpPr/>
          <p:nvPr/>
        </p:nvSpPr>
        <p:spPr>
          <a:xfrm>
            <a:off x="6153834" y="4446397"/>
            <a:ext cx="2173099" cy="36344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InputStreamReader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46" name="圆角矩形 94">
            <a:extLst>
              <a:ext uri="{FF2B5EF4-FFF2-40B4-BE49-F238E27FC236}">
                <a16:creationId xmlns:a16="http://schemas.microsoft.com/office/drawing/2014/main" id="{0B7AD14F-C915-FAA0-2CB7-539129B2DCF3}"/>
              </a:ext>
            </a:extLst>
          </p:cNvPr>
          <p:cNvSpPr/>
          <p:nvPr/>
        </p:nvSpPr>
        <p:spPr>
          <a:xfrm>
            <a:off x="3460232" y="4966384"/>
            <a:ext cx="1497916" cy="35761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PrintStream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47" name="圆角矩形 94">
            <a:extLst>
              <a:ext uri="{FF2B5EF4-FFF2-40B4-BE49-F238E27FC236}">
                <a16:creationId xmlns:a16="http://schemas.microsoft.com/office/drawing/2014/main" id="{21D0B080-0D9E-A1B6-A039-CBD454386202}"/>
              </a:ext>
            </a:extLst>
          </p:cNvPr>
          <p:cNvSpPr/>
          <p:nvPr/>
        </p:nvSpPr>
        <p:spPr>
          <a:xfrm>
            <a:off x="8585788" y="4970040"/>
            <a:ext cx="1497916" cy="35030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PrintWriter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pic>
        <p:nvPicPr>
          <p:cNvPr id="28" name="图片 27">
            <a:extLst>
              <a:ext uri="{FF2B5EF4-FFF2-40B4-BE49-F238E27FC236}">
                <a16:creationId xmlns:a16="http://schemas.microsoft.com/office/drawing/2014/main" id="{D33C6AAA-2C78-388B-CF64-71438DF2AD29}"/>
              </a:ext>
            </a:extLst>
          </p:cNvPr>
          <p:cNvPicPr>
            <a:picLocks noChangeAspect="1"/>
          </p:cNvPicPr>
          <p:nvPr/>
        </p:nvPicPr>
        <p:blipFill>
          <a:blip r:embed="rId2"/>
          <a:stretch>
            <a:fillRect/>
          </a:stretch>
        </p:blipFill>
        <p:spPr>
          <a:xfrm>
            <a:off x="8923373" y="5489864"/>
            <a:ext cx="713816" cy="828026"/>
          </a:xfrm>
          <a:prstGeom prst="rect">
            <a:avLst/>
          </a:prstGeom>
        </p:spPr>
      </p:pic>
      <p:sp>
        <p:nvSpPr>
          <p:cNvPr id="18" name="标题 17">
            <a:extLst>
              <a:ext uri="{FF2B5EF4-FFF2-40B4-BE49-F238E27FC236}">
                <a16:creationId xmlns:a16="http://schemas.microsoft.com/office/drawing/2014/main" id="{8C282E12-CDEA-F45E-F586-C4B5259EF113}"/>
              </a:ext>
            </a:extLst>
          </p:cNvPr>
          <p:cNvSpPr>
            <a:spLocks noGrp="1"/>
          </p:cNvSpPr>
          <p:nvPr>
            <p:ph type="title"/>
          </p:nvPr>
        </p:nvSpPr>
        <p:spPr/>
        <p:txBody>
          <a:bodyPr/>
          <a:lstStyle/>
          <a:p>
            <a:r>
              <a:rPr lang="en-US" altLang="zh-CN" dirty="0"/>
              <a:t>IO</a:t>
            </a:r>
            <a:r>
              <a:rPr lang="zh-CN" altLang="en-US" dirty="0"/>
              <a:t>流体系</a:t>
            </a:r>
          </a:p>
        </p:txBody>
      </p:sp>
    </p:spTree>
    <p:extLst>
      <p:ext uri="{BB962C8B-B14F-4D97-AF65-F5344CB8AC3E}">
        <p14:creationId xmlns:p14="http://schemas.microsoft.com/office/powerpoint/2010/main" val="8484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up)">
                                      <p:cBhvr>
                                        <p:cTn id="61" dur="500"/>
                                        <p:tgtEl>
                                          <p:spTgt spid="3"/>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500"/>
                                        <p:tgtEl>
                                          <p:spTgt spid="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500"/>
                                        <p:tgtEl>
                                          <p:spTgt spid="7"/>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up)">
                                      <p:cBhvr>
                                        <p:cTn id="73" dur="500"/>
                                        <p:tgtEl>
                                          <p:spTgt spid="14"/>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up)">
                                      <p:cBhvr>
                                        <p:cTn id="79" dur="500"/>
                                        <p:tgtEl>
                                          <p:spTgt spid="47"/>
                                        </p:tgtEl>
                                      </p:cBhvr>
                                    </p:animEffect>
                                  </p:childTnLst>
                                </p:cTn>
                              </p:par>
                            </p:childTnLst>
                          </p:cTn>
                        </p:par>
                      </p:childTnLst>
                    </p:cTn>
                  </p:par>
                  <p:par>
                    <p:cTn id="80" fill="hold">
                      <p:stCondLst>
                        <p:cond delay="indefinite"/>
                      </p:stCondLst>
                      <p:childTnLst>
                        <p:par>
                          <p:cTn id="81" fill="hold">
                            <p:stCondLst>
                              <p:cond delay="0"/>
                            </p:stCondLst>
                            <p:childTnLst>
                              <p:par>
                                <p:cTn id="82" presetID="43" presetClass="entr" presetSubtype="0"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100"/>
                                        <p:tgtEl>
                                          <p:spTgt spid="2"/>
                                        </p:tgtEl>
                                      </p:cBhvr>
                                    </p:animEffect>
                                    <p:anim calcmode="lin" valueType="num">
                                      <p:cBhvr>
                                        <p:cTn id="85" dur="400" fill="hold"/>
                                        <p:tgtEl>
                                          <p:spTgt spid="2"/>
                                        </p:tgtEl>
                                        <p:attrNameLst>
                                          <p:attrName>ppt_x</p:attrName>
                                        </p:attrNameLst>
                                      </p:cBhvr>
                                      <p:tavLst>
                                        <p:tav tm="0">
                                          <p:val>
                                            <p:strVal val="#ppt_x"/>
                                          </p:val>
                                        </p:tav>
                                        <p:tav tm="100000">
                                          <p:val>
                                            <p:strVal val="#ppt_x"/>
                                          </p:val>
                                        </p:tav>
                                      </p:tavLst>
                                    </p:anim>
                                    <p:anim calcmode="lin" valueType="num">
                                      <p:cBhvr>
                                        <p:cTn id="86" dur="400" fill="hold"/>
                                        <p:tgtEl>
                                          <p:spTgt spid="2"/>
                                        </p:tgtEl>
                                        <p:attrNameLst>
                                          <p:attrName>ppt_y</p:attrName>
                                        </p:attrNameLst>
                                      </p:cBhvr>
                                      <p:tavLst>
                                        <p:tav tm="0">
                                          <p:val>
                                            <p:strVal val="#ppt_y+0.31"/>
                                          </p:val>
                                        </p:tav>
                                        <p:tav tm="100000">
                                          <p:val>
                                            <p:strVal val="#ppt_y+0.31"/>
                                          </p:val>
                                        </p:tav>
                                      </p:tavLst>
                                    </p:anim>
                                    <p:anim calcmode="lin" valueType="num">
                                      <p:cBhvr>
                                        <p:cTn id="87"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8"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3"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
                                        <p:tgtEl>
                                          <p:spTgt spid="28"/>
                                        </p:tgtEl>
                                      </p:cBhvr>
                                    </p:animEffect>
                                    <p:anim calcmode="lin" valueType="num">
                                      <p:cBhvr>
                                        <p:cTn id="94" dur="400" fill="hold"/>
                                        <p:tgtEl>
                                          <p:spTgt spid="28"/>
                                        </p:tgtEl>
                                        <p:attrNameLst>
                                          <p:attrName>ppt_x</p:attrName>
                                        </p:attrNameLst>
                                      </p:cBhvr>
                                      <p:tavLst>
                                        <p:tav tm="0">
                                          <p:val>
                                            <p:strVal val="#ppt_x"/>
                                          </p:val>
                                        </p:tav>
                                        <p:tav tm="100000">
                                          <p:val>
                                            <p:strVal val="#ppt_x"/>
                                          </p:val>
                                        </p:tav>
                                      </p:tavLst>
                                    </p:anim>
                                    <p:anim calcmode="lin" valueType="num">
                                      <p:cBhvr>
                                        <p:cTn id="95" dur="400" fill="hold"/>
                                        <p:tgtEl>
                                          <p:spTgt spid="28"/>
                                        </p:tgtEl>
                                        <p:attrNameLst>
                                          <p:attrName>ppt_y</p:attrName>
                                        </p:attrNameLst>
                                      </p:cBhvr>
                                      <p:tavLst>
                                        <p:tav tm="0">
                                          <p:val>
                                            <p:strVal val="#ppt_y+0.31"/>
                                          </p:val>
                                        </p:tav>
                                        <p:tav tm="100000">
                                          <p:val>
                                            <p:strVal val="#ppt_y+0.31"/>
                                          </p:val>
                                        </p:tav>
                                      </p:tavLst>
                                    </p:anim>
                                    <p:anim calcmode="lin" valueType="num">
                                      <p:cBhvr>
                                        <p:cTn id="96" dur="600" decel="50000" fill="hold">
                                          <p:stCondLst>
                                            <p:cond delay="400"/>
                                          </p:stCondLst>
                                        </p:cTn>
                                        <p:tgtEl>
                                          <p:spTgt spid="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7" dur="600" decel="50000" fill="hold">
                                          <p:stCondLst>
                                            <p:cond delay="400"/>
                                          </p:stCondLst>
                                        </p:cTn>
                                        <p:tgtEl>
                                          <p:spTgt spid="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3" grpId="0" animBg="1"/>
      <p:bldP spid="5" grpId="0" animBg="1"/>
      <p:bldP spid="6" grpId="0" animBg="1"/>
      <p:bldP spid="7" grpId="0" animBg="1"/>
      <p:bldP spid="14" grpId="0" animBg="1"/>
      <p:bldP spid="46" grpId="0" animBg="1"/>
      <p:bldP spid="4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AEBC63-21D2-4D25-B54A-C428ED9A3DB0}"/>
              </a:ext>
            </a:extLst>
          </p:cNvPr>
          <p:cNvSpPr>
            <a:spLocks noChangeArrowheads="1"/>
          </p:cNvSpPr>
          <p:nvPr/>
        </p:nvSpPr>
        <p:spPr bwMode="auto">
          <a:xfrm>
            <a:off x="576196" y="810814"/>
            <a:ext cx="8606843" cy="1073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tabLst/>
            </a:pPr>
            <a:r>
              <a:rPr lang="en-US" altLang="zh-CN" b="1"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PrintStream</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b="1"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PrintWriter</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（打印流）</a:t>
            </a:r>
            <a:endPar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作用：打印流可以实现更方便、更高效的打印数据出去，能实现打印啥出去就是啥出去。</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10" name="表格 9">
            <a:extLst>
              <a:ext uri="{FF2B5EF4-FFF2-40B4-BE49-F238E27FC236}">
                <a16:creationId xmlns:a16="http://schemas.microsoft.com/office/drawing/2014/main" id="{CC88AD90-EC82-48A3-8D4B-B61C5ED7A1E2}"/>
              </a:ext>
            </a:extLst>
          </p:cNvPr>
          <p:cNvGraphicFramePr>
            <a:graphicFrameLocks noGrp="1"/>
          </p:cNvGraphicFramePr>
          <p:nvPr>
            <p:extLst>
              <p:ext uri="{D42A27DB-BD31-4B8C-83A1-F6EECF244321}">
                <p14:modId xmlns:p14="http://schemas.microsoft.com/office/powerpoint/2010/main" val="65454680"/>
              </p:ext>
            </p:extLst>
          </p:nvPr>
        </p:nvGraphicFramePr>
        <p:xfrm>
          <a:off x="665942" y="2636239"/>
          <a:ext cx="9696769" cy="1923637"/>
        </p:xfrm>
        <a:graphic>
          <a:graphicData uri="http://schemas.openxmlformats.org/drawingml/2006/table">
            <a:tbl>
              <a:tblPr>
                <a:effectLst>
                  <a:outerShdw blurRad="63500" sx="102000" sy="102000" algn="ctr" rotWithShape="0">
                    <a:prstClr val="black">
                      <a:alpha val="40000"/>
                    </a:prstClr>
                  </a:outerShdw>
                </a:effectLst>
              </a:tblPr>
              <a:tblGrid>
                <a:gridCol w="6235112">
                  <a:extLst>
                    <a:ext uri="{9D8B030D-6E8A-4147-A177-3AD203B41FA5}">
                      <a16:colId xmlns:a16="http://schemas.microsoft.com/office/drawing/2014/main" val="1138920238"/>
                    </a:ext>
                  </a:extLst>
                </a:gridCol>
                <a:gridCol w="3461657">
                  <a:extLst>
                    <a:ext uri="{9D8B030D-6E8A-4147-A177-3AD203B41FA5}">
                      <a16:colId xmlns:a16="http://schemas.microsoft.com/office/drawing/2014/main" val="432614512"/>
                    </a:ext>
                  </a:extLst>
                </a:gridCol>
              </a:tblGrid>
              <a:tr h="41355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769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 </a:t>
                      </a:r>
                      <a:r>
                        <a:rPr lang="en-US" altLang="zh-CN" sz="1200" b="1" kern="1200" dirty="0" err="1">
                          <a:solidFill>
                            <a:srgbClr val="FF0000"/>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PrintStream</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a:solidFill>
                            <a:schemeClr val="tx1"/>
                          </a:solidFill>
                          <a:effectLst/>
                          <a:latin typeface="Consolas" panose="020B0609020204030204" pitchFamily="49" charset="0"/>
                          <a:ea typeface="+mn-ea"/>
                          <a:cs typeface="+mn-cs"/>
                          <a:hlinkClick r:id="rId5" action="ppaction://hlinkfile" tooltip="class in java.io">
                            <a:extLst>
                              <a:ext uri="{A12FA001-AC4F-418D-AE19-62706E023703}">
                                <ahyp:hlinkClr xmlns:ahyp="http://schemas.microsoft.com/office/drawing/2018/hyperlinkcolor" val="tx"/>
                              </a:ext>
                            </a:extLst>
                          </a:hlinkClick>
                        </a:rPr>
                        <a:t>File</a:t>
                      </a:r>
                      <a:r>
                        <a:rPr lang="en-US" altLang="zh-CN" sz="1200" kern="1200" dirty="0">
                          <a:solidFill>
                            <a:schemeClr val="tx1"/>
                          </a:solidFill>
                          <a:effectLst/>
                          <a:latin typeface="Consolas" panose="020B0609020204030204" pitchFamily="49" charset="0"/>
                          <a:ea typeface="+mn-ea"/>
                          <a:cs typeface="+mn-cs"/>
                        </a:rPr>
                        <a:t>/</a:t>
                      </a:r>
                      <a:r>
                        <a:rPr lang="en-US" altLang="zh-CN" sz="1200" b="1" kern="1200" dirty="0">
                          <a:solidFill>
                            <a:srgbClr val="FF0000"/>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打印流直接通向字节输出流</a:t>
                      </a:r>
                      <a:r>
                        <a:rPr lang="en-US" altLang="zh-CN" sz="1200" dirty="0">
                          <a:solidFill>
                            <a:schemeClr val="tx1">
                              <a:lumMod val="85000"/>
                              <a:lumOff val="15000"/>
                            </a:schemeClr>
                          </a:solidFill>
                          <a:latin typeface="Consolas" panose="020B0609020204030204" pitchFamily="49" charset="0"/>
                          <a:ea typeface="微软雅黑" pitchFamily="34" charset="-122"/>
                        </a:rPr>
                        <a:t>/</a:t>
                      </a:r>
                      <a:r>
                        <a:rPr lang="zh-CN" altLang="en-US" sz="1200" dirty="0">
                          <a:solidFill>
                            <a:schemeClr val="tx1">
                              <a:lumMod val="85000"/>
                              <a:lumOff val="15000"/>
                            </a:schemeClr>
                          </a:solidFill>
                          <a:latin typeface="Consolas" panose="020B0609020204030204" pitchFamily="49" charset="0"/>
                          <a:ea typeface="微软雅黑" pitchFamily="34" charset="-122"/>
                        </a:rPr>
                        <a:t>文件</a:t>
                      </a:r>
                      <a:r>
                        <a:rPr lang="en-US" altLang="zh-CN" sz="1200" dirty="0">
                          <a:solidFill>
                            <a:schemeClr val="tx1">
                              <a:lumMod val="85000"/>
                              <a:lumOff val="15000"/>
                            </a:schemeClr>
                          </a:solidFill>
                          <a:latin typeface="Consolas" panose="020B0609020204030204" pitchFamily="49" charset="0"/>
                          <a:ea typeface="微软雅黑" pitchFamily="34" charset="-122"/>
                        </a:rPr>
                        <a:t>/</a:t>
                      </a:r>
                      <a:r>
                        <a:rPr lang="zh-CN" altLang="en-US" sz="1200" dirty="0">
                          <a:solidFill>
                            <a:schemeClr val="tx1">
                              <a:lumMod val="85000"/>
                              <a:lumOff val="15000"/>
                            </a:schemeClr>
                          </a:solidFill>
                          <a:latin typeface="Consolas" panose="020B0609020204030204" pitchFamily="49" charset="0"/>
                          <a:ea typeface="微软雅黑" pitchFamily="34" charset="-122"/>
                        </a:rPr>
                        <a:t>文件路径</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8142493"/>
                  </a:ext>
                </a:extLst>
              </a:tr>
              <a:tr h="37769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7" action="ppaction://hlinkfile">
                            <a:extLst>
                              <a:ext uri="{A12FA001-AC4F-418D-AE19-62706E023703}">
                                <ahyp:hlinkClr xmlns:ahyp="http://schemas.microsoft.com/office/drawing/2018/hyperlinkcolor" val="tx"/>
                              </a:ext>
                            </a:extLst>
                          </a:hlinkClick>
                        </a:rPr>
                        <a:t>PrintStream</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a:solidFill>
                            <a:schemeClr val="tx1"/>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fileName</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hlinkClick r:id="rId8" action="ppaction://hlinkfile" tooltip="class in java.nio.charset">
                            <a:extLst>
                              <a:ext uri="{A12FA001-AC4F-418D-AE19-62706E023703}">
                                <ahyp:hlinkClr xmlns:ahyp="http://schemas.microsoft.com/office/drawing/2018/hyperlinkcolor" val="tx"/>
                              </a:ext>
                            </a:extLst>
                          </a:hlinkClick>
                        </a:rPr>
                        <a:t>Charset</a:t>
                      </a:r>
                      <a:r>
                        <a:rPr lang="en-US" altLang="zh-CN" sz="1200" kern="1200" dirty="0">
                          <a:solidFill>
                            <a:schemeClr val="tx1"/>
                          </a:solidFill>
                          <a:effectLst/>
                          <a:latin typeface="Consolas" panose="020B0609020204030204" pitchFamily="49" charset="0"/>
                          <a:ea typeface="+mn-ea"/>
                          <a:cs typeface="+mn-cs"/>
                        </a:rPr>
                        <a:t> charset)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可以指定写出去的字符编码</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89848795"/>
                  </a:ext>
                </a:extLst>
              </a:tr>
              <a:tr h="37769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9" action="ppaction://hlinkfile">
                            <a:extLst>
                              <a:ext uri="{A12FA001-AC4F-418D-AE19-62706E023703}">
                                <ahyp:hlinkClr xmlns:ahyp="http://schemas.microsoft.com/office/drawing/2018/hyperlinkcolor" val="tx"/>
                              </a:ext>
                            </a:extLst>
                          </a:hlinkClick>
                        </a:rPr>
                        <a:t>PrintStream</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 out, </a:t>
                      </a:r>
                      <a:r>
                        <a:rPr lang="en-US" altLang="zh-CN" sz="1200" kern="1200" dirty="0" err="1">
                          <a:solidFill>
                            <a:schemeClr val="tx1"/>
                          </a:solidFill>
                          <a:effectLst/>
                          <a:latin typeface="Consolas" panose="020B0609020204030204" pitchFamily="49" charset="0"/>
                          <a:ea typeface="+mn-ea"/>
                          <a:cs typeface="+mn-cs"/>
                        </a:rPr>
                        <a:t>boolean</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autoFlush</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可以指定实现自动刷新</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3405842"/>
                  </a:ext>
                </a:extLst>
              </a:tr>
              <a:tr h="37769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10" action="ppaction://hlinkfile">
                            <a:extLst>
                              <a:ext uri="{A12FA001-AC4F-418D-AE19-62706E023703}">
                                <ahyp:hlinkClr xmlns:ahyp="http://schemas.microsoft.com/office/drawing/2018/hyperlinkcolor" val="tx"/>
                              </a:ext>
                            </a:extLst>
                          </a:hlinkClick>
                        </a:rPr>
                        <a:t>PrintStream</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 out, </a:t>
                      </a:r>
                      <a:r>
                        <a:rPr lang="en-US" altLang="zh-CN" sz="1200" kern="1200" dirty="0" err="1">
                          <a:solidFill>
                            <a:schemeClr val="tx1"/>
                          </a:solidFill>
                          <a:effectLst/>
                          <a:latin typeface="Consolas" panose="020B0609020204030204" pitchFamily="49" charset="0"/>
                          <a:ea typeface="+mn-ea"/>
                          <a:cs typeface="+mn-cs"/>
                        </a:rPr>
                        <a:t>boolean</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autoFlush</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 encoding)</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可以指定实现自动刷新，并可指定字符的编码</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32781891"/>
                  </a:ext>
                </a:extLst>
              </a:tr>
            </a:tbl>
          </a:graphicData>
        </a:graphic>
      </p:graphicFrame>
      <p:sp>
        <p:nvSpPr>
          <p:cNvPr id="7" name="文本框 6">
            <a:extLst>
              <a:ext uri="{FF2B5EF4-FFF2-40B4-BE49-F238E27FC236}">
                <a16:creationId xmlns:a16="http://schemas.microsoft.com/office/drawing/2014/main" id="{3DC74F50-2303-41F7-BADC-773E088BE1F7}"/>
              </a:ext>
            </a:extLst>
          </p:cNvPr>
          <p:cNvSpPr txBox="1"/>
          <p:nvPr/>
        </p:nvSpPr>
        <p:spPr>
          <a:xfrm>
            <a:off x="576196" y="2007372"/>
            <a:ext cx="6096000" cy="466666"/>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lang="en-US" altLang="zh-CN"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PrintStream</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提供的打印数据的方案</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8" name="表格 7">
            <a:extLst>
              <a:ext uri="{FF2B5EF4-FFF2-40B4-BE49-F238E27FC236}">
                <a16:creationId xmlns:a16="http://schemas.microsoft.com/office/drawing/2014/main" id="{5B4922D5-885D-46E7-980C-D4762D91FC3F}"/>
              </a:ext>
            </a:extLst>
          </p:cNvPr>
          <p:cNvGraphicFramePr>
            <a:graphicFrameLocks noGrp="1"/>
          </p:cNvGraphicFramePr>
          <p:nvPr>
            <p:extLst>
              <p:ext uri="{D42A27DB-BD31-4B8C-83A1-F6EECF244321}">
                <p14:modId xmlns:p14="http://schemas.microsoft.com/office/powerpoint/2010/main" val="3088247617"/>
              </p:ext>
            </p:extLst>
          </p:nvPr>
        </p:nvGraphicFramePr>
        <p:xfrm>
          <a:off x="665941" y="4802165"/>
          <a:ext cx="9696770" cy="1245021"/>
        </p:xfrm>
        <a:graphic>
          <a:graphicData uri="http://schemas.openxmlformats.org/drawingml/2006/table">
            <a:tbl>
              <a:tblPr>
                <a:effectLst>
                  <a:outerShdw blurRad="63500" sx="102000" sy="102000" algn="ctr" rotWithShape="0">
                    <a:prstClr val="black">
                      <a:alpha val="40000"/>
                    </a:prstClr>
                  </a:outerShdw>
                </a:effectLst>
              </a:tblPr>
              <a:tblGrid>
                <a:gridCol w="6239122">
                  <a:extLst>
                    <a:ext uri="{9D8B030D-6E8A-4147-A177-3AD203B41FA5}">
                      <a16:colId xmlns:a16="http://schemas.microsoft.com/office/drawing/2014/main" val="1138920238"/>
                    </a:ext>
                  </a:extLst>
                </a:gridCol>
                <a:gridCol w="3457648">
                  <a:extLst>
                    <a:ext uri="{9D8B030D-6E8A-4147-A177-3AD203B41FA5}">
                      <a16:colId xmlns:a16="http://schemas.microsoft.com/office/drawing/2014/main" val="432614512"/>
                    </a:ext>
                  </a:extLst>
                </a:gridCol>
              </a:tblGrid>
              <a:tr h="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302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a:t>
                      </a:r>
                      <a:r>
                        <a:rPr lang="en-US" altLang="zh-CN" sz="1200" b="1" kern="1200" dirty="0" err="1">
                          <a:solidFill>
                            <a:srgbClr val="FF0000"/>
                          </a:solidFill>
                          <a:effectLst/>
                          <a:latin typeface="Consolas" panose="020B0609020204030204" pitchFamily="49" charset="0"/>
                          <a:ea typeface="+mn-ea"/>
                          <a:cs typeface="+mn-cs"/>
                        </a:rPr>
                        <a:t>println</a:t>
                      </a:r>
                      <a:r>
                        <a:rPr lang="en-US" altLang="zh-CN" sz="1200" b="1" kern="1200" dirty="0">
                          <a:solidFill>
                            <a:srgbClr val="FF0000"/>
                          </a:solidFill>
                          <a:effectLst/>
                          <a:latin typeface="Consolas" panose="020B0609020204030204" pitchFamily="49" charset="0"/>
                          <a:ea typeface="+mn-ea"/>
                          <a:cs typeface="+mn-cs"/>
                        </a:rPr>
                        <a:t>(</a:t>
                      </a:r>
                      <a:r>
                        <a:rPr lang="en-US" altLang="zh-CN" sz="1200" b="1" kern="1200" dirty="0" err="1">
                          <a:solidFill>
                            <a:srgbClr val="FF0000"/>
                          </a:solidFill>
                          <a:effectLst/>
                          <a:latin typeface="Consolas" panose="020B0609020204030204" pitchFamily="49" charset="0"/>
                          <a:ea typeface="+mn-ea"/>
                          <a:cs typeface="+mn-cs"/>
                        </a:rPr>
                        <a:t>Xxx</a:t>
                      </a:r>
                      <a:r>
                        <a:rPr lang="en-US" altLang="zh-CN" sz="1200" b="1" kern="1200" dirty="0">
                          <a:solidFill>
                            <a:srgbClr val="FF0000"/>
                          </a:solidFill>
                          <a:effectLst/>
                          <a:latin typeface="Consolas" panose="020B0609020204030204" pitchFamily="49" charset="0"/>
                          <a:ea typeface="+mn-ea"/>
                          <a:cs typeface="+mn-cs"/>
                        </a:rPr>
                        <a:t> xx)</a:t>
                      </a:r>
                      <a:endParaRPr lang="zh-CN" altLang="en-US" sz="1200" b="1" kern="1200" dirty="0">
                        <a:solidFill>
                          <a:srgbClr val="FF0000"/>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打印任意类型的数据出去</a:t>
                      </a:r>
                      <a:endParaRPr lang="en-US" altLang="zh-CN"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30275">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write(int/byte[]/byte[]</a:t>
                      </a:r>
                      <a:r>
                        <a:rPr lang="zh-CN" altLang="en-US" sz="1200" kern="1200" dirty="0">
                          <a:solidFill>
                            <a:schemeClr val="tx1"/>
                          </a:solidFill>
                          <a:effectLst/>
                          <a:latin typeface="Consolas" panose="020B0609020204030204" pitchFamily="49" charset="0"/>
                          <a:ea typeface="+mn-ea"/>
                          <a:cs typeface="+mn-cs"/>
                        </a:rPr>
                        <a:t>一部分</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可以支持写</a:t>
                      </a:r>
                      <a:r>
                        <a:rPr lang="zh-CN" altLang="en-US" sz="1300" b="1" kern="1200" dirty="0">
                          <a:solidFill>
                            <a:srgbClr val="FF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字节</a:t>
                      </a: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数据出去</a:t>
                      </a:r>
                      <a:endParaRPr lang="en-US" altLang="zh-CN"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74731519"/>
                  </a:ext>
                </a:extLst>
              </a:tr>
            </a:tbl>
          </a:graphicData>
        </a:graphic>
      </p:graphicFrame>
      <p:sp>
        <p:nvSpPr>
          <p:cNvPr id="3" name="标题 2">
            <a:extLst>
              <a:ext uri="{FF2B5EF4-FFF2-40B4-BE49-F238E27FC236}">
                <a16:creationId xmlns:a16="http://schemas.microsoft.com/office/drawing/2014/main" id="{A0A61D79-C49F-801A-AB7F-8E85AA8B06BA}"/>
              </a:ext>
            </a:extLst>
          </p:cNvPr>
          <p:cNvSpPr>
            <a:spLocks noGrp="1"/>
          </p:cNvSpPr>
          <p:nvPr>
            <p:ph type="title"/>
          </p:nvPr>
        </p:nvSpPr>
        <p:spPr/>
        <p:txBody>
          <a:bodyPr/>
          <a:lstStyle/>
          <a:p>
            <a:r>
              <a:rPr lang="zh-CN" altLang="en-US" dirty="0"/>
              <a:t>打印流</a:t>
            </a:r>
          </a:p>
        </p:txBody>
      </p:sp>
    </p:spTree>
    <p:extLst>
      <p:ext uri="{BB962C8B-B14F-4D97-AF65-F5344CB8AC3E}">
        <p14:creationId xmlns:p14="http://schemas.microsoft.com/office/powerpoint/2010/main" val="3230746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C88AD90-EC82-48A3-8D4B-B61C5ED7A1E2}"/>
              </a:ext>
            </a:extLst>
          </p:cNvPr>
          <p:cNvGraphicFramePr>
            <a:graphicFrameLocks noGrp="1"/>
          </p:cNvGraphicFramePr>
          <p:nvPr>
            <p:extLst>
              <p:ext uri="{D42A27DB-BD31-4B8C-83A1-F6EECF244321}">
                <p14:modId xmlns:p14="http://schemas.microsoft.com/office/powerpoint/2010/main" val="1739650207"/>
              </p:ext>
            </p:extLst>
          </p:nvPr>
        </p:nvGraphicFramePr>
        <p:xfrm>
          <a:off x="665942" y="1537397"/>
          <a:ext cx="9696769" cy="2268869"/>
        </p:xfrm>
        <a:graphic>
          <a:graphicData uri="http://schemas.openxmlformats.org/drawingml/2006/table">
            <a:tbl>
              <a:tblPr>
                <a:effectLst>
                  <a:outerShdw blurRad="63500" sx="102000" sy="102000" algn="ctr" rotWithShape="0">
                    <a:prstClr val="black">
                      <a:alpha val="40000"/>
                    </a:prstClr>
                  </a:outerShdw>
                </a:effectLst>
              </a:tblPr>
              <a:tblGrid>
                <a:gridCol w="6235112">
                  <a:extLst>
                    <a:ext uri="{9D8B030D-6E8A-4147-A177-3AD203B41FA5}">
                      <a16:colId xmlns:a16="http://schemas.microsoft.com/office/drawing/2014/main" val="1138920238"/>
                    </a:ext>
                  </a:extLst>
                </a:gridCol>
                <a:gridCol w="3461657">
                  <a:extLst>
                    <a:ext uri="{9D8B030D-6E8A-4147-A177-3AD203B41FA5}">
                      <a16:colId xmlns:a16="http://schemas.microsoft.com/office/drawing/2014/main" val="432614512"/>
                    </a:ext>
                  </a:extLst>
                </a:gridCol>
              </a:tblGrid>
              <a:tr h="48777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46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 </a:t>
                      </a:r>
                      <a:r>
                        <a:rPr lang="en-US" altLang="zh-CN" sz="1200" b="1" kern="1200" dirty="0" err="1">
                          <a:solidFill>
                            <a:srgbClr val="FF0000"/>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Print</a:t>
                      </a:r>
                      <a:r>
                        <a:rPr lang="en-US" altLang="zh-CN" sz="1200" b="1" kern="1200" dirty="0" err="1">
                          <a:solidFill>
                            <a:srgbClr val="FF0000"/>
                          </a:solidFill>
                          <a:effectLst/>
                          <a:latin typeface="Consolas" panose="020B0609020204030204" pitchFamily="49" charset="0"/>
                          <a:ea typeface="+mn-ea"/>
                          <a:cs typeface="+mn-cs"/>
                        </a:rPr>
                        <a:t>Writer</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/Writer/</a:t>
                      </a:r>
                      <a:r>
                        <a:rPr lang="en-US" altLang="zh-CN" sz="1200" kern="1200" dirty="0">
                          <a:solidFill>
                            <a:schemeClr val="tx1"/>
                          </a:solidFill>
                          <a:effectLst/>
                          <a:latin typeface="Consolas" panose="020B0609020204030204" pitchFamily="49" charset="0"/>
                          <a:ea typeface="+mn-ea"/>
                          <a:cs typeface="+mn-cs"/>
                          <a:hlinkClick r:id="rId5" action="ppaction://hlinkfile" tooltip="class in java.io">
                            <a:extLst>
                              <a:ext uri="{A12FA001-AC4F-418D-AE19-62706E023703}">
                                <ahyp:hlinkClr xmlns:ahyp="http://schemas.microsoft.com/office/drawing/2018/hyperlinkcolor" val="tx"/>
                              </a:ext>
                            </a:extLst>
                          </a:hlinkClick>
                        </a:rPr>
                        <a:t>File</a:t>
                      </a:r>
                      <a:r>
                        <a:rPr lang="en-US" altLang="zh-CN" sz="1200" kern="1200" dirty="0">
                          <a:solidFill>
                            <a:schemeClr val="tx1"/>
                          </a:solidFill>
                          <a:effectLst/>
                          <a:latin typeface="Consolas" panose="020B0609020204030204" pitchFamily="49" charset="0"/>
                          <a:ea typeface="+mn-ea"/>
                          <a:cs typeface="+mn-cs"/>
                        </a:rPr>
                        <a:t>/</a:t>
                      </a:r>
                      <a:r>
                        <a:rPr lang="en-US" altLang="zh-CN" sz="1200" b="1" kern="1200" dirty="0">
                          <a:solidFill>
                            <a:srgbClr val="FF0000"/>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打印流直接通向字节输出流</a:t>
                      </a:r>
                      <a:r>
                        <a:rPr lang="en-US" altLang="zh-CN" sz="1200" dirty="0">
                          <a:solidFill>
                            <a:schemeClr val="tx1">
                              <a:lumMod val="85000"/>
                              <a:lumOff val="15000"/>
                            </a:schemeClr>
                          </a:solidFill>
                          <a:latin typeface="Consolas" panose="020B0609020204030204" pitchFamily="49" charset="0"/>
                          <a:ea typeface="微软雅黑" pitchFamily="34" charset="-122"/>
                        </a:rPr>
                        <a:t>/</a:t>
                      </a:r>
                      <a:r>
                        <a:rPr lang="zh-CN" altLang="en-US" sz="1200" dirty="0">
                          <a:solidFill>
                            <a:schemeClr val="tx1">
                              <a:lumMod val="85000"/>
                              <a:lumOff val="15000"/>
                            </a:schemeClr>
                          </a:solidFill>
                          <a:latin typeface="Consolas" panose="020B0609020204030204" pitchFamily="49" charset="0"/>
                          <a:ea typeface="微软雅黑" pitchFamily="34" charset="-122"/>
                        </a:rPr>
                        <a:t>文件</a:t>
                      </a:r>
                      <a:r>
                        <a:rPr lang="en-US" altLang="zh-CN" sz="1200" dirty="0">
                          <a:solidFill>
                            <a:schemeClr val="tx1">
                              <a:lumMod val="85000"/>
                              <a:lumOff val="15000"/>
                            </a:schemeClr>
                          </a:solidFill>
                          <a:latin typeface="Consolas" panose="020B0609020204030204" pitchFamily="49" charset="0"/>
                          <a:ea typeface="微软雅黑" pitchFamily="34" charset="-122"/>
                        </a:rPr>
                        <a:t>/</a:t>
                      </a:r>
                      <a:r>
                        <a:rPr lang="zh-CN" altLang="en-US" sz="1200" dirty="0">
                          <a:solidFill>
                            <a:schemeClr val="tx1">
                              <a:lumMod val="85000"/>
                              <a:lumOff val="15000"/>
                            </a:schemeClr>
                          </a:solidFill>
                          <a:latin typeface="Consolas" panose="020B0609020204030204" pitchFamily="49" charset="0"/>
                          <a:ea typeface="微软雅黑" pitchFamily="34" charset="-122"/>
                        </a:rPr>
                        <a:t>文件路径</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8142493"/>
                  </a:ext>
                </a:extLst>
              </a:tr>
              <a:tr h="445484">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7" action="ppaction://hlinkfile">
                            <a:extLst>
                              <a:ext uri="{A12FA001-AC4F-418D-AE19-62706E023703}">
                                <ahyp:hlinkClr xmlns:ahyp="http://schemas.microsoft.com/office/drawing/2018/hyperlinkcolor" val="tx"/>
                              </a:ext>
                            </a:extLst>
                          </a:hlinkClick>
                        </a:rPr>
                        <a:t>Print</a:t>
                      </a:r>
                      <a:r>
                        <a:rPr lang="en-US" altLang="zh-CN" sz="1200" kern="1200" dirty="0" err="1">
                          <a:solidFill>
                            <a:schemeClr val="tx1"/>
                          </a:solidFill>
                          <a:effectLst/>
                          <a:latin typeface="Consolas" panose="020B0609020204030204" pitchFamily="49" charset="0"/>
                          <a:ea typeface="+mn-ea"/>
                          <a:cs typeface="+mn-cs"/>
                        </a:rPr>
                        <a:t>Writer</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a:solidFill>
                            <a:schemeClr val="tx1"/>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fileName</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hlinkClick r:id="rId8" action="ppaction://hlinkfile" tooltip="class in java.nio.charset">
                            <a:extLst>
                              <a:ext uri="{A12FA001-AC4F-418D-AE19-62706E023703}">
                                <ahyp:hlinkClr xmlns:ahyp="http://schemas.microsoft.com/office/drawing/2018/hyperlinkcolor" val="tx"/>
                              </a:ext>
                            </a:extLst>
                          </a:hlinkClick>
                        </a:rPr>
                        <a:t>Charset</a:t>
                      </a:r>
                      <a:r>
                        <a:rPr lang="en-US" altLang="zh-CN" sz="1200" kern="1200" dirty="0">
                          <a:solidFill>
                            <a:schemeClr val="tx1"/>
                          </a:solidFill>
                          <a:effectLst/>
                          <a:latin typeface="Consolas" panose="020B0609020204030204" pitchFamily="49" charset="0"/>
                          <a:ea typeface="+mn-ea"/>
                          <a:cs typeface="+mn-cs"/>
                        </a:rPr>
                        <a:t> charset)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可以指定写出去的字符编码</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89848795"/>
                  </a:ext>
                </a:extLst>
              </a:tr>
              <a:tr h="445484">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7" action="ppaction://hlinkfile">
                            <a:extLst>
                              <a:ext uri="{A12FA001-AC4F-418D-AE19-62706E023703}">
                                <ahyp:hlinkClr xmlns:ahyp="http://schemas.microsoft.com/office/drawing/2018/hyperlinkcolor" val="tx"/>
                              </a:ext>
                            </a:extLst>
                          </a:hlinkClick>
                        </a:rPr>
                        <a:t>Print</a:t>
                      </a:r>
                      <a:r>
                        <a:rPr lang="en-US" altLang="zh-CN" sz="1200" kern="1200" dirty="0" err="1">
                          <a:solidFill>
                            <a:schemeClr val="tx1"/>
                          </a:solidFill>
                          <a:effectLst/>
                          <a:latin typeface="Consolas" panose="020B0609020204030204" pitchFamily="49" charset="0"/>
                          <a:ea typeface="+mn-ea"/>
                          <a:cs typeface="+mn-cs"/>
                        </a:rPr>
                        <a:t>Writer</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 out/Writer, </a:t>
                      </a:r>
                      <a:r>
                        <a:rPr lang="en-US" altLang="zh-CN" sz="1200" kern="1200" dirty="0" err="1">
                          <a:solidFill>
                            <a:schemeClr val="tx1"/>
                          </a:solidFill>
                          <a:effectLst/>
                          <a:latin typeface="Consolas" panose="020B0609020204030204" pitchFamily="49" charset="0"/>
                          <a:ea typeface="+mn-ea"/>
                          <a:cs typeface="+mn-cs"/>
                        </a:rPr>
                        <a:t>boolean</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autoFlush</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可以指定实现自动刷新</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3405842"/>
                  </a:ext>
                </a:extLst>
              </a:tr>
              <a:tr h="445484">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hlinkClick r:id="rId3" action="ppaction://hlinkfile">
                            <a:extLst>
                              <a:ext uri="{A12FA001-AC4F-418D-AE19-62706E023703}">
                                <ahyp:hlinkClr xmlns:ahyp="http://schemas.microsoft.com/office/drawing/2018/hyperlinkcolor" val="tx"/>
                              </a:ext>
                            </a:extLst>
                          </a:hlinkClick>
                        </a:rPr>
                        <a:t>public</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hlinkClick r:id="rId7" action="ppaction://hlinkfile">
                            <a:extLst>
                              <a:ext uri="{A12FA001-AC4F-418D-AE19-62706E023703}">
                                <ahyp:hlinkClr xmlns:ahyp="http://schemas.microsoft.com/office/drawing/2018/hyperlinkcolor" val="tx"/>
                              </a:ext>
                            </a:extLst>
                          </a:hlinkClick>
                        </a:rPr>
                        <a:t>Print</a:t>
                      </a:r>
                      <a:r>
                        <a:rPr lang="en-US" altLang="zh-CN" sz="1200" kern="1200" dirty="0" err="1">
                          <a:solidFill>
                            <a:schemeClr val="tx1"/>
                          </a:solidFill>
                          <a:effectLst/>
                          <a:latin typeface="Consolas" panose="020B0609020204030204" pitchFamily="49" charset="0"/>
                          <a:ea typeface="+mn-ea"/>
                          <a:cs typeface="+mn-cs"/>
                        </a:rPr>
                        <a:t>Writer</a:t>
                      </a:r>
                      <a:r>
                        <a:rPr lang="en-US" altLang="zh-CN" sz="1200" kern="1200" dirty="0">
                          <a:solidFill>
                            <a:schemeClr val="tx1"/>
                          </a:solidFill>
                          <a:effectLst/>
                          <a:latin typeface="Consolas" panose="020B0609020204030204" pitchFamily="49" charset="0"/>
                          <a:ea typeface="+mn-ea"/>
                          <a:cs typeface="+mn-cs"/>
                        </a:rPr>
                        <a:t>​(</a:t>
                      </a:r>
                      <a:r>
                        <a:rPr lang="en-US" altLang="zh-CN" sz="1200" kern="1200" dirty="0" err="1">
                          <a:solidFill>
                            <a:schemeClr val="tx1"/>
                          </a:solidFill>
                          <a:effectLst/>
                          <a:latin typeface="Consolas" panose="020B0609020204030204" pitchFamily="49" charset="0"/>
                          <a:ea typeface="+mn-ea"/>
                          <a:cs typeface="+mn-cs"/>
                          <a:hlinkClick r:id="rId4" action="ppaction://hlinkfile" tooltip="class in java.io">
                            <a:extLst>
                              <a:ext uri="{A12FA001-AC4F-418D-AE19-62706E023703}">
                                <ahyp:hlinkClr xmlns:ahyp="http://schemas.microsoft.com/office/drawing/2018/hyperlinkcolor" val="tx"/>
                              </a:ext>
                            </a:extLst>
                          </a:hlinkClick>
                        </a:rPr>
                        <a:t>OutputStream</a:t>
                      </a:r>
                      <a:r>
                        <a:rPr lang="en-US" altLang="zh-CN" sz="1200" kern="1200" dirty="0">
                          <a:solidFill>
                            <a:schemeClr val="tx1"/>
                          </a:solidFill>
                          <a:effectLst/>
                          <a:latin typeface="Consolas" panose="020B0609020204030204" pitchFamily="49" charset="0"/>
                          <a:ea typeface="+mn-ea"/>
                          <a:cs typeface="+mn-cs"/>
                        </a:rPr>
                        <a:t> out, </a:t>
                      </a:r>
                      <a:r>
                        <a:rPr lang="en-US" altLang="zh-CN" sz="1200" kern="1200" dirty="0" err="1">
                          <a:solidFill>
                            <a:schemeClr val="tx1"/>
                          </a:solidFill>
                          <a:effectLst/>
                          <a:latin typeface="Consolas" panose="020B0609020204030204" pitchFamily="49" charset="0"/>
                          <a:ea typeface="+mn-ea"/>
                          <a:cs typeface="+mn-cs"/>
                        </a:rPr>
                        <a:t>boolean</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err="1">
                          <a:solidFill>
                            <a:schemeClr val="tx1"/>
                          </a:solidFill>
                          <a:effectLst/>
                          <a:latin typeface="Consolas" panose="020B0609020204030204" pitchFamily="49" charset="0"/>
                          <a:ea typeface="+mn-ea"/>
                          <a:cs typeface="+mn-cs"/>
                        </a:rPr>
                        <a:t>autoFlush</a:t>
                      </a:r>
                      <a:r>
                        <a:rPr lang="en-US" altLang="zh-CN" sz="1200" kern="1200" dirty="0">
                          <a:solidFill>
                            <a:schemeClr val="tx1"/>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hlinkClick r:id="rId6" action="ppaction://hlinkfile" tooltip="class in java.lang">
                            <a:extLst>
                              <a:ext uri="{A12FA001-AC4F-418D-AE19-62706E023703}">
                                <ahyp:hlinkClr xmlns:ahyp="http://schemas.microsoft.com/office/drawing/2018/hyperlinkcolor" val="tx"/>
                              </a:ext>
                            </a:extLst>
                          </a:hlinkClick>
                        </a:rPr>
                        <a:t>String</a:t>
                      </a:r>
                      <a:r>
                        <a:rPr lang="en-US" altLang="zh-CN" sz="1200" kern="1200" dirty="0">
                          <a:solidFill>
                            <a:schemeClr val="tx1"/>
                          </a:solidFill>
                          <a:effectLst/>
                          <a:latin typeface="Consolas" panose="020B0609020204030204" pitchFamily="49" charset="0"/>
                          <a:ea typeface="+mn-ea"/>
                          <a:cs typeface="+mn-cs"/>
                        </a:rPr>
                        <a:t> encoding)</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dirty="0">
                          <a:solidFill>
                            <a:schemeClr val="tx1">
                              <a:lumMod val="85000"/>
                              <a:lumOff val="15000"/>
                            </a:schemeClr>
                          </a:solidFill>
                          <a:latin typeface="Consolas" panose="020B0609020204030204" pitchFamily="49" charset="0"/>
                          <a:ea typeface="微软雅黑" pitchFamily="34" charset="-122"/>
                        </a:rPr>
                        <a:t>可以指定实现自动刷新，并可指定字符的编码</a:t>
                      </a:r>
                      <a:endParaRPr lang="en-US" altLang="zh-CN" sz="1200" dirty="0">
                        <a:solidFill>
                          <a:schemeClr val="tx1">
                            <a:lumMod val="85000"/>
                            <a:lumOff val="15000"/>
                          </a:schemeClr>
                        </a:solidFill>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32781891"/>
                  </a:ext>
                </a:extLst>
              </a:tr>
            </a:tbl>
          </a:graphicData>
        </a:graphic>
      </p:graphicFrame>
      <p:sp>
        <p:nvSpPr>
          <p:cNvPr id="7" name="文本框 6">
            <a:extLst>
              <a:ext uri="{FF2B5EF4-FFF2-40B4-BE49-F238E27FC236}">
                <a16:creationId xmlns:a16="http://schemas.microsoft.com/office/drawing/2014/main" id="{3DC74F50-2303-41F7-BADC-773E088BE1F7}"/>
              </a:ext>
            </a:extLst>
          </p:cNvPr>
          <p:cNvSpPr txBox="1"/>
          <p:nvPr/>
        </p:nvSpPr>
        <p:spPr>
          <a:xfrm>
            <a:off x="576196" y="908530"/>
            <a:ext cx="6096000" cy="466666"/>
          </a:xfrm>
          <a:prstGeom prst="rect">
            <a:avLst/>
          </a:prstGeom>
          <a:noFill/>
        </p:spPr>
        <p:txBody>
          <a:bodyPr wrap="square">
            <a:spAutoFit/>
          </a:bodyPr>
          <a:lstStyle/>
          <a:p>
            <a:pPr marR="0" lvl="0" algn="l" defTabSz="914400" rtl="0" eaLnBrk="0" fontAlgn="base" latinLnBrk="0" hangingPunct="0">
              <a:lnSpc>
                <a:spcPct val="150000"/>
              </a:lnSpc>
              <a:spcBef>
                <a:spcPct val="0"/>
              </a:spcBef>
              <a:spcAft>
                <a:spcPct val="0"/>
              </a:spcAft>
              <a:buClrTx/>
              <a:buSzTx/>
              <a:tabLst/>
            </a:pPr>
            <a:r>
              <a:rPr lang="en-US" altLang="zh-CN"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PrintWriter</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提供的打印数据的方案</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8" name="表格 7">
            <a:extLst>
              <a:ext uri="{FF2B5EF4-FFF2-40B4-BE49-F238E27FC236}">
                <a16:creationId xmlns:a16="http://schemas.microsoft.com/office/drawing/2014/main" id="{5B4922D5-885D-46E7-980C-D4762D91FC3F}"/>
              </a:ext>
            </a:extLst>
          </p:cNvPr>
          <p:cNvGraphicFramePr>
            <a:graphicFrameLocks noGrp="1"/>
          </p:cNvGraphicFramePr>
          <p:nvPr>
            <p:extLst>
              <p:ext uri="{D42A27DB-BD31-4B8C-83A1-F6EECF244321}">
                <p14:modId xmlns:p14="http://schemas.microsoft.com/office/powerpoint/2010/main" val="4079983758"/>
              </p:ext>
            </p:extLst>
          </p:nvPr>
        </p:nvGraphicFramePr>
        <p:xfrm>
          <a:off x="665941" y="4218563"/>
          <a:ext cx="9696770" cy="1245021"/>
        </p:xfrm>
        <a:graphic>
          <a:graphicData uri="http://schemas.openxmlformats.org/drawingml/2006/table">
            <a:tbl>
              <a:tblPr>
                <a:effectLst>
                  <a:outerShdw blurRad="63500" sx="102000" sy="102000" algn="ctr" rotWithShape="0">
                    <a:prstClr val="black">
                      <a:alpha val="40000"/>
                    </a:prstClr>
                  </a:outerShdw>
                </a:effectLst>
              </a:tblPr>
              <a:tblGrid>
                <a:gridCol w="6239122">
                  <a:extLst>
                    <a:ext uri="{9D8B030D-6E8A-4147-A177-3AD203B41FA5}">
                      <a16:colId xmlns:a16="http://schemas.microsoft.com/office/drawing/2014/main" val="1138920238"/>
                    </a:ext>
                  </a:extLst>
                </a:gridCol>
                <a:gridCol w="3457648">
                  <a:extLst>
                    <a:ext uri="{9D8B030D-6E8A-4147-A177-3AD203B41FA5}">
                      <a16:colId xmlns:a16="http://schemas.microsoft.com/office/drawing/2014/main" val="432614512"/>
                    </a:ext>
                  </a:extLst>
                </a:gridCol>
              </a:tblGrid>
              <a:tr h="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302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a:t>
                      </a:r>
                      <a:r>
                        <a:rPr lang="en-US" altLang="zh-CN" sz="1200" b="1" kern="1200" dirty="0" err="1">
                          <a:solidFill>
                            <a:srgbClr val="FF0000"/>
                          </a:solidFill>
                          <a:effectLst/>
                          <a:latin typeface="Consolas" panose="020B0609020204030204" pitchFamily="49" charset="0"/>
                          <a:ea typeface="+mn-ea"/>
                          <a:cs typeface="+mn-cs"/>
                        </a:rPr>
                        <a:t>println</a:t>
                      </a:r>
                      <a:r>
                        <a:rPr lang="en-US" altLang="zh-CN" sz="1200" b="1" kern="1200" dirty="0">
                          <a:solidFill>
                            <a:srgbClr val="FF0000"/>
                          </a:solidFill>
                          <a:effectLst/>
                          <a:latin typeface="Consolas" panose="020B0609020204030204" pitchFamily="49" charset="0"/>
                          <a:ea typeface="+mn-ea"/>
                          <a:cs typeface="+mn-cs"/>
                        </a:rPr>
                        <a:t>(</a:t>
                      </a:r>
                      <a:r>
                        <a:rPr lang="en-US" altLang="zh-CN" sz="1200" b="1" kern="1200" dirty="0" err="1">
                          <a:solidFill>
                            <a:srgbClr val="FF0000"/>
                          </a:solidFill>
                          <a:effectLst/>
                          <a:latin typeface="Consolas" panose="020B0609020204030204" pitchFamily="49" charset="0"/>
                          <a:ea typeface="+mn-ea"/>
                          <a:cs typeface="+mn-cs"/>
                        </a:rPr>
                        <a:t>Xxx</a:t>
                      </a:r>
                      <a:r>
                        <a:rPr lang="en-US" altLang="zh-CN" sz="1200" b="1" kern="1200" dirty="0">
                          <a:solidFill>
                            <a:srgbClr val="FF0000"/>
                          </a:solidFill>
                          <a:effectLst/>
                          <a:latin typeface="Consolas" panose="020B0609020204030204" pitchFamily="49" charset="0"/>
                          <a:ea typeface="+mn-ea"/>
                          <a:cs typeface="+mn-cs"/>
                        </a:rPr>
                        <a:t> xx)</a:t>
                      </a:r>
                      <a:endParaRPr lang="zh-CN" altLang="en-US" sz="1200" b="1" kern="1200" dirty="0">
                        <a:solidFill>
                          <a:srgbClr val="FF0000"/>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打印任意类型的数据出去</a:t>
                      </a:r>
                      <a:endParaRPr lang="en-US" altLang="zh-CN"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30275">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write(int/String/char[]/..)</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可以支持写</a:t>
                      </a:r>
                      <a:r>
                        <a:rPr lang="zh-CN" altLang="en-US" sz="1300" kern="1200" dirty="0">
                          <a:solidFill>
                            <a:srgbClr val="FF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字符</a:t>
                      </a:r>
                      <a:r>
                        <a:rPr lang="zh-CN" altLang="en-US"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数据出去</a:t>
                      </a:r>
                      <a:endParaRPr lang="en-US" altLang="zh-CN" sz="13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74731519"/>
                  </a:ext>
                </a:extLst>
              </a:tr>
            </a:tbl>
          </a:graphicData>
        </a:graphic>
      </p:graphicFrame>
      <p:sp>
        <p:nvSpPr>
          <p:cNvPr id="2" name="标题 1">
            <a:extLst>
              <a:ext uri="{FF2B5EF4-FFF2-40B4-BE49-F238E27FC236}">
                <a16:creationId xmlns:a16="http://schemas.microsoft.com/office/drawing/2014/main" id="{AA59E3C9-A4F0-C327-22B2-D9C8B331E5B4}"/>
              </a:ext>
            </a:extLst>
          </p:cNvPr>
          <p:cNvSpPr>
            <a:spLocks noGrp="1"/>
          </p:cNvSpPr>
          <p:nvPr>
            <p:ph type="title"/>
          </p:nvPr>
        </p:nvSpPr>
        <p:spPr/>
        <p:txBody>
          <a:bodyPr/>
          <a:lstStyle/>
          <a:p>
            <a:r>
              <a:rPr lang="zh-CN" altLang="en-US" dirty="0"/>
              <a:t>打印流</a:t>
            </a:r>
          </a:p>
        </p:txBody>
      </p:sp>
    </p:spTree>
    <p:extLst>
      <p:ext uri="{BB962C8B-B14F-4D97-AF65-F5344CB8AC3E}">
        <p14:creationId xmlns:p14="http://schemas.microsoft.com/office/powerpoint/2010/main" val="92831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813C45F-A128-4E11-BC9D-7EE23EEAC87E}"/>
              </a:ext>
            </a:extLst>
          </p:cNvPr>
          <p:cNvSpPr txBox="1"/>
          <p:nvPr/>
        </p:nvSpPr>
        <p:spPr>
          <a:xfrm>
            <a:off x="576196" y="810814"/>
            <a:ext cx="9628822" cy="2530565"/>
          </a:xfrm>
          <a:prstGeom prst="rect">
            <a:avLst/>
          </a:prstGeom>
          <a:noFill/>
        </p:spPr>
        <p:txBody>
          <a:bodyPr wrap="square">
            <a:spAutoFit/>
          </a:bodyPr>
          <a:lstStyle/>
          <a:p>
            <a:pPr>
              <a:lnSpc>
                <a:spcPct val="250000"/>
              </a:lnSpc>
            </a:pPr>
            <a:r>
              <a:rPr lang="en-US" altLang="zh-CN"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PrintStream</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和</a:t>
            </a:r>
            <a:r>
              <a:rPr lang="en-US" altLang="zh-CN"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PrintWriter</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的区别</a:t>
            </a:r>
            <a:endParaRPr lang="en-US" altLang="zh-CN"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pPr>
            <a:r>
              <a:rPr lang="zh-CN" altLang="en-US" sz="1600" dirty="0">
                <a:solidFill>
                  <a:schemeClr val="tx1">
                    <a:lumMod val="85000"/>
                    <a:lumOff val="15000"/>
                  </a:schemeClr>
                </a:solidFill>
                <a:latin typeface="微软雅黑" pitchFamily="34" charset="-122"/>
                <a:ea typeface="Alibaba PuHuiTi R"/>
              </a:rPr>
              <a:t>打印数据的功能上是一模一样的：</a:t>
            </a:r>
            <a:r>
              <a:rPr lang="zh-CN" altLang="en-US" sz="1600" dirty="0">
                <a:solidFill>
                  <a:srgbClr val="C00000"/>
                </a:solidFill>
                <a:latin typeface="微软雅黑" pitchFamily="34" charset="-122"/>
                <a:ea typeface="Alibaba PuHuiTi R"/>
              </a:rPr>
              <a:t>都是使用方便，性能高效（核心优势）</a:t>
            </a:r>
            <a:endParaRPr lang="en-US" altLang="zh-CN" sz="1600" dirty="0">
              <a:solidFill>
                <a:srgbClr val="C00000"/>
              </a:solidFill>
              <a:latin typeface="微软雅黑" pitchFamily="34" charset="-122"/>
              <a:ea typeface="Alibaba PuHuiTi R"/>
            </a:endParaRPr>
          </a:p>
          <a:p>
            <a:pPr marL="285750" indent="-285750">
              <a:lnSpc>
                <a:spcPct val="250000"/>
              </a:lnSpc>
              <a:buFont typeface="Wingdings" panose="05000000000000000000" pitchFamily="2" charset="2"/>
              <a:buChar char="l"/>
            </a:pPr>
            <a:r>
              <a:rPr lang="en-US" altLang="zh-CN" sz="1600" dirty="0" err="1">
                <a:solidFill>
                  <a:schemeClr val="tx1">
                    <a:lumMod val="85000"/>
                    <a:lumOff val="15000"/>
                  </a:schemeClr>
                </a:solidFill>
                <a:latin typeface="微软雅黑" pitchFamily="34" charset="-122"/>
                <a:ea typeface="Alibaba PuHuiTi R"/>
              </a:rPr>
              <a:t>PrintStream</a:t>
            </a:r>
            <a:r>
              <a:rPr lang="zh-CN" altLang="en-US" sz="1600" dirty="0">
                <a:solidFill>
                  <a:schemeClr val="tx1">
                    <a:lumMod val="85000"/>
                    <a:lumOff val="15000"/>
                  </a:schemeClr>
                </a:solidFill>
                <a:latin typeface="微软雅黑" pitchFamily="34" charset="-122"/>
                <a:ea typeface="Alibaba PuHuiTi R"/>
              </a:rPr>
              <a:t>继承自字节输出流</a:t>
            </a:r>
            <a:r>
              <a:rPr lang="en-US" altLang="zh-CN" sz="1600" dirty="0" err="1">
                <a:solidFill>
                  <a:schemeClr val="tx1">
                    <a:lumMod val="85000"/>
                    <a:lumOff val="15000"/>
                  </a:schemeClr>
                </a:solidFill>
                <a:latin typeface="微软雅黑" pitchFamily="34" charset="-122"/>
                <a:ea typeface="Alibaba PuHuiTi R"/>
              </a:rPr>
              <a:t>OutputStream</a:t>
            </a:r>
            <a:r>
              <a:rPr lang="zh-CN" altLang="en-US" sz="1600" dirty="0">
                <a:solidFill>
                  <a:schemeClr val="tx1">
                    <a:lumMod val="85000"/>
                    <a:lumOff val="15000"/>
                  </a:schemeClr>
                </a:solidFill>
                <a:latin typeface="微软雅黑" pitchFamily="34" charset="-122"/>
                <a:ea typeface="Alibaba PuHuiTi R"/>
              </a:rPr>
              <a:t>，因此支持写字节数据的方法。</a:t>
            </a:r>
            <a:endParaRPr lang="en-US" altLang="zh-CN" sz="1600" dirty="0">
              <a:solidFill>
                <a:schemeClr val="tx1">
                  <a:lumMod val="85000"/>
                  <a:lumOff val="15000"/>
                </a:schemeClr>
              </a:solidFill>
              <a:latin typeface="微软雅黑" pitchFamily="34" charset="-122"/>
              <a:ea typeface="Alibaba PuHuiTi R"/>
            </a:endParaRPr>
          </a:p>
          <a:p>
            <a:pPr marL="285750" indent="-285750">
              <a:lnSpc>
                <a:spcPct val="250000"/>
              </a:lnSpc>
              <a:buFont typeface="Wingdings" panose="05000000000000000000" pitchFamily="2" charset="2"/>
              <a:buChar char="l"/>
            </a:pPr>
            <a:r>
              <a:rPr lang="en-US" altLang="zh-CN" sz="1600" dirty="0" err="1">
                <a:solidFill>
                  <a:schemeClr val="tx1">
                    <a:lumMod val="85000"/>
                    <a:lumOff val="15000"/>
                  </a:schemeClr>
                </a:solidFill>
                <a:latin typeface="微软雅黑" pitchFamily="34" charset="-122"/>
                <a:ea typeface="Alibaba PuHuiTi R"/>
              </a:rPr>
              <a:t>PrintWriter</a:t>
            </a:r>
            <a:r>
              <a:rPr lang="zh-CN" altLang="en-US" sz="1600" dirty="0">
                <a:solidFill>
                  <a:schemeClr val="tx1">
                    <a:lumMod val="85000"/>
                    <a:lumOff val="15000"/>
                  </a:schemeClr>
                </a:solidFill>
                <a:latin typeface="微软雅黑" pitchFamily="34" charset="-122"/>
                <a:ea typeface="Alibaba PuHuiTi R"/>
              </a:rPr>
              <a:t>继承自字符输出流</a:t>
            </a:r>
            <a:r>
              <a:rPr lang="en-US" altLang="zh-CN" sz="1600" dirty="0">
                <a:solidFill>
                  <a:schemeClr val="tx1">
                    <a:lumMod val="85000"/>
                    <a:lumOff val="15000"/>
                  </a:schemeClr>
                </a:solidFill>
                <a:latin typeface="微软雅黑" pitchFamily="34" charset="-122"/>
                <a:ea typeface="Alibaba PuHuiTi R"/>
              </a:rPr>
              <a:t>Writer</a:t>
            </a:r>
            <a:r>
              <a:rPr lang="zh-CN" altLang="en-US" sz="1600" dirty="0">
                <a:solidFill>
                  <a:schemeClr val="tx1">
                    <a:lumMod val="85000"/>
                    <a:lumOff val="15000"/>
                  </a:schemeClr>
                </a:solidFill>
                <a:latin typeface="微软雅黑" pitchFamily="34" charset="-122"/>
                <a:ea typeface="Alibaba PuHuiTi R"/>
              </a:rPr>
              <a:t>，因此支持写字符数据出去。</a:t>
            </a:r>
            <a:endParaRPr lang="zh-CN" altLang="en-US" sz="1600" dirty="0">
              <a:ea typeface="Alibaba PuHuiTi R"/>
            </a:endParaRPr>
          </a:p>
        </p:txBody>
      </p:sp>
      <p:sp>
        <p:nvSpPr>
          <p:cNvPr id="2" name="标题 1">
            <a:extLst>
              <a:ext uri="{FF2B5EF4-FFF2-40B4-BE49-F238E27FC236}">
                <a16:creationId xmlns:a16="http://schemas.microsoft.com/office/drawing/2014/main" id="{C3240FD9-9724-4816-FB43-186ECBBE3876}"/>
              </a:ext>
            </a:extLst>
          </p:cNvPr>
          <p:cNvSpPr>
            <a:spLocks noGrp="1"/>
          </p:cNvSpPr>
          <p:nvPr>
            <p:ph type="title"/>
          </p:nvPr>
        </p:nvSpPr>
        <p:spPr/>
        <p:txBody>
          <a:bodyPr/>
          <a:lstStyle/>
          <a:p>
            <a:r>
              <a:rPr lang="zh-CN" altLang="en-US" dirty="0"/>
              <a:t>打印流</a:t>
            </a:r>
          </a:p>
        </p:txBody>
      </p:sp>
    </p:spTree>
    <p:extLst>
      <p:ext uri="{BB962C8B-B14F-4D97-AF65-F5344CB8AC3E}">
        <p14:creationId xmlns:p14="http://schemas.microsoft.com/office/powerpoint/2010/main" val="34946066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125495" y="1715478"/>
            <a:ext cx="7170081" cy="3962399"/>
          </a:xfrm>
        </p:spPr>
        <p:txBody>
          <a:bodyPr/>
          <a:lstStyle/>
          <a:p>
            <a:r>
              <a:rPr lang="zh-CN" altLang="en-US" dirty="0"/>
              <a:t>打印流有几种？各有什么特点？</a:t>
            </a:r>
            <a:endParaRPr lang="en-US" altLang="zh-CN" dirty="0"/>
          </a:p>
          <a:p>
            <a:pPr marL="895335" lvl="1" indent="-285750">
              <a:lnSpc>
                <a:spcPct val="200000"/>
              </a:lnSpc>
              <a:buFont typeface="Wingdings" panose="05000000000000000000" pitchFamily="2" charset="2"/>
              <a:buChar char="l"/>
            </a:pP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打印流一般是指：</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PrintStream</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PrintWriter</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两个类。</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打印功能</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者是一样的使用方式</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PrintStream</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继承自字节输出流</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OutputStream</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，支持写字节</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PrintWrite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继承自字符输出流</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Writer</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，支持写字符</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t>打印流的优势是什么？</a:t>
            </a:r>
            <a:endParaRPr lang="en-US" altLang="zh-CN" dirty="0"/>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两者在打印功能上都是使用方便，性能高效（核心优势）</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pP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2947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44177" y="265925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35889" y="2226385"/>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17167" y="2156717"/>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E778A738-5381-3AB2-7884-7DAB7B6A091B}"/>
              </a:ext>
            </a:extLst>
          </p:cNvPr>
          <p:cNvSpPr/>
          <p:nvPr/>
        </p:nvSpPr>
        <p:spPr>
          <a:xfrm>
            <a:off x="8929388" y="4294671"/>
            <a:ext cx="1329309" cy="1806043"/>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6D5AEDD-1459-3078-BF35-237AD6EA6C2C}"/>
              </a:ext>
            </a:extLst>
          </p:cNvPr>
          <p:cNvSpPr txBox="1"/>
          <p:nvPr/>
        </p:nvSpPr>
        <p:spPr>
          <a:xfrm>
            <a:off x="9115488" y="4294671"/>
            <a:ext cx="3635037" cy="1624099"/>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字符输入转换流</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打印流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特殊数据流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11178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226345" y="1430762"/>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551005" y="1565983"/>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4755592" y="810814"/>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9800249" y="1177918"/>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3933319" y="72110"/>
            <a:ext cx="141581" cy="257572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528038" y="53113"/>
            <a:ext cx="276802" cy="27489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323284" y="1304209"/>
            <a:ext cx="296162" cy="151023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265451" y="1446749"/>
            <a:ext cx="175740" cy="137517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508716" y="1578658"/>
            <a:ext cx="165183" cy="110079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311753" y="2647633"/>
            <a:ext cx="2110487" cy="39361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065238" y="2645822"/>
            <a:ext cx="1250308" cy="396634"/>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980345" y="2222206"/>
            <a:ext cx="1451475"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477623" y="2207407"/>
            <a:ext cx="1497718"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5939996" y="2222206"/>
            <a:ext cx="1451475"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438901" y="2211649"/>
            <a:ext cx="1405609"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055686" y="1561643"/>
            <a:ext cx="310961" cy="101016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873486" y="2647633"/>
            <a:ext cx="1922187" cy="39361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1404238" y="5574649"/>
            <a:ext cx="679276" cy="787959"/>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591307" y="2652803"/>
            <a:ext cx="1135573" cy="38844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868307" y="3187885"/>
            <a:ext cx="1986757" cy="39663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321656" y="3179924"/>
            <a:ext cx="2100584"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065238" y="3187886"/>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588642" y="3187886"/>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4" name="圆角矩形 94">
            <a:extLst>
              <a:ext uri="{FF2B5EF4-FFF2-40B4-BE49-F238E27FC236}">
                <a16:creationId xmlns:a16="http://schemas.microsoft.com/office/drawing/2014/main" id="{EB3BC3A1-6BE5-F508-0350-12DA7A28B61D}"/>
              </a:ext>
            </a:extLst>
          </p:cNvPr>
          <p:cNvSpPr/>
          <p:nvPr/>
        </p:nvSpPr>
        <p:spPr>
          <a:xfrm>
            <a:off x="9800249" y="1751931"/>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实现类</a:t>
            </a:r>
          </a:p>
        </p:txBody>
      </p:sp>
      <p:sp>
        <p:nvSpPr>
          <p:cNvPr id="3" name="圆角矩形 94">
            <a:extLst>
              <a:ext uri="{FF2B5EF4-FFF2-40B4-BE49-F238E27FC236}">
                <a16:creationId xmlns:a16="http://schemas.microsoft.com/office/drawing/2014/main" id="{405AEF51-F65A-FE21-3C25-03DCC23027E8}"/>
              </a:ext>
            </a:extLst>
          </p:cNvPr>
          <p:cNvSpPr/>
          <p:nvPr/>
        </p:nvSpPr>
        <p:spPr>
          <a:xfrm>
            <a:off x="868307" y="3743913"/>
            <a:ext cx="2362676" cy="35761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 name="圆角矩形 94">
            <a:extLst>
              <a:ext uri="{FF2B5EF4-FFF2-40B4-BE49-F238E27FC236}">
                <a16:creationId xmlns:a16="http://schemas.microsoft.com/office/drawing/2014/main" id="{958E8C51-51A3-9AE2-07A2-DC2C9AE7317A}"/>
              </a:ext>
            </a:extLst>
          </p:cNvPr>
          <p:cNvSpPr/>
          <p:nvPr/>
        </p:nvSpPr>
        <p:spPr>
          <a:xfrm>
            <a:off x="3337008" y="3726982"/>
            <a:ext cx="2473936" cy="40919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6" name="圆角矩形 94">
            <a:extLst>
              <a:ext uri="{FF2B5EF4-FFF2-40B4-BE49-F238E27FC236}">
                <a16:creationId xmlns:a16="http://schemas.microsoft.com/office/drawing/2014/main" id="{D39E4204-73FB-C0F1-1983-E16FE9FE5EC2}"/>
              </a:ext>
            </a:extLst>
          </p:cNvPr>
          <p:cNvSpPr/>
          <p:nvPr/>
        </p:nvSpPr>
        <p:spPr>
          <a:xfrm>
            <a:off x="6065238" y="3746652"/>
            <a:ext cx="1822302" cy="41744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7" name="圆角矩形 94">
            <a:extLst>
              <a:ext uri="{FF2B5EF4-FFF2-40B4-BE49-F238E27FC236}">
                <a16:creationId xmlns:a16="http://schemas.microsoft.com/office/drawing/2014/main" id="{383F56A6-907E-C535-8CF8-7906B9453736}"/>
              </a:ext>
            </a:extLst>
          </p:cNvPr>
          <p:cNvSpPr/>
          <p:nvPr/>
        </p:nvSpPr>
        <p:spPr>
          <a:xfrm>
            <a:off x="8588642" y="3743913"/>
            <a:ext cx="1822302"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14" name="圆角矩形 94">
            <a:extLst>
              <a:ext uri="{FF2B5EF4-FFF2-40B4-BE49-F238E27FC236}">
                <a16:creationId xmlns:a16="http://schemas.microsoft.com/office/drawing/2014/main" id="{2287032A-0D9F-EB57-D35E-8664E27EA489}"/>
              </a:ext>
            </a:extLst>
          </p:cNvPr>
          <p:cNvSpPr/>
          <p:nvPr/>
        </p:nvSpPr>
        <p:spPr>
          <a:xfrm>
            <a:off x="6065238" y="4320895"/>
            <a:ext cx="2173099" cy="41744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InputStreamReader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46" name="圆角矩形 94">
            <a:extLst>
              <a:ext uri="{FF2B5EF4-FFF2-40B4-BE49-F238E27FC236}">
                <a16:creationId xmlns:a16="http://schemas.microsoft.com/office/drawing/2014/main" id="{0B7AD14F-C915-FAA0-2CB7-539129B2DCF3}"/>
              </a:ext>
            </a:extLst>
          </p:cNvPr>
          <p:cNvSpPr/>
          <p:nvPr/>
        </p:nvSpPr>
        <p:spPr>
          <a:xfrm>
            <a:off x="3327123" y="4292288"/>
            <a:ext cx="1497916" cy="44605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PrintStream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47" name="圆角矩形 94">
            <a:extLst>
              <a:ext uri="{FF2B5EF4-FFF2-40B4-BE49-F238E27FC236}">
                <a16:creationId xmlns:a16="http://schemas.microsoft.com/office/drawing/2014/main" id="{21D0B080-0D9E-A1B6-A039-CBD454386202}"/>
              </a:ext>
            </a:extLst>
          </p:cNvPr>
          <p:cNvSpPr/>
          <p:nvPr/>
        </p:nvSpPr>
        <p:spPr>
          <a:xfrm>
            <a:off x="8729578" y="4278637"/>
            <a:ext cx="1497916" cy="44605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PrintWriter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18" name="圆角矩形 94">
            <a:extLst>
              <a:ext uri="{FF2B5EF4-FFF2-40B4-BE49-F238E27FC236}">
                <a16:creationId xmlns:a16="http://schemas.microsoft.com/office/drawing/2014/main" id="{887035B7-62A9-B32C-39C7-89BA108C06C9}"/>
              </a:ext>
            </a:extLst>
          </p:cNvPr>
          <p:cNvSpPr/>
          <p:nvPr/>
        </p:nvSpPr>
        <p:spPr>
          <a:xfrm>
            <a:off x="885287" y="4925096"/>
            <a:ext cx="1910386" cy="44605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DataInputStream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7" name="圆角矩形 94">
            <a:extLst>
              <a:ext uri="{FF2B5EF4-FFF2-40B4-BE49-F238E27FC236}">
                <a16:creationId xmlns:a16="http://schemas.microsoft.com/office/drawing/2014/main" id="{6E381816-C639-80FE-816D-B0A549CC0190}"/>
              </a:ext>
            </a:extLst>
          </p:cNvPr>
          <p:cNvSpPr/>
          <p:nvPr/>
        </p:nvSpPr>
        <p:spPr>
          <a:xfrm>
            <a:off x="3311753" y="4925096"/>
            <a:ext cx="2012500" cy="44605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DataOutputStream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pic>
        <p:nvPicPr>
          <p:cNvPr id="30" name="图片 29">
            <a:extLst>
              <a:ext uri="{FF2B5EF4-FFF2-40B4-BE49-F238E27FC236}">
                <a16:creationId xmlns:a16="http://schemas.microsoft.com/office/drawing/2014/main" id="{6EAF66EC-6F55-4477-03A2-9D049685CBCC}"/>
              </a:ext>
            </a:extLst>
          </p:cNvPr>
          <p:cNvPicPr>
            <a:picLocks noChangeAspect="1"/>
          </p:cNvPicPr>
          <p:nvPr/>
        </p:nvPicPr>
        <p:blipFill>
          <a:blip r:embed="rId2"/>
          <a:stretch>
            <a:fillRect/>
          </a:stretch>
        </p:blipFill>
        <p:spPr>
          <a:xfrm>
            <a:off x="4076081" y="5557107"/>
            <a:ext cx="679276" cy="787959"/>
          </a:xfrm>
          <a:prstGeom prst="rect">
            <a:avLst/>
          </a:prstGeom>
        </p:spPr>
      </p:pic>
      <p:sp>
        <p:nvSpPr>
          <p:cNvPr id="28" name="标题 27">
            <a:extLst>
              <a:ext uri="{FF2B5EF4-FFF2-40B4-BE49-F238E27FC236}">
                <a16:creationId xmlns:a16="http://schemas.microsoft.com/office/drawing/2014/main" id="{27CC3499-79BF-A603-CD7F-7E925336E5BE}"/>
              </a:ext>
            </a:extLst>
          </p:cNvPr>
          <p:cNvSpPr>
            <a:spLocks noGrp="1"/>
          </p:cNvSpPr>
          <p:nvPr>
            <p:ph type="title"/>
          </p:nvPr>
        </p:nvSpPr>
        <p:spPr/>
        <p:txBody>
          <a:bodyPr/>
          <a:lstStyle/>
          <a:p>
            <a:r>
              <a:rPr lang="en-US" altLang="zh-CN" dirty="0"/>
              <a:t>IO</a:t>
            </a:r>
            <a:r>
              <a:rPr lang="zh-CN" altLang="en-US" dirty="0"/>
              <a:t>流体系</a:t>
            </a:r>
          </a:p>
        </p:txBody>
      </p:sp>
    </p:spTree>
    <p:extLst>
      <p:ext uri="{BB962C8B-B14F-4D97-AF65-F5344CB8AC3E}">
        <p14:creationId xmlns:p14="http://schemas.microsoft.com/office/powerpoint/2010/main" val="199266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up)">
                                      <p:cBhvr>
                                        <p:cTn id="61" dur="500"/>
                                        <p:tgtEl>
                                          <p:spTgt spid="3"/>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500"/>
                                        <p:tgtEl>
                                          <p:spTgt spid="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500"/>
                                        <p:tgtEl>
                                          <p:spTgt spid="7"/>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up)">
                                      <p:cBhvr>
                                        <p:cTn id="73" dur="500"/>
                                        <p:tgtEl>
                                          <p:spTgt spid="14"/>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up)">
                                      <p:cBhvr>
                                        <p:cTn id="79" dur="500"/>
                                        <p:tgtEl>
                                          <p:spTgt spid="47"/>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up)">
                                      <p:cBhvr>
                                        <p:cTn id="82" dur="500"/>
                                        <p:tgtEl>
                                          <p:spTgt spid="18"/>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43" presetClass="entr" presetSubtype="0" fill="hold"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100"/>
                                        <p:tgtEl>
                                          <p:spTgt spid="2"/>
                                        </p:tgtEl>
                                      </p:cBhvr>
                                    </p:animEffect>
                                    <p:anim calcmode="lin" valueType="num">
                                      <p:cBhvr>
                                        <p:cTn id="91" dur="400" fill="hold"/>
                                        <p:tgtEl>
                                          <p:spTgt spid="2"/>
                                        </p:tgtEl>
                                        <p:attrNameLst>
                                          <p:attrName>ppt_x</p:attrName>
                                        </p:attrNameLst>
                                      </p:cBhvr>
                                      <p:tavLst>
                                        <p:tav tm="0">
                                          <p:val>
                                            <p:strVal val="#ppt_x"/>
                                          </p:val>
                                        </p:tav>
                                        <p:tav tm="100000">
                                          <p:val>
                                            <p:strVal val="#ppt_x"/>
                                          </p:val>
                                        </p:tav>
                                      </p:tavLst>
                                    </p:anim>
                                    <p:anim calcmode="lin" valueType="num">
                                      <p:cBhvr>
                                        <p:cTn id="92" dur="400" fill="hold"/>
                                        <p:tgtEl>
                                          <p:spTgt spid="2"/>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3"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100"/>
                                        <p:tgtEl>
                                          <p:spTgt spid="30"/>
                                        </p:tgtEl>
                                      </p:cBhvr>
                                    </p:animEffect>
                                    <p:anim calcmode="lin" valueType="num">
                                      <p:cBhvr>
                                        <p:cTn id="100" dur="400" fill="hold"/>
                                        <p:tgtEl>
                                          <p:spTgt spid="30"/>
                                        </p:tgtEl>
                                        <p:attrNameLst>
                                          <p:attrName>ppt_x</p:attrName>
                                        </p:attrNameLst>
                                      </p:cBhvr>
                                      <p:tavLst>
                                        <p:tav tm="0">
                                          <p:val>
                                            <p:strVal val="#ppt_x"/>
                                          </p:val>
                                        </p:tav>
                                        <p:tav tm="100000">
                                          <p:val>
                                            <p:strVal val="#ppt_x"/>
                                          </p:val>
                                        </p:tav>
                                      </p:tavLst>
                                    </p:anim>
                                    <p:anim calcmode="lin" valueType="num">
                                      <p:cBhvr>
                                        <p:cTn id="101" dur="400" fill="hold"/>
                                        <p:tgtEl>
                                          <p:spTgt spid="30"/>
                                        </p:tgtEl>
                                        <p:attrNameLst>
                                          <p:attrName>ppt_y</p:attrName>
                                        </p:attrNameLst>
                                      </p:cBhvr>
                                      <p:tavLst>
                                        <p:tav tm="0">
                                          <p:val>
                                            <p:strVal val="#ppt_y+0.31"/>
                                          </p:val>
                                        </p:tav>
                                        <p:tav tm="100000">
                                          <p:val>
                                            <p:strVal val="#ppt_y+0.31"/>
                                          </p:val>
                                        </p:tav>
                                      </p:tavLst>
                                    </p:anim>
                                    <p:anim calcmode="lin" valueType="num">
                                      <p:cBhvr>
                                        <p:cTn id="102" dur="600" decel="50000" fill="hold">
                                          <p:stCondLst>
                                            <p:cond delay="400"/>
                                          </p:stCondLst>
                                        </p:cTn>
                                        <p:tgtEl>
                                          <p:spTgt spid="3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3" dur="600" decel="50000" fill="hold">
                                          <p:stCondLst>
                                            <p:cond delay="400"/>
                                          </p:stCondLst>
                                        </p:cTn>
                                        <p:tgtEl>
                                          <p:spTgt spid="3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3" grpId="0" animBg="1"/>
      <p:bldP spid="5" grpId="0" animBg="1"/>
      <p:bldP spid="6" grpId="0" animBg="1"/>
      <p:bldP spid="7" grpId="0" animBg="1"/>
      <p:bldP spid="14" grpId="0" animBg="1"/>
      <p:bldP spid="46" grpId="0" animBg="1"/>
      <p:bldP spid="47" grpId="0" animBg="1"/>
      <p:bldP spid="18" grpId="0" animBg="1"/>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1ACCFB81-0AF2-B55A-FA8D-CEA9B7463018}"/>
              </a:ext>
            </a:extLst>
          </p:cNvPr>
          <p:cNvGraphicFramePr>
            <a:graphicFrameLocks noGrp="1"/>
          </p:cNvGraphicFramePr>
          <p:nvPr>
            <p:extLst>
              <p:ext uri="{D42A27DB-BD31-4B8C-83A1-F6EECF244321}">
                <p14:modId xmlns:p14="http://schemas.microsoft.com/office/powerpoint/2010/main" val="3985278928"/>
              </p:ext>
            </p:extLst>
          </p:nvPr>
        </p:nvGraphicFramePr>
        <p:xfrm>
          <a:off x="729347" y="1620170"/>
          <a:ext cx="9261239" cy="897980"/>
        </p:xfrm>
        <a:graphic>
          <a:graphicData uri="http://schemas.openxmlformats.org/drawingml/2006/table">
            <a:tbl>
              <a:tblPr>
                <a:effectLst>
                  <a:outerShdw blurRad="63500" sx="102000" sy="102000" algn="ctr" rotWithShape="0">
                    <a:prstClr val="black">
                      <a:alpha val="40000"/>
                    </a:prstClr>
                  </a:outerShdw>
                </a:effectLst>
              </a:tblPr>
              <a:tblGrid>
                <a:gridCol w="5135967">
                  <a:extLst>
                    <a:ext uri="{9D8B030D-6E8A-4147-A177-3AD203B41FA5}">
                      <a16:colId xmlns:a16="http://schemas.microsoft.com/office/drawing/2014/main" val="1138920238"/>
                    </a:ext>
                  </a:extLst>
                </a:gridCol>
                <a:gridCol w="4125272">
                  <a:extLst>
                    <a:ext uri="{9D8B030D-6E8A-4147-A177-3AD203B41FA5}">
                      <a16:colId xmlns:a16="http://schemas.microsoft.com/office/drawing/2014/main" val="432614512"/>
                    </a:ext>
                  </a:extLst>
                </a:gridCol>
              </a:tblGrid>
              <a:tr h="4533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46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hlinkClick r:id="rId2" action="ppaction://hlinkfile">
                            <a:extLst>
                              <a:ext uri="{A12FA001-AC4F-418D-AE19-62706E023703}">
                                <ahyp:hlinkClr xmlns:ahyp="http://schemas.microsoft.com/office/drawing/2018/hyperlinkcolor" val="tx"/>
                              </a:ext>
                            </a:extLst>
                          </a:hlinkClick>
                        </a:rPr>
                        <a:t>p</a:t>
                      </a:r>
                      <a:r>
                        <a:rPr lang="en-US" altLang="zh-CN" sz="1200" kern="1200" dirty="0">
                          <a:solidFill>
                            <a:schemeClr val="tx1"/>
                          </a:solidFill>
                          <a:effectLst/>
                          <a:latin typeface="Consolas" panose="020B0609020204030204" pitchFamily="49" charset="0"/>
                          <a:ea typeface="+mn-ea"/>
                          <a:cs typeface="+mn-cs"/>
                        </a:rPr>
                        <a:t>ublic </a:t>
                      </a:r>
                      <a:r>
                        <a:rPr lang="en-US" altLang="zh-CN" sz="1200" b="1" kern="1200" dirty="0" err="1">
                          <a:solidFill>
                            <a:srgbClr val="C00000"/>
                          </a:solidFill>
                          <a:effectLst/>
                          <a:latin typeface="Consolas" panose="020B0609020204030204" pitchFamily="49" charset="0"/>
                          <a:ea typeface="+mn-ea"/>
                          <a:cs typeface="+mn-cs"/>
                        </a:rPr>
                        <a:t>DataOutputStream</a:t>
                      </a:r>
                      <a:r>
                        <a:rPr lang="en-US" altLang="zh-CN" sz="1200" b="1" kern="1200" dirty="0">
                          <a:solidFill>
                            <a:srgbClr val="C00000"/>
                          </a:solidFill>
                          <a:effectLst/>
                          <a:latin typeface="Consolas" panose="020B0609020204030204" pitchFamily="49" charset="0"/>
                          <a:ea typeface="+mn-ea"/>
                          <a:cs typeface="+mn-cs"/>
                        </a:rPr>
                        <a:t>(</a:t>
                      </a:r>
                      <a:r>
                        <a:rPr lang="en-US" altLang="zh-CN" sz="1200" b="1" kern="1200" dirty="0" err="1">
                          <a:solidFill>
                            <a:srgbClr val="C00000"/>
                          </a:solidFill>
                          <a:effectLst/>
                          <a:latin typeface="Consolas" panose="020B0609020204030204" pitchFamily="49" charset="0"/>
                          <a:ea typeface="+mn-ea"/>
                          <a:cs typeface="+mn-cs"/>
                        </a:rPr>
                        <a:t>OutputStream</a:t>
                      </a:r>
                      <a:r>
                        <a:rPr lang="en-US" altLang="zh-CN" sz="1200" b="1" kern="1200" dirty="0">
                          <a:solidFill>
                            <a:srgbClr val="C00000"/>
                          </a:solidFill>
                          <a:effectLst/>
                          <a:latin typeface="Consolas" panose="020B0609020204030204" pitchFamily="49" charset="0"/>
                          <a:ea typeface="+mn-ea"/>
                          <a:cs typeface="+mn-cs"/>
                        </a:rPr>
                        <a:t> out)</a:t>
                      </a:r>
                      <a:endParaRPr lang="zh-CN" altLang="en-US" sz="1200" b="1" kern="1200" dirty="0">
                        <a:solidFill>
                          <a:srgbClr val="C00000"/>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lvl="0" algn="l"/>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创建新数据输出流包装基础的字节输出流</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8142493"/>
                  </a:ext>
                </a:extLst>
              </a:tr>
            </a:tbl>
          </a:graphicData>
        </a:graphic>
      </p:graphicFrame>
      <p:graphicFrame>
        <p:nvGraphicFramePr>
          <p:cNvPr id="6" name="表格 5">
            <a:extLst>
              <a:ext uri="{FF2B5EF4-FFF2-40B4-BE49-F238E27FC236}">
                <a16:creationId xmlns:a16="http://schemas.microsoft.com/office/drawing/2014/main" id="{438C4EDD-F5E7-0FFF-A648-663DEE6C7C67}"/>
              </a:ext>
            </a:extLst>
          </p:cNvPr>
          <p:cNvGraphicFramePr>
            <a:graphicFrameLocks noGrp="1"/>
          </p:cNvGraphicFramePr>
          <p:nvPr>
            <p:extLst>
              <p:ext uri="{D42A27DB-BD31-4B8C-83A1-F6EECF244321}">
                <p14:modId xmlns:p14="http://schemas.microsoft.com/office/powerpoint/2010/main" val="2566442452"/>
              </p:ext>
            </p:extLst>
          </p:nvPr>
        </p:nvGraphicFramePr>
        <p:xfrm>
          <a:off x="729347" y="2861736"/>
          <a:ext cx="9261239" cy="2535846"/>
        </p:xfrm>
        <a:graphic>
          <a:graphicData uri="http://schemas.openxmlformats.org/drawingml/2006/table">
            <a:tbl>
              <a:tblPr>
                <a:effectLst>
                  <a:outerShdw blurRad="63500" sx="102000" sy="102000" algn="ctr" rotWithShape="0">
                    <a:prstClr val="black">
                      <a:alpha val="40000"/>
                    </a:prstClr>
                  </a:outerShdw>
                </a:effectLst>
              </a:tblPr>
              <a:tblGrid>
                <a:gridCol w="5142681">
                  <a:extLst>
                    <a:ext uri="{9D8B030D-6E8A-4147-A177-3AD203B41FA5}">
                      <a16:colId xmlns:a16="http://schemas.microsoft.com/office/drawing/2014/main" val="1138920238"/>
                    </a:ext>
                  </a:extLst>
                </a:gridCol>
                <a:gridCol w="4118558">
                  <a:extLst>
                    <a:ext uri="{9D8B030D-6E8A-4147-A177-3AD203B41FA5}">
                      <a16:colId xmlns:a16="http://schemas.microsoft.com/office/drawing/2014/main" val="432614512"/>
                    </a:ext>
                  </a:extLst>
                </a:gridCol>
              </a:tblGrid>
              <a:tr h="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302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void </a:t>
                      </a:r>
                      <a:r>
                        <a:rPr lang="en-US" altLang="zh-CN" sz="1200" kern="1200" dirty="0" err="1">
                          <a:solidFill>
                            <a:schemeClr val="tx1"/>
                          </a:solidFill>
                          <a:effectLst/>
                          <a:latin typeface="Consolas" panose="020B0609020204030204" pitchFamily="49" charset="0"/>
                          <a:ea typeface="+mn-ea"/>
                          <a:cs typeface="+mn-cs"/>
                        </a:rPr>
                        <a:t>writeByte</a:t>
                      </a:r>
                      <a:r>
                        <a:rPr lang="en-US" altLang="zh-CN" sz="1200" kern="1200" dirty="0">
                          <a:solidFill>
                            <a:schemeClr val="tx1"/>
                          </a:solidFill>
                          <a:effectLst/>
                          <a:latin typeface="Consolas" panose="020B0609020204030204" pitchFamily="49" charset="0"/>
                          <a:ea typeface="+mn-ea"/>
                          <a:cs typeface="+mn-cs"/>
                        </a:rPr>
                        <a:t>​(int v) 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en-US" altLang="zh-CN"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byte</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类型的数据</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写入基础的字节输出流</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void </a:t>
                      </a:r>
                      <a:r>
                        <a:rPr lang="en-US" altLang="zh-CN" sz="1200" b="1" kern="1200" dirty="0" err="1">
                          <a:solidFill>
                            <a:srgbClr val="C00000"/>
                          </a:solidFill>
                          <a:effectLst/>
                          <a:latin typeface="Consolas" panose="020B0609020204030204" pitchFamily="49" charset="0"/>
                          <a:ea typeface="+mn-ea"/>
                          <a:cs typeface="+mn-cs"/>
                        </a:rPr>
                        <a:t>writeInt</a:t>
                      </a:r>
                      <a:r>
                        <a:rPr lang="en-US" altLang="zh-CN" sz="1200" b="1" kern="1200" dirty="0">
                          <a:solidFill>
                            <a:srgbClr val="C00000"/>
                          </a:solidFill>
                          <a:effectLst/>
                          <a:latin typeface="Consolas" panose="020B0609020204030204" pitchFamily="49" charset="0"/>
                          <a:ea typeface="+mn-ea"/>
                          <a:cs typeface="+mn-cs"/>
                        </a:rPr>
                        <a:t>​(int v) </a:t>
                      </a:r>
                      <a:r>
                        <a:rPr lang="en-US" altLang="zh-CN" sz="1200" kern="1200" dirty="0">
                          <a:solidFill>
                            <a:schemeClr val="tx1"/>
                          </a:solidFill>
                          <a:effectLst/>
                          <a:latin typeface="Consolas" panose="020B0609020204030204" pitchFamily="49" charset="0"/>
                          <a:ea typeface="+mn-ea"/>
                          <a:cs typeface="+mn-cs"/>
                        </a:rPr>
                        <a:t>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en-US" altLang="zh-CN"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int</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类型的数据</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写入基础的字节输出流</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74731519"/>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rPr>
                        <a:t>public final void</a:t>
                      </a:r>
                      <a:r>
                        <a:rPr lang="en-US" altLang="zh-CN" sz="1200" b="1" kern="1200" dirty="0">
                          <a:solidFill>
                            <a:srgbClr val="C00000"/>
                          </a:solidFill>
                          <a:effectLst/>
                          <a:latin typeface="Consolas" panose="020B0609020204030204" pitchFamily="49" charset="0"/>
                          <a:ea typeface="+mn-ea"/>
                          <a:cs typeface="+mn-cs"/>
                        </a:rPr>
                        <a:t> </a:t>
                      </a:r>
                      <a:r>
                        <a:rPr lang="en-US" altLang="zh-CN" sz="1200" b="1" kern="1200" dirty="0" err="1">
                          <a:solidFill>
                            <a:srgbClr val="C00000"/>
                          </a:solidFill>
                          <a:effectLst/>
                          <a:latin typeface="Consolas" panose="020B0609020204030204" pitchFamily="49" charset="0"/>
                          <a:ea typeface="+mn-ea"/>
                          <a:cs typeface="+mn-cs"/>
                        </a:rPr>
                        <a:t>writeDouble</a:t>
                      </a:r>
                      <a:r>
                        <a:rPr lang="en-US" altLang="zh-CN" sz="1200" b="1" kern="1200" dirty="0">
                          <a:solidFill>
                            <a:srgbClr val="C00000"/>
                          </a:solidFill>
                          <a:effectLst/>
                          <a:latin typeface="Consolas" panose="020B0609020204030204" pitchFamily="49" charset="0"/>
                          <a:ea typeface="+mn-ea"/>
                          <a:cs typeface="+mn-cs"/>
                        </a:rPr>
                        <a:t>(Double v) </a:t>
                      </a:r>
                      <a:r>
                        <a:rPr lang="en-US" altLang="zh-CN" sz="1200" kern="1200" dirty="0">
                          <a:solidFill>
                            <a:schemeClr val="tx1"/>
                          </a:solidFill>
                          <a:effectLst/>
                          <a:latin typeface="Consolas" panose="020B0609020204030204" pitchFamily="49" charset="0"/>
                          <a:ea typeface="+mn-ea"/>
                          <a:cs typeface="+mn-cs"/>
                        </a:rPr>
                        <a:t>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en-US" altLang="zh-CN"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double</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类型的数据</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写入基础的字节输出流</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3388741"/>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void</a:t>
                      </a:r>
                      <a:r>
                        <a:rPr lang="en-US" altLang="zh-CN" sz="1200" b="1" kern="1200" dirty="0">
                          <a:solidFill>
                            <a:srgbClr val="C00000"/>
                          </a:solidFill>
                          <a:effectLst/>
                          <a:latin typeface="Consolas" panose="020B0609020204030204" pitchFamily="49" charset="0"/>
                          <a:ea typeface="+mn-ea"/>
                          <a:cs typeface="+mn-cs"/>
                        </a:rPr>
                        <a:t> </a:t>
                      </a:r>
                      <a:r>
                        <a:rPr lang="en-US" altLang="zh-CN" sz="1200" b="1" kern="1200" dirty="0" err="1">
                          <a:solidFill>
                            <a:srgbClr val="C00000"/>
                          </a:solidFill>
                          <a:effectLst/>
                          <a:latin typeface="Consolas" panose="020B0609020204030204" pitchFamily="49" charset="0"/>
                          <a:ea typeface="+mn-ea"/>
                          <a:cs typeface="+mn-cs"/>
                          <a:hlinkClick r:id="rId4" action="ppaction://hlinkfile">
                            <a:extLst>
                              <a:ext uri="{A12FA001-AC4F-418D-AE19-62706E023703}">
                                <ahyp:hlinkClr xmlns:ahyp="http://schemas.microsoft.com/office/drawing/2018/hyperlinkcolor" val="tx"/>
                              </a:ext>
                            </a:extLst>
                          </a:hlinkClick>
                        </a:rPr>
                        <a:t>writeUTF</a:t>
                      </a:r>
                      <a:r>
                        <a:rPr lang="en-US" altLang="zh-CN" sz="1200" b="1" kern="1200" dirty="0">
                          <a:solidFill>
                            <a:srgbClr val="C00000"/>
                          </a:solidFill>
                          <a:effectLst/>
                          <a:latin typeface="Consolas" panose="020B0609020204030204" pitchFamily="49" charset="0"/>
                          <a:ea typeface="+mn-ea"/>
                          <a:cs typeface="+mn-cs"/>
                        </a:rPr>
                        <a:t>(String str)</a:t>
                      </a:r>
                      <a:r>
                        <a:rPr lang="en-US" altLang="zh-CN" sz="1200" kern="1200" dirty="0">
                          <a:solidFill>
                            <a:schemeClr val="tx1"/>
                          </a:solidFill>
                          <a:effectLst/>
                          <a:latin typeface="Consolas" panose="020B0609020204030204" pitchFamily="49" charset="0"/>
                          <a:ea typeface="+mn-ea"/>
                          <a:cs typeface="+mn-cs"/>
                        </a:rPr>
                        <a:t> 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字符串数据以</a:t>
                      </a:r>
                      <a:r>
                        <a:rPr lang="en-US" altLang="zh-CN"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UTF-8</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编码成字节</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写入基础的字节输出流</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32687871"/>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rPr>
                        <a:t>public void write(int/byte[]/byte[]</a:t>
                      </a:r>
                      <a:r>
                        <a:rPr lang="zh-CN" altLang="en-US" sz="1200" kern="1200" dirty="0">
                          <a:solidFill>
                            <a:schemeClr val="tx1"/>
                          </a:solidFill>
                          <a:effectLst/>
                          <a:latin typeface="Consolas" panose="020B0609020204030204" pitchFamily="49" charset="0"/>
                          <a:ea typeface="+mn-ea"/>
                          <a:cs typeface="+mn-cs"/>
                        </a:rPr>
                        <a:t>一部分</a:t>
                      </a:r>
                      <a:r>
                        <a:rPr lang="en-US" altLang="zh-CN" sz="1200" kern="1200" dirty="0">
                          <a:solidFill>
                            <a:schemeClr val="tx1"/>
                          </a:solidFill>
                          <a:effectLst/>
                          <a:latin typeface="Consolas" panose="020B0609020204030204" pitchFamily="49" charset="0"/>
                          <a:ea typeface="+mn-ea"/>
                          <a:cs typeface="+mn-cs"/>
                        </a:rPr>
                        <a:t>)</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支持写字</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节数据出去</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22992746"/>
                  </a:ext>
                </a:extLst>
              </a:tr>
            </a:tbl>
          </a:graphicData>
        </a:graphic>
      </p:graphicFrame>
      <p:sp>
        <p:nvSpPr>
          <p:cNvPr id="7" name="文本框 6">
            <a:extLst>
              <a:ext uri="{FF2B5EF4-FFF2-40B4-BE49-F238E27FC236}">
                <a16:creationId xmlns:a16="http://schemas.microsoft.com/office/drawing/2014/main" id="{464CDC97-6A88-BF16-F0CB-01ACEC7D1BEA}"/>
              </a:ext>
            </a:extLst>
          </p:cNvPr>
          <p:cNvSpPr txBox="1"/>
          <p:nvPr/>
        </p:nvSpPr>
        <p:spPr>
          <a:xfrm>
            <a:off x="576196" y="1101798"/>
            <a:ext cx="3502882" cy="338554"/>
          </a:xfrm>
          <a:prstGeom prst="rect">
            <a:avLst/>
          </a:prstGeom>
          <a:noFill/>
        </p:spPr>
        <p:txBody>
          <a:bodyPr wrap="none" rtlCol="0">
            <a:spAutoFit/>
          </a:bodyPr>
          <a:lstStyle/>
          <a:p>
            <a:pPr marL="285750" indent="-285750" fontAlgn="auto">
              <a:spcBef>
                <a:spcPts val="0"/>
              </a:spcBef>
              <a:spcAft>
                <a:spcPts val="0"/>
              </a:spcAft>
              <a:buFont typeface="Wingdings" panose="05000000000000000000" pitchFamily="2" charset="2"/>
              <a:buChar char="l"/>
            </a:pPr>
            <a:r>
              <a:rPr lang="zh-CN" altLang="en-US" sz="1600"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允许把数据和其类型一并写出去。</a:t>
            </a:r>
          </a:p>
        </p:txBody>
      </p:sp>
      <p:sp>
        <p:nvSpPr>
          <p:cNvPr id="2" name="标题 1">
            <a:extLst>
              <a:ext uri="{FF2B5EF4-FFF2-40B4-BE49-F238E27FC236}">
                <a16:creationId xmlns:a16="http://schemas.microsoft.com/office/drawing/2014/main" id="{28284D8C-0A18-50BF-A8EC-E926D947410F}"/>
              </a:ext>
            </a:extLst>
          </p:cNvPr>
          <p:cNvSpPr>
            <a:spLocks noGrp="1"/>
          </p:cNvSpPr>
          <p:nvPr>
            <p:ph type="title"/>
          </p:nvPr>
        </p:nvSpPr>
        <p:spPr/>
        <p:txBody>
          <a:bodyPr/>
          <a:lstStyle/>
          <a:p>
            <a:r>
              <a:rPr lang="en-US" altLang="zh-CN" sz="2400" b="1" dirty="0" err="1">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DataOutputStream</a:t>
            </a:r>
            <a: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数据输</a:t>
            </a:r>
            <a:r>
              <a:rPr lang="zh-CN" altLang="en-US"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出</a:t>
            </a:r>
            <a:r>
              <a:rPr lang="zh-CN" altLang="en-US"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流</a:t>
            </a:r>
            <a: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b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dirty="0"/>
          </a:p>
        </p:txBody>
      </p:sp>
    </p:spTree>
    <p:extLst>
      <p:ext uri="{BB962C8B-B14F-4D97-AF65-F5344CB8AC3E}">
        <p14:creationId xmlns:p14="http://schemas.microsoft.com/office/powerpoint/2010/main" val="335046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1ACCFB81-0AF2-B55A-FA8D-CEA9B7463018}"/>
              </a:ext>
            </a:extLst>
          </p:cNvPr>
          <p:cNvGraphicFramePr>
            <a:graphicFrameLocks noGrp="1"/>
          </p:cNvGraphicFramePr>
          <p:nvPr>
            <p:extLst>
              <p:ext uri="{D42A27DB-BD31-4B8C-83A1-F6EECF244321}">
                <p14:modId xmlns:p14="http://schemas.microsoft.com/office/powerpoint/2010/main" val="3556816288"/>
              </p:ext>
            </p:extLst>
          </p:nvPr>
        </p:nvGraphicFramePr>
        <p:xfrm>
          <a:off x="699851" y="1589690"/>
          <a:ext cx="7845394" cy="897980"/>
        </p:xfrm>
        <a:graphic>
          <a:graphicData uri="http://schemas.openxmlformats.org/drawingml/2006/table">
            <a:tbl>
              <a:tblPr>
                <a:effectLst>
                  <a:outerShdw blurRad="63500" sx="102000" sy="102000" algn="ctr" rotWithShape="0">
                    <a:prstClr val="black">
                      <a:alpha val="40000"/>
                    </a:prstClr>
                  </a:outerShdw>
                </a:effectLst>
              </a:tblPr>
              <a:tblGrid>
                <a:gridCol w="4699072">
                  <a:extLst>
                    <a:ext uri="{9D8B030D-6E8A-4147-A177-3AD203B41FA5}">
                      <a16:colId xmlns:a16="http://schemas.microsoft.com/office/drawing/2014/main" val="1138920238"/>
                    </a:ext>
                  </a:extLst>
                </a:gridCol>
                <a:gridCol w="3146322">
                  <a:extLst>
                    <a:ext uri="{9D8B030D-6E8A-4147-A177-3AD203B41FA5}">
                      <a16:colId xmlns:a16="http://schemas.microsoft.com/office/drawing/2014/main" val="432614512"/>
                    </a:ext>
                  </a:extLst>
                </a:gridCol>
              </a:tblGrid>
              <a:tr h="4533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446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hlinkClick r:id="rId2" action="ppaction://hlinkfile">
                            <a:extLst>
                              <a:ext uri="{A12FA001-AC4F-418D-AE19-62706E023703}">
                                <ahyp:hlinkClr xmlns:ahyp="http://schemas.microsoft.com/office/drawing/2018/hyperlinkcolor" val="tx"/>
                              </a:ext>
                            </a:extLst>
                          </a:hlinkClick>
                        </a:rPr>
                        <a:t>p</a:t>
                      </a:r>
                      <a:r>
                        <a:rPr lang="en-US" altLang="zh-CN" sz="1200" kern="1200" dirty="0">
                          <a:solidFill>
                            <a:schemeClr val="tx1"/>
                          </a:solidFill>
                          <a:effectLst/>
                          <a:latin typeface="Consolas" panose="020B0609020204030204" pitchFamily="49" charset="0"/>
                          <a:ea typeface="+mn-ea"/>
                          <a:cs typeface="+mn-cs"/>
                        </a:rPr>
                        <a:t>ublic </a:t>
                      </a:r>
                      <a:r>
                        <a:rPr lang="en-US" altLang="zh-CN" sz="1200" b="1" kern="1200" dirty="0" err="1">
                          <a:solidFill>
                            <a:srgbClr val="C00000"/>
                          </a:solidFill>
                          <a:effectLst/>
                          <a:latin typeface="Consolas" panose="020B0609020204030204" pitchFamily="49" charset="0"/>
                          <a:ea typeface="+mn-ea"/>
                          <a:cs typeface="+mn-cs"/>
                        </a:rPr>
                        <a:t>DataInputStream</a:t>
                      </a:r>
                      <a:r>
                        <a:rPr lang="en-US" altLang="zh-CN" sz="1200" b="1" kern="1200" dirty="0">
                          <a:solidFill>
                            <a:srgbClr val="C00000"/>
                          </a:solidFill>
                          <a:effectLst/>
                          <a:latin typeface="Consolas" panose="020B0609020204030204" pitchFamily="49" charset="0"/>
                          <a:ea typeface="+mn-ea"/>
                          <a:cs typeface="+mn-cs"/>
                        </a:rPr>
                        <a:t>(</a:t>
                      </a:r>
                      <a:r>
                        <a:rPr lang="en-US" altLang="zh-CN" sz="1200" b="1" kern="1200" dirty="0" err="1">
                          <a:solidFill>
                            <a:srgbClr val="C00000"/>
                          </a:solidFill>
                          <a:effectLst/>
                          <a:latin typeface="Consolas" panose="020B0609020204030204" pitchFamily="49" charset="0"/>
                          <a:ea typeface="+mn-ea"/>
                          <a:cs typeface="+mn-cs"/>
                        </a:rPr>
                        <a:t>InputStream</a:t>
                      </a:r>
                      <a:r>
                        <a:rPr lang="en-US" altLang="zh-CN" sz="1200" b="1" kern="1200" dirty="0">
                          <a:solidFill>
                            <a:srgbClr val="C00000"/>
                          </a:solidFill>
                          <a:effectLst/>
                          <a:latin typeface="Consolas" panose="020B0609020204030204" pitchFamily="49" charset="0"/>
                          <a:ea typeface="+mn-ea"/>
                          <a:cs typeface="+mn-cs"/>
                        </a:rPr>
                        <a:t> is)</a:t>
                      </a:r>
                      <a:endParaRPr lang="zh-CN" altLang="en-US" sz="1200" b="1" kern="1200" dirty="0">
                        <a:solidFill>
                          <a:srgbClr val="C00000"/>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lvl="0" algn="l"/>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创建新数据输入流包装基础的字节输入流</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8142493"/>
                  </a:ext>
                </a:extLst>
              </a:tr>
            </a:tbl>
          </a:graphicData>
        </a:graphic>
      </p:graphicFrame>
      <p:graphicFrame>
        <p:nvGraphicFramePr>
          <p:cNvPr id="6" name="表格 5">
            <a:extLst>
              <a:ext uri="{FF2B5EF4-FFF2-40B4-BE49-F238E27FC236}">
                <a16:creationId xmlns:a16="http://schemas.microsoft.com/office/drawing/2014/main" id="{438C4EDD-F5E7-0FFF-A648-663DEE6C7C67}"/>
              </a:ext>
            </a:extLst>
          </p:cNvPr>
          <p:cNvGraphicFramePr>
            <a:graphicFrameLocks noGrp="1"/>
          </p:cNvGraphicFramePr>
          <p:nvPr>
            <p:extLst>
              <p:ext uri="{D42A27DB-BD31-4B8C-83A1-F6EECF244321}">
                <p14:modId xmlns:p14="http://schemas.microsoft.com/office/powerpoint/2010/main" val="1447685853"/>
              </p:ext>
            </p:extLst>
          </p:nvPr>
        </p:nvGraphicFramePr>
        <p:xfrm>
          <a:off x="699851" y="2831256"/>
          <a:ext cx="7845394" cy="2535846"/>
        </p:xfrm>
        <a:graphic>
          <a:graphicData uri="http://schemas.openxmlformats.org/drawingml/2006/table">
            <a:tbl>
              <a:tblPr>
                <a:effectLst>
                  <a:outerShdw blurRad="63500" sx="102000" sy="102000" algn="ctr" rotWithShape="0">
                    <a:prstClr val="black">
                      <a:alpha val="40000"/>
                    </a:prstClr>
                  </a:outerShdw>
                </a:effectLst>
              </a:tblPr>
              <a:tblGrid>
                <a:gridCol w="4659743">
                  <a:extLst>
                    <a:ext uri="{9D8B030D-6E8A-4147-A177-3AD203B41FA5}">
                      <a16:colId xmlns:a16="http://schemas.microsoft.com/office/drawing/2014/main" val="1138920238"/>
                    </a:ext>
                  </a:extLst>
                </a:gridCol>
                <a:gridCol w="3185651">
                  <a:extLst>
                    <a:ext uri="{9D8B030D-6E8A-4147-A177-3AD203B41FA5}">
                      <a16:colId xmlns:a16="http://schemas.microsoft.com/office/drawing/2014/main" val="432614512"/>
                    </a:ext>
                  </a:extLst>
                </a:gridCol>
              </a:tblGrid>
              <a:tr h="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302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byte </a:t>
                      </a:r>
                      <a:r>
                        <a:rPr lang="en-US" altLang="zh-CN" sz="1200" kern="1200" dirty="0" err="1">
                          <a:solidFill>
                            <a:schemeClr val="tx1"/>
                          </a:solidFill>
                          <a:effectLst/>
                          <a:latin typeface="Consolas" panose="020B0609020204030204" pitchFamily="49" charset="0"/>
                          <a:ea typeface="+mn-ea"/>
                          <a:cs typeface="+mn-cs"/>
                        </a:rPr>
                        <a:t>readByte</a:t>
                      </a:r>
                      <a:r>
                        <a:rPr lang="en-US" altLang="zh-CN" sz="1200" kern="1200" dirty="0">
                          <a:solidFill>
                            <a:schemeClr val="tx1"/>
                          </a:solidFill>
                          <a:effectLst/>
                          <a:latin typeface="Consolas" panose="020B0609020204030204" pitchFamily="49" charset="0"/>
                          <a:ea typeface="+mn-ea"/>
                          <a:cs typeface="+mn-cs"/>
                        </a:rPr>
                        <a:t>​() 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读取字节数据返回</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int </a:t>
                      </a:r>
                      <a:r>
                        <a:rPr lang="en-US" altLang="zh-CN" sz="1200" b="1" kern="1200" dirty="0" err="1">
                          <a:solidFill>
                            <a:srgbClr val="C00000"/>
                          </a:solidFill>
                          <a:effectLst/>
                          <a:latin typeface="Consolas" panose="020B0609020204030204" pitchFamily="49" charset="0"/>
                          <a:ea typeface="+mn-ea"/>
                          <a:cs typeface="+mn-cs"/>
                        </a:rPr>
                        <a:t>readInt</a:t>
                      </a:r>
                      <a:r>
                        <a:rPr lang="en-US" altLang="zh-CN" sz="1200" b="1" kern="1200" dirty="0">
                          <a:solidFill>
                            <a:srgbClr val="C00000"/>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rPr>
                        <a:t>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读取</a:t>
                      </a:r>
                      <a:r>
                        <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int</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类型的数据返回</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74731519"/>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rPr>
                        <a:t>public final double</a:t>
                      </a:r>
                      <a:r>
                        <a:rPr lang="en-US" altLang="zh-CN" sz="1200" b="1" kern="1200" dirty="0">
                          <a:solidFill>
                            <a:srgbClr val="C00000"/>
                          </a:solidFill>
                          <a:effectLst/>
                          <a:latin typeface="Consolas" panose="020B0609020204030204" pitchFamily="49" charset="0"/>
                          <a:ea typeface="+mn-ea"/>
                          <a:cs typeface="+mn-cs"/>
                        </a:rPr>
                        <a:t> </a:t>
                      </a:r>
                      <a:r>
                        <a:rPr lang="en-US" altLang="zh-CN" sz="1200" b="1" kern="1200" dirty="0" err="1">
                          <a:solidFill>
                            <a:srgbClr val="C00000"/>
                          </a:solidFill>
                          <a:effectLst/>
                          <a:latin typeface="Consolas" panose="020B0609020204030204" pitchFamily="49" charset="0"/>
                          <a:ea typeface="+mn-ea"/>
                          <a:cs typeface="+mn-cs"/>
                        </a:rPr>
                        <a:t>readDouble</a:t>
                      </a:r>
                      <a:r>
                        <a:rPr lang="en-US" altLang="zh-CN" sz="1200" b="1" kern="1200" dirty="0">
                          <a:solidFill>
                            <a:srgbClr val="C00000"/>
                          </a:solidFill>
                          <a:effectLst/>
                          <a:latin typeface="Consolas" panose="020B0609020204030204" pitchFamily="49" charset="0"/>
                          <a:ea typeface="+mn-ea"/>
                          <a:cs typeface="+mn-cs"/>
                        </a:rPr>
                        <a:t>() </a:t>
                      </a:r>
                      <a:r>
                        <a:rPr lang="en-US" altLang="zh-CN" sz="1200" kern="1200" dirty="0">
                          <a:solidFill>
                            <a:schemeClr val="tx1"/>
                          </a:solidFill>
                          <a:effectLst/>
                          <a:latin typeface="Consolas" panose="020B0609020204030204" pitchFamily="49" charset="0"/>
                          <a:ea typeface="+mn-ea"/>
                          <a:cs typeface="+mn-cs"/>
                        </a:rPr>
                        <a:t>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读取</a:t>
                      </a:r>
                      <a:r>
                        <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double</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类型的数据返回</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3388741"/>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final String</a:t>
                      </a:r>
                      <a:r>
                        <a:rPr lang="en-US" altLang="zh-CN" sz="1200" b="1" kern="1200" dirty="0">
                          <a:solidFill>
                            <a:srgbClr val="C00000"/>
                          </a:solidFill>
                          <a:effectLst/>
                          <a:latin typeface="Consolas" panose="020B0609020204030204" pitchFamily="49" charset="0"/>
                          <a:ea typeface="+mn-ea"/>
                          <a:cs typeface="+mn-cs"/>
                        </a:rPr>
                        <a:t> </a:t>
                      </a:r>
                      <a:r>
                        <a:rPr lang="en-US" altLang="zh-CN" sz="1200" b="1" kern="1200" dirty="0" err="1">
                          <a:solidFill>
                            <a:srgbClr val="C00000"/>
                          </a:solidFill>
                          <a:effectLst/>
                          <a:latin typeface="Consolas" panose="020B0609020204030204" pitchFamily="49" charset="0"/>
                          <a:ea typeface="+mn-ea"/>
                          <a:cs typeface="+mn-cs"/>
                        </a:rPr>
                        <a:t>read</a:t>
                      </a:r>
                      <a:r>
                        <a:rPr lang="en-US" altLang="zh-CN" sz="1200" b="1" kern="1200" dirty="0" err="1">
                          <a:solidFill>
                            <a:srgbClr val="C00000"/>
                          </a:solidFill>
                          <a:effectLst/>
                          <a:latin typeface="Consolas" panose="020B0609020204030204" pitchFamily="49" charset="0"/>
                          <a:ea typeface="+mn-ea"/>
                          <a:cs typeface="+mn-cs"/>
                          <a:hlinkClick r:id="rId4" action="ppaction://hlinkfile">
                            <a:extLst>
                              <a:ext uri="{A12FA001-AC4F-418D-AE19-62706E023703}">
                                <ahyp:hlinkClr xmlns:ahyp="http://schemas.microsoft.com/office/drawing/2018/hyperlinkcolor" val="tx"/>
                              </a:ext>
                            </a:extLst>
                          </a:hlinkClick>
                        </a:rPr>
                        <a:t>UTF</a:t>
                      </a:r>
                      <a:r>
                        <a:rPr lang="en-US" altLang="zh-CN" sz="1200" b="1" kern="1200" dirty="0">
                          <a:solidFill>
                            <a:srgbClr val="C00000"/>
                          </a:solidFill>
                          <a:effectLst/>
                          <a:latin typeface="Consolas" panose="020B0609020204030204" pitchFamily="49" charset="0"/>
                          <a:ea typeface="+mn-ea"/>
                          <a:cs typeface="+mn-cs"/>
                        </a:rPr>
                        <a:t>()</a:t>
                      </a:r>
                      <a:r>
                        <a:rPr lang="en-US" altLang="zh-CN" sz="1200" kern="1200" dirty="0">
                          <a:solidFill>
                            <a:schemeClr val="tx1"/>
                          </a:solidFill>
                          <a:effectLst/>
                          <a:latin typeface="Consolas" panose="020B0609020204030204" pitchFamily="49" charset="0"/>
                          <a:ea typeface="+mn-ea"/>
                          <a:cs typeface="+mn-cs"/>
                        </a:rPr>
                        <a:t> throws </a:t>
                      </a:r>
                      <a:r>
                        <a:rPr lang="en-US" altLang="zh-CN" sz="1200" kern="1200" dirty="0" err="1">
                          <a:solidFill>
                            <a:schemeClr val="tx1"/>
                          </a:solidFill>
                          <a:effectLst/>
                          <a:latin typeface="Consolas" panose="020B0609020204030204" pitchFamily="49" charset="0"/>
                          <a:ea typeface="+mn-ea"/>
                          <a:cs typeface="+mn-cs"/>
                          <a:hlinkClick r:id="rId3" action="ppaction://hlinkfile" tooltip="class in java.io">
                            <a:extLst>
                              <a:ext uri="{A12FA001-AC4F-418D-AE19-62706E023703}">
                                <ahyp:hlinkClr xmlns:ahyp="http://schemas.microsoft.com/office/drawing/2018/hyperlinkcolor" val="tx"/>
                              </a:ext>
                            </a:extLst>
                          </a:hlinkClick>
                        </a:rPr>
                        <a:t>IOException</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读取字符串数（</a:t>
                      </a:r>
                      <a:r>
                        <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UTF-8</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）据返回</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32687871"/>
                  </a:ext>
                </a:extLst>
              </a:tr>
              <a:tr h="43027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kern="1200" dirty="0">
                          <a:solidFill>
                            <a:schemeClr val="tx1"/>
                          </a:solidFill>
                          <a:effectLst/>
                          <a:latin typeface="Consolas" panose="020B0609020204030204" pitchFamily="49" charset="0"/>
                          <a:ea typeface="+mn-ea"/>
                          <a:cs typeface="+mn-cs"/>
                        </a:rPr>
                        <a:t>public int </a:t>
                      </a:r>
                      <a:r>
                        <a:rPr lang="en-US" altLang="zh-CN" sz="1200" kern="1200" dirty="0" err="1">
                          <a:solidFill>
                            <a:schemeClr val="tx1"/>
                          </a:solidFill>
                          <a:effectLst/>
                          <a:latin typeface="Consolas" panose="020B0609020204030204" pitchFamily="49" charset="0"/>
                          <a:ea typeface="+mn-ea"/>
                          <a:cs typeface="+mn-cs"/>
                        </a:rPr>
                        <a:t>readInt</a:t>
                      </a:r>
                      <a:r>
                        <a:rPr lang="en-US" altLang="zh-CN" sz="1200" kern="1200" dirty="0">
                          <a:solidFill>
                            <a:schemeClr val="tx1"/>
                          </a:solidFill>
                          <a:effectLst/>
                          <a:latin typeface="Consolas" panose="020B0609020204030204" pitchFamily="49" charset="0"/>
                          <a:ea typeface="+mn-ea"/>
                          <a:cs typeface="+mn-cs"/>
                        </a:rPr>
                        <a:t>()/read(byte[])</a:t>
                      </a:r>
                      <a:endParaRPr lang="zh-CN" altLang="en-US" sz="1200" kern="1200" dirty="0">
                        <a:solidFill>
                          <a:schemeClr val="tx1"/>
                        </a:solidFill>
                        <a:effectLst/>
                        <a:latin typeface="Consolas" panose="020B0609020204030204" pitchFamily="49" charset="0"/>
                        <a:ea typeface="+mn-ea"/>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支持读字</a:t>
                      </a: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节数据进来</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22992746"/>
                  </a:ext>
                </a:extLst>
              </a:tr>
            </a:tbl>
          </a:graphicData>
        </a:graphic>
      </p:graphicFrame>
      <p:sp>
        <p:nvSpPr>
          <p:cNvPr id="7" name="文本框 6">
            <a:extLst>
              <a:ext uri="{FF2B5EF4-FFF2-40B4-BE49-F238E27FC236}">
                <a16:creationId xmlns:a16="http://schemas.microsoft.com/office/drawing/2014/main" id="{464CDC97-6A88-BF16-F0CB-01ACEC7D1BEA}"/>
              </a:ext>
            </a:extLst>
          </p:cNvPr>
          <p:cNvSpPr txBox="1"/>
          <p:nvPr/>
        </p:nvSpPr>
        <p:spPr>
          <a:xfrm>
            <a:off x="576196" y="1076827"/>
            <a:ext cx="3817071" cy="338554"/>
          </a:xfrm>
          <a:prstGeom prst="rect">
            <a:avLst/>
          </a:prstGeom>
          <a:noFill/>
        </p:spPr>
        <p:txBody>
          <a:bodyPr wrap="none" rtlCol="0">
            <a:spAutoFit/>
          </a:bodyPr>
          <a:lstStyle/>
          <a:p>
            <a:pPr marL="285750" indent="-285750" fontAlgn="auto">
              <a:spcBef>
                <a:spcPts val="0"/>
              </a:spcBef>
              <a:spcAft>
                <a:spcPts val="0"/>
              </a:spcAft>
              <a:buFont typeface="Wingdings" panose="05000000000000000000" pitchFamily="2" charset="2"/>
              <a:buChar char="l"/>
            </a:pPr>
            <a:r>
              <a:rPr lang="zh-CN" altLang="en-US" sz="1600"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用于读取数据输出流写出去的数据。 </a:t>
            </a:r>
          </a:p>
        </p:txBody>
      </p:sp>
      <p:sp>
        <p:nvSpPr>
          <p:cNvPr id="3" name="标题 2">
            <a:extLst>
              <a:ext uri="{FF2B5EF4-FFF2-40B4-BE49-F238E27FC236}">
                <a16:creationId xmlns:a16="http://schemas.microsoft.com/office/drawing/2014/main" id="{6365F91A-7740-17C5-A98B-F5E1A75964E7}"/>
              </a:ext>
            </a:extLst>
          </p:cNvPr>
          <p:cNvSpPr>
            <a:spLocks noGrp="1"/>
          </p:cNvSpPr>
          <p:nvPr>
            <p:ph type="title"/>
          </p:nvPr>
        </p:nvSpPr>
        <p:spPr/>
        <p:txBody>
          <a:bodyPr/>
          <a:lstStyle/>
          <a:p>
            <a:r>
              <a:rPr lang="en-US" altLang="zh-CN" sz="2400" b="1" dirty="0" err="1">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DataInputStream</a:t>
            </a:r>
            <a: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数据输</a:t>
            </a:r>
            <a:r>
              <a:rPr lang="zh-CN" altLang="en-US"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入</a:t>
            </a:r>
            <a:r>
              <a:rPr lang="zh-CN" altLang="en-US"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流</a:t>
            </a:r>
            <a: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br>
              <a:rPr lang="en-US" altLang="zh-CN" sz="2400" b="1" dirty="0">
                <a:ln w="0"/>
                <a:solidFill>
                  <a:srgbClr val="C00000"/>
                </a:solidFill>
                <a:effectLst>
                  <a:outerShdw blurRad="38100" dist="19050" dir="2700000" algn="tl" rotWithShape="0">
                    <a:schemeClr val="dk1">
                      <a:alpha val="40000"/>
                    </a:scheme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dirty="0"/>
          </a:p>
        </p:txBody>
      </p:sp>
    </p:spTree>
    <p:extLst>
      <p:ext uri="{BB962C8B-B14F-4D97-AF65-F5344CB8AC3E}">
        <p14:creationId xmlns:p14="http://schemas.microsoft.com/office/powerpoint/2010/main" val="33441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3856981" y="1307626"/>
            <a:ext cx="7170081" cy="3962399"/>
          </a:xfrm>
        </p:spPr>
        <p:txBody>
          <a:bodyPr/>
          <a:lstStyle/>
          <a:p>
            <a:pPr marL="457200" lvl="1" indent="0">
              <a:lnSpc>
                <a:spcPct val="200000"/>
              </a:lnSpc>
              <a:buNone/>
            </a:pP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、数据输入流和数据输出流分别是谁，各自的作用是啥？</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8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DataInputStream</a:t>
            </a:r>
            <a:r>
              <a: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8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DataOutputStream</a:t>
            </a:r>
            <a:endParaRPr lang="en-US" altLang="zh-CN"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直接写数据和其类型出去</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326987406"/>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A87CE18E-4620-4FF1-A46C-B43AB9CA3413}"/>
              </a:ext>
            </a:extLst>
          </p:cNvPr>
          <p:cNvSpPr txBox="1"/>
          <p:nvPr/>
        </p:nvSpPr>
        <p:spPr>
          <a:xfrm>
            <a:off x="638862" y="745179"/>
            <a:ext cx="9465733" cy="571567"/>
          </a:xfrm>
          <a:prstGeom prst="rect">
            <a:avLst/>
          </a:prstGeom>
          <a:noFill/>
        </p:spPr>
        <p:txBody>
          <a:bodyPr>
            <a:spAutoFit/>
          </a:bodyPr>
          <a:lstStyle/>
          <a:p>
            <a:pPr>
              <a:lnSpc>
                <a:spcPct val="200000"/>
              </a:lnSpc>
              <a:defRPr/>
            </a:pPr>
            <a:r>
              <a:rPr lang="en-US" altLang="zh-CN"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File</a:t>
            </a:r>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类创建文件的功能</a:t>
            </a:r>
          </a:p>
        </p:txBody>
      </p:sp>
      <p:graphicFrame>
        <p:nvGraphicFramePr>
          <p:cNvPr id="11" name="表格 10">
            <a:extLst>
              <a:ext uri="{FF2B5EF4-FFF2-40B4-BE49-F238E27FC236}">
                <a16:creationId xmlns:a16="http://schemas.microsoft.com/office/drawing/2014/main" id="{9388A148-270F-4585-906A-5A02BA268F3B}"/>
              </a:ext>
            </a:extLst>
          </p:cNvPr>
          <p:cNvGraphicFramePr>
            <a:graphicFrameLocks noGrp="1"/>
          </p:cNvGraphicFramePr>
          <p:nvPr>
            <p:extLst>
              <p:ext uri="{D42A27DB-BD31-4B8C-83A1-F6EECF244321}">
                <p14:modId xmlns:p14="http://schemas.microsoft.com/office/powerpoint/2010/main" val="2350920270"/>
              </p:ext>
            </p:extLst>
          </p:nvPr>
        </p:nvGraphicFramePr>
        <p:xfrm>
          <a:off x="731853" y="1488105"/>
          <a:ext cx="5710624" cy="1778365"/>
        </p:xfrm>
        <a:graphic>
          <a:graphicData uri="http://schemas.openxmlformats.org/drawingml/2006/table">
            <a:tbl>
              <a:tblPr>
                <a:effectLst>
                  <a:outerShdw blurRad="63500" sx="102000" sy="102000" algn="ctr" rotWithShape="0">
                    <a:prstClr val="black">
                      <a:alpha val="40000"/>
                    </a:prstClr>
                  </a:outerShdw>
                </a:effectLst>
              </a:tblPr>
              <a:tblGrid>
                <a:gridCol w="3405962">
                  <a:extLst>
                    <a:ext uri="{9D8B030D-6E8A-4147-A177-3AD203B41FA5}">
                      <a16:colId xmlns:a16="http://schemas.microsoft.com/office/drawing/2014/main" val="1138920238"/>
                    </a:ext>
                  </a:extLst>
                </a:gridCol>
                <a:gridCol w="2304662">
                  <a:extLst>
                    <a:ext uri="{9D8B030D-6E8A-4147-A177-3AD203B41FA5}">
                      <a16:colId xmlns:a16="http://schemas.microsoft.com/office/drawing/2014/main" val="432614512"/>
                    </a:ext>
                  </a:extLst>
                </a:gridCol>
              </a:tblGrid>
              <a:tr h="44918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0276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dirty="0">
                          <a:solidFill>
                            <a:schemeClr val="tx1">
                              <a:lumMod val="85000"/>
                              <a:lumOff val="15000"/>
                            </a:schemeClr>
                          </a:solidFill>
                          <a:latin typeface="Consolas" panose="020B0609020204030204" pitchFamily="49" charset="0"/>
                          <a:ea typeface="微软雅黑" pitchFamily="34" charset="-122"/>
                        </a:rPr>
                        <a:t>public </a:t>
                      </a:r>
                      <a:r>
                        <a:rPr lang="en-US" altLang="zh-CN" sz="1400" dirty="0" err="1">
                          <a:solidFill>
                            <a:schemeClr val="tx1">
                              <a:lumMod val="85000"/>
                              <a:lumOff val="15000"/>
                            </a:schemeClr>
                          </a:solidFill>
                          <a:latin typeface="Consolas" panose="020B0609020204030204" pitchFamily="49" charset="0"/>
                          <a:ea typeface="微软雅黑" pitchFamily="34" charset="-122"/>
                        </a:rPr>
                        <a:t>boolean</a:t>
                      </a:r>
                      <a:r>
                        <a:rPr lang="en-US" altLang="zh-CN" sz="1400" dirty="0">
                          <a:solidFill>
                            <a:schemeClr val="tx1">
                              <a:lumMod val="85000"/>
                              <a:lumOff val="15000"/>
                            </a:schemeClr>
                          </a:solidFill>
                          <a:latin typeface="Consolas" panose="020B0609020204030204" pitchFamily="49" charset="0"/>
                          <a:ea typeface="微软雅黑" pitchFamily="34" charset="-122"/>
                        </a:rPr>
                        <a:t> </a:t>
                      </a:r>
                      <a:r>
                        <a:rPr lang="en-US" altLang="zh-CN" sz="1400" dirty="0" err="1">
                          <a:solidFill>
                            <a:schemeClr val="tx1">
                              <a:lumMod val="85000"/>
                              <a:lumOff val="15000"/>
                            </a:schemeClr>
                          </a:solidFill>
                          <a:latin typeface="Consolas" panose="020B0609020204030204" pitchFamily="49" charset="0"/>
                          <a:ea typeface="微软雅黑" pitchFamily="34" charset="-122"/>
                        </a:rPr>
                        <a:t>createNewFile</a:t>
                      </a:r>
                      <a:r>
                        <a:rPr lang="en-US" altLang="zh-CN" sz="1400" dirty="0">
                          <a:solidFill>
                            <a:schemeClr val="tx1">
                              <a:lumMod val="85000"/>
                              <a:lumOff val="15000"/>
                            </a:schemeClr>
                          </a:solidFill>
                          <a:latin typeface="Consolas" panose="020B0609020204030204" pitchFamily="49" charset="0"/>
                          <a:ea typeface="微软雅黑" pitchFamily="34" charset="-122"/>
                        </a:rPr>
                        <a:t>()</a:t>
                      </a:r>
                      <a:endParaRPr kumimoji="0" lang="zh-CN" altLang="en-US" sz="1400" b="1" i="0" u="none" strike="noStrike" cap="none" normalizeH="0" baseline="0" dirty="0">
                        <a:ln>
                          <a:noFill/>
                        </a:ln>
                        <a:solidFill>
                          <a:schemeClr val="tx1">
                            <a:lumMod val="85000"/>
                            <a:lumOff val="15000"/>
                          </a:schemeClr>
                        </a:solidFill>
                        <a:effectLst/>
                        <a:latin typeface="Consolas" panose="020B0609020204030204" pitchFamily="49" charset="0"/>
                        <a:ea typeface="黑体" pitchFamily="49"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创建一个新的空的文件</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0">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dirty="0">
                          <a:solidFill>
                            <a:schemeClr val="tx1">
                              <a:lumMod val="85000"/>
                              <a:lumOff val="15000"/>
                            </a:schemeClr>
                          </a:solidFill>
                          <a:latin typeface="Consolas" panose="020B0609020204030204" pitchFamily="49" charset="0"/>
                          <a:ea typeface="微软雅黑" pitchFamily="34" charset="-122"/>
                        </a:rPr>
                        <a:t>public </a:t>
                      </a:r>
                      <a:r>
                        <a:rPr lang="en-US" altLang="zh-CN" sz="1400" dirty="0" err="1">
                          <a:solidFill>
                            <a:schemeClr val="tx1">
                              <a:lumMod val="85000"/>
                              <a:lumOff val="15000"/>
                            </a:schemeClr>
                          </a:solidFill>
                          <a:latin typeface="Consolas" panose="020B0609020204030204" pitchFamily="49" charset="0"/>
                          <a:ea typeface="微软雅黑" pitchFamily="34" charset="-122"/>
                        </a:rPr>
                        <a:t>boolean</a:t>
                      </a:r>
                      <a:r>
                        <a:rPr lang="en-US" altLang="zh-CN" sz="1400" dirty="0">
                          <a:solidFill>
                            <a:schemeClr val="tx1">
                              <a:lumMod val="85000"/>
                              <a:lumOff val="15000"/>
                            </a:schemeClr>
                          </a:solidFill>
                          <a:latin typeface="Consolas" panose="020B0609020204030204" pitchFamily="49" charset="0"/>
                          <a:ea typeface="微软雅黑" pitchFamily="34" charset="-122"/>
                        </a:rPr>
                        <a:t> </a:t>
                      </a:r>
                      <a:r>
                        <a:rPr lang="en-US" altLang="zh-CN" sz="1400" dirty="0" err="1">
                          <a:solidFill>
                            <a:schemeClr val="tx1">
                              <a:lumMod val="85000"/>
                              <a:lumOff val="15000"/>
                            </a:schemeClr>
                          </a:solidFill>
                          <a:latin typeface="Consolas" panose="020B0609020204030204" pitchFamily="49" charset="0"/>
                          <a:ea typeface="微软雅黑" pitchFamily="34" charset="-122"/>
                        </a:rPr>
                        <a:t>mkdir</a:t>
                      </a:r>
                      <a:r>
                        <a:rPr lang="en-US" altLang="zh-CN" sz="1400" dirty="0">
                          <a:solidFill>
                            <a:schemeClr val="tx1">
                              <a:lumMod val="85000"/>
                              <a:lumOff val="15000"/>
                            </a:schemeClr>
                          </a:solidFill>
                          <a:latin typeface="Consolas" panose="020B0609020204030204" pitchFamily="49" charset="0"/>
                          <a:ea typeface="微软雅黑" pitchFamily="34" charset="-122"/>
                        </a:rPr>
                        <a:t>()</a:t>
                      </a:r>
                      <a:endParaRPr kumimoji="0" lang="zh-CN" altLang="en-US" sz="1400" b="0" i="0" u="none" strike="noStrike" cap="none" normalizeH="0" baseline="0" dirty="0">
                        <a:ln>
                          <a:noFill/>
                        </a:ln>
                        <a:solidFill>
                          <a:schemeClr val="tx1">
                            <a:lumMod val="85000"/>
                            <a:lumOff val="15000"/>
                          </a:schemeClr>
                        </a:solidFill>
                        <a:effectLst/>
                        <a:latin typeface="Consolas" panose="020B0609020204030204" pitchFamily="49" charset="0"/>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只能创建一级文件夹</a:t>
                      </a:r>
                      <a:endParaRPr kumimoji="0" lang="zh-CN" altLang="en-US" sz="1400" b="0" i="0" u="none" strike="noStrike" cap="none" normalizeH="0" baseline="0" dirty="0">
                        <a:ln>
                          <a:noFill/>
                        </a:ln>
                        <a:solidFill>
                          <a:schemeClr val="tx1">
                            <a:lumMod val="85000"/>
                            <a:lumOff val="15000"/>
                          </a:schemeClr>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44918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dirty="0">
                          <a:solidFill>
                            <a:schemeClr val="tx1">
                              <a:lumMod val="85000"/>
                              <a:lumOff val="15000"/>
                            </a:schemeClr>
                          </a:solidFill>
                          <a:latin typeface="Consolas" panose="020B0609020204030204" pitchFamily="49" charset="0"/>
                          <a:ea typeface="微软雅黑" pitchFamily="34" charset="-122"/>
                        </a:rPr>
                        <a:t>public </a:t>
                      </a:r>
                      <a:r>
                        <a:rPr lang="en-US" altLang="zh-CN" sz="1400" dirty="0" err="1">
                          <a:solidFill>
                            <a:schemeClr val="tx1">
                              <a:lumMod val="85000"/>
                              <a:lumOff val="15000"/>
                            </a:schemeClr>
                          </a:solidFill>
                          <a:latin typeface="Consolas" panose="020B0609020204030204" pitchFamily="49" charset="0"/>
                          <a:ea typeface="微软雅黑" pitchFamily="34" charset="-122"/>
                        </a:rPr>
                        <a:t>boolean</a:t>
                      </a:r>
                      <a:r>
                        <a:rPr lang="en-US" altLang="zh-CN" sz="1400" dirty="0">
                          <a:solidFill>
                            <a:schemeClr val="tx1">
                              <a:lumMod val="85000"/>
                              <a:lumOff val="15000"/>
                            </a:schemeClr>
                          </a:solidFill>
                          <a:latin typeface="Consolas" panose="020B0609020204030204" pitchFamily="49" charset="0"/>
                          <a:ea typeface="微软雅黑" pitchFamily="34" charset="-122"/>
                        </a:rPr>
                        <a:t> </a:t>
                      </a:r>
                      <a:r>
                        <a:rPr lang="en-US" altLang="zh-CN" sz="1400" dirty="0" err="1">
                          <a:solidFill>
                            <a:schemeClr val="tx1">
                              <a:lumMod val="85000"/>
                              <a:lumOff val="15000"/>
                            </a:schemeClr>
                          </a:solidFill>
                          <a:latin typeface="Consolas" panose="020B0609020204030204" pitchFamily="49" charset="0"/>
                          <a:ea typeface="微软雅黑" pitchFamily="34" charset="-122"/>
                        </a:rPr>
                        <a:t>mkdirs</a:t>
                      </a:r>
                      <a:r>
                        <a:rPr lang="en-US" altLang="zh-CN" sz="1400" dirty="0">
                          <a:solidFill>
                            <a:schemeClr val="tx1">
                              <a:lumMod val="85000"/>
                              <a:lumOff val="15000"/>
                            </a:schemeClr>
                          </a:solidFill>
                          <a:latin typeface="Consolas" panose="020B0609020204030204" pitchFamily="49" charset="0"/>
                          <a:ea typeface="微软雅黑" pitchFamily="34" charset="-122"/>
                        </a:rPr>
                        <a:t>()</a:t>
                      </a:r>
                      <a:endParaRPr kumimoji="0" lang="zh-CN" altLang="en-US" sz="1400" b="1" i="0" u="none" strike="noStrike" cap="none" normalizeH="0" baseline="0" dirty="0">
                        <a:ln>
                          <a:noFill/>
                        </a:ln>
                        <a:solidFill>
                          <a:schemeClr val="tx1">
                            <a:lumMod val="85000"/>
                            <a:lumOff val="15000"/>
                          </a:schemeClr>
                        </a:solidFill>
                        <a:effectLst/>
                        <a:latin typeface="Consolas" panose="020B0609020204030204" pitchFamily="49" charset="0"/>
                        <a:ea typeface="黑体" pitchFamily="49"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可以创建多级文件夹</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0532218"/>
                  </a:ext>
                </a:extLst>
              </a:tr>
            </a:tbl>
          </a:graphicData>
        </a:graphic>
      </p:graphicFrame>
      <p:sp>
        <p:nvSpPr>
          <p:cNvPr id="5" name="TextBox 10">
            <a:extLst>
              <a:ext uri="{FF2B5EF4-FFF2-40B4-BE49-F238E27FC236}">
                <a16:creationId xmlns:a16="http://schemas.microsoft.com/office/drawing/2014/main" id="{DC4279B5-86DA-4400-BDAA-109C415AFDD9}"/>
              </a:ext>
            </a:extLst>
          </p:cNvPr>
          <p:cNvSpPr txBox="1"/>
          <p:nvPr/>
        </p:nvSpPr>
        <p:spPr>
          <a:xfrm>
            <a:off x="638863" y="3706767"/>
            <a:ext cx="9465733" cy="369332"/>
          </a:xfrm>
          <a:prstGeom prst="rect">
            <a:avLst/>
          </a:prstGeom>
          <a:noFill/>
        </p:spPr>
        <p:txBody>
          <a:bodyPr>
            <a:spAutoFit/>
          </a:bodyPr>
          <a:lstStyle/>
          <a:p>
            <a:pPr>
              <a:defRPr/>
            </a:pP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类删除文件的功能</a:t>
            </a:r>
          </a:p>
        </p:txBody>
      </p:sp>
      <p:graphicFrame>
        <p:nvGraphicFramePr>
          <p:cNvPr id="6" name="表格 5">
            <a:extLst>
              <a:ext uri="{FF2B5EF4-FFF2-40B4-BE49-F238E27FC236}">
                <a16:creationId xmlns:a16="http://schemas.microsoft.com/office/drawing/2014/main" id="{0700EFD2-C974-43E5-81C3-C95B29723EA8}"/>
              </a:ext>
            </a:extLst>
          </p:cNvPr>
          <p:cNvGraphicFramePr>
            <a:graphicFrameLocks noGrp="1"/>
          </p:cNvGraphicFramePr>
          <p:nvPr>
            <p:extLst>
              <p:ext uri="{D42A27DB-BD31-4B8C-83A1-F6EECF244321}">
                <p14:modId xmlns:p14="http://schemas.microsoft.com/office/powerpoint/2010/main" val="3854244977"/>
              </p:ext>
            </p:extLst>
          </p:nvPr>
        </p:nvGraphicFramePr>
        <p:xfrm>
          <a:off x="709984" y="4175053"/>
          <a:ext cx="5732494" cy="968782"/>
        </p:xfrm>
        <a:graphic>
          <a:graphicData uri="http://schemas.openxmlformats.org/drawingml/2006/table">
            <a:tbl>
              <a:tblPr>
                <a:effectLst>
                  <a:outerShdw blurRad="63500" sx="102000" sy="102000" algn="ctr" rotWithShape="0">
                    <a:prstClr val="black">
                      <a:alpha val="40000"/>
                    </a:prstClr>
                  </a:outerShdw>
                </a:effectLst>
              </a:tblPr>
              <a:tblGrid>
                <a:gridCol w="3465154">
                  <a:extLst>
                    <a:ext uri="{9D8B030D-6E8A-4147-A177-3AD203B41FA5}">
                      <a16:colId xmlns:a16="http://schemas.microsoft.com/office/drawing/2014/main" val="1138920238"/>
                    </a:ext>
                  </a:extLst>
                </a:gridCol>
                <a:gridCol w="2267340">
                  <a:extLst>
                    <a:ext uri="{9D8B030D-6E8A-4147-A177-3AD203B41FA5}">
                      <a16:colId xmlns:a16="http://schemas.microsoft.com/office/drawing/2014/main" val="432614512"/>
                    </a:ext>
                  </a:extLst>
                </a:gridCol>
              </a:tblGrid>
              <a:tr h="42138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4739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dirty="0">
                          <a:solidFill>
                            <a:schemeClr val="tx1">
                              <a:lumMod val="85000"/>
                              <a:lumOff val="15000"/>
                            </a:schemeClr>
                          </a:solidFill>
                          <a:latin typeface="Consolas" panose="020B0609020204030204" pitchFamily="49" charset="0"/>
                          <a:ea typeface="微软雅黑" pitchFamily="34" charset="-122"/>
                        </a:rPr>
                        <a:t>public boolean delete​()</a:t>
                      </a:r>
                      <a:endParaRPr kumimoji="0" lang="zh-CN" altLang="en-US" sz="1400" b="1" i="0" u="none" strike="noStrike" cap="none" normalizeH="0" baseline="0" dirty="0">
                        <a:ln>
                          <a:noFill/>
                        </a:ln>
                        <a:solidFill>
                          <a:schemeClr val="tx1">
                            <a:lumMod val="85000"/>
                            <a:lumOff val="15000"/>
                          </a:schemeClr>
                        </a:solidFill>
                        <a:effectLst/>
                        <a:latin typeface="Consolas" panose="020B0609020204030204" pitchFamily="49" charset="0"/>
                        <a:ea typeface="黑体" pitchFamily="49" charset="-122"/>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400" dirty="0">
                          <a:solidFill>
                            <a:schemeClr val="tx1">
                              <a:lumMod val="85000"/>
                              <a:lumOff val="15000"/>
                            </a:schemeClr>
                          </a:solidFill>
                          <a:latin typeface="微软雅黑" pitchFamily="34" charset="-122"/>
                          <a:ea typeface="微软雅黑" pitchFamily="34" charset="-122"/>
                        </a:rPr>
                        <a:t>删除文件、空文件夹</a:t>
                      </a:r>
                      <a:endParaRPr lang="en-US" altLang="zh-CN" sz="1400" dirty="0">
                        <a:solidFill>
                          <a:schemeClr val="tx1">
                            <a:lumMod val="85000"/>
                            <a:lumOff val="15000"/>
                          </a:schemeClr>
                        </a:solidFill>
                        <a:latin typeface="微软雅黑" pitchFamily="34" charset="-122"/>
                        <a:ea typeface="微软雅黑" pitchFamily="34" charset="-122"/>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
        <p:nvSpPr>
          <p:cNvPr id="7" name="TextBox 6">
            <a:extLst>
              <a:ext uri="{FF2B5EF4-FFF2-40B4-BE49-F238E27FC236}">
                <a16:creationId xmlns:a16="http://schemas.microsoft.com/office/drawing/2014/main" id="{CBE61E7A-3CCF-4B68-9889-62DD3E5EBA01}"/>
              </a:ext>
            </a:extLst>
          </p:cNvPr>
          <p:cNvSpPr txBox="1"/>
          <p:nvPr/>
        </p:nvSpPr>
        <p:spPr>
          <a:xfrm>
            <a:off x="709984" y="5242789"/>
            <a:ext cx="9984317" cy="572849"/>
          </a:xfrm>
          <a:prstGeom prst="rect">
            <a:avLst/>
          </a:prstGeom>
          <a:noFill/>
        </p:spPr>
        <p:txBody>
          <a:bodyPr>
            <a:spAutoFit/>
          </a:bodyPr>
          <a:lstStyle/>
          <a:p>
            <a:pPr>
              <a:lnSpc>
                <a:spcPct val="200000"/>
              </a:lnSpc>
              <a:defRPr/>
            </a:pP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delete</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方法默认只能删除文件和空文件夹</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，删除后的文件不会进入回收站。</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B7D2F5C2-5AB8-A0DF-0284-A22E4BEEFCDC}"/>
              </a:ext>
            </a:extLst>
          </p:cNvPr>
          <p:cNvSpPr>
            <a:spLocks noGrp="1"/>
          </p:cNvSpPr>
          <p:nvPr>
            <p:ph type="title"/>
          </p:nvPr>
        </p:nvSpPr>
        <p:spPr/>
        <p:txBody>
          <a:bodyPr/>
          <a:lstStyle/>
          <a:p>
            <a:r>
              <a:rPr lang="en-US" altLang="zh-CN" dirty="0"/>
              <a:t>File</a:t>
            </a:r>
            <a:r>
              <a:rPr lang="zh-CN" altLang="en-US" dirty="0"/>
              <a:t>提供的创建和删除文件的方法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3428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8171D700-16F9-D152-157C-10E0F19C2B02}"/>
              </a:ext>
            </a:extLst>
          </p:cNvPr>
          <p:cNvSpPr txBox="1"/>
          <p:nvPr/>
        </p:nvSpPr>
        <p:spPr>
          <a:xfrm>
            <a:off x="671990" y="783917"/>
            <a:ext cx="7702750" cy="1085490"/>
          </a:xfrm>
          <a:prstGeom prst="rect">
            <a:avLst/>
          </a:prstGeom>
          <a:noFill/>
        </p:spPr>
        <p:txBody>
          <a:bodyPr wrap="none" rtlCol="0">
            <a:spAutoFit/>
          </a:bodyPr>
          <a:lstStyle/>
          <a:p>
            <a:pPr marL="285750" indent="-285750" fontAlgn="auto">
              <a:lnSpc>
                <a:spcPct val="250000"/>
              </a:lnSpc>
              <a:spcBef>
                <a:spcPts val="0"/>
              </a:spcBef>
              <a:spcAft>
                <a:spcPts val="0"/>
              </a:spcAft>
              <a:buFont typeface="Wingdings" panose="05000000000000000000" pitchFamily="2" charset="2"/>
              <a:buChar char="l"/>
            </a:pPr>
            <a:r>
              <a:rPr lang="zh-CN" altLang="en-US" sz="1400" dirty="0"/>
              <a:t>框架（</a:t>
            </a:r>
            <a:r>
              <a:rPr lang="en-US" altLang="zh-CN" sz="1400" dirty="0"/>
              <a:t>Framework</a:t>
            </a:r>
            <a:r>
              <a:rPr lang="zh-CN" altLang="en-US" sz="1400" dirty="0"/>
              <a:t>）是一个预先写好的代码库或一组工具，旨在简化和加速开发过程</a:t>
            </a:r>
            <a:endParaRPr lang="en-US" altLang="zh-CN" sz="1400" dirty="0"/>
          </a:p>
          <a:p>
            <a:pPr marL="285750" indent="-285750" fontAlgn="auto">
              <a:lnSpc>
                <a:spcPct val="250000"/>
              </a:lnSpc>
              <a:spcBef>
                <a:spcPts val="0"/>
              </a:spcBef>
              <a:spcAft>
                <a:spcPts val="0"/>
              </a:spcAft>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框架的形式：一般是把类、接口等编译成</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class</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形式，再压缩成一个</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.jar</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结尾的文件发行出去。</a:t>
            </a:r>
          </a:p>
        </p:txBody>
      </p:sp>
      <p:pic>
        <p:nvPicPr>
          <p:cNvPr id="14" name="图片 13">
            <a:extLst>
              <a:ext uri="{FF2B5EF4-FFF2-40B4-BE49-F238E27FC236}">
                <a16:creationId xmlns:a16="http://schemas.microsoft.com/office/drawing/2014/main" id="{2BE1135B-99C2-8448-6262-7CCFC74C1B63}"/>
              </a:ext>
            </a:extLst>
          </p:cNvPr>
          <p:cNvPicPr>
            <a:picLocks noChangeAspect="1"/>
          </p:cNvPicPr>
          <p:nvPr/>
        </p:nvPicPr>
        <p:blipFill>
          <a:blip r:embed="rId2"/>
          <a:stretch>
            <a:fillRect/>
          </a:stretch>
        </p:blipFill>
        <p:spPr>
          <a:xfrm>
            <a:off x="7066295" y="3887222"/>
            <a:ext cx="2128547" cy="361646"/>
          </a:xfrm>
          <a:prstGeom prst="rect">
            <a:avLst/>
          </a:prstGeom>
          <a:effectLst>
            <a:outerShdw blurRad="63500" sx="102000" sy="102000" algn="ctr" rotWithShape="0">
              <a:prstClr val="black">
                <a:alpha val="40000"/>
              </a:prstClr>
            </a:outerShdw>
          </a:effectLst>
        </p:spPr>
      </p:pic>
      <p:pic>
        <p:nvPicPr>
          <p:cNvPr id="16" name="图片 15">
            <a:extLst>
              <a:ext uri="{FF2B5EF4-FFF2-40B4-BE49-F238E27FC236}">
                <a16:creationId xmlns:a16="http://schemas.microsoft.com/office/drawing/2014/main" id="{B8628B4A-6FD4-3085-EF25-B27648611202}"/>
              </a:ext>
            </a:extLst>
          </p:cNvPr>
          <p:cNvPicPr>
            <a:picLocks noChangeAspect="1"/>
          </p:cNvPicPr>
          <p:nvPr/>
        </p:nvPicPr>
        <p:blipFill>
          <a:blip r:embed="rId3"/>
          <a:stretch>
            <a:fillRect/>
          </a:stretch>
        </p:blipFill>
        <p:spPr>
          <a:xfrm>
            <a:off x="3739804" y="2864866"/>
            <a:ext cx="2063149" cy="2684097"/>
          </a:xfrm>
          <a:prstGeom prst="rect">
            <a:avLst/>
          </a:prstGeom>
          <a:effectLst>
            <a:outerShdw blurRad="63500" sx="102000" sy="102000" algn="ctr" rotWithShape="0">
              <a:prstClr val="black">
                <a:alpha val="40000"/>
              </a:prstClr>
            </a:outerShdw>
          </a:effectLst>
        </p:spPr>
      </p:pic>
      <p:cxnSp>
        <p:nvCxnSpPr>
          <p:cNvPr id="18" name="直接箭头连接符 17">
            <a:extLst>
              <a:ext uri="{FF2B5EF4-FFF2-40B4-BE49-F238E27FC236}">
                <a16:creationId xmlns:a16="http://schemas.microsoft.com/office/drawing/2014/main" id="{00EAD105-BB3B-A181-94A6-7FB8C4A2D400}"/>
              </a:ext>
            </a:extLst>
          </p:cNvPr>
          <p:cNvCxnSpPr>
            <a:cxnSpLocks/>
          </p:cNvCxnSpPr>
          <p:nvPr/>
        </p:nvCxnSpPr>
        <p:spPr>
          <a:xfrm>
            <a:off x="5895482" y="4070680"/>
            <a:ext cx="10782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0" name="图片 19">
            <a:extLst>
              <a:ext uri="{FF2B5EF4-FFF2-40B4-BE49-F238E27FC236}">
                <a16:creationId xmlns:a16="http://schemas.microsoft.com/office/drawing/2014/main" id="{77DB3488-2A2E-A8E6-F1E2-CD74746A4B24}"/>
              </a:ext>
            </a:extLst>
          </p:cNvPr>
          <p:cNvPicPr>
            <a:picLocks noChangeAspect="1"/>
          </p:cNvPicPr>
          <p:nvPr/>
        </p:nvPicPr>
        <p:blipFill>
          <a:blip r:embed="rId4"/>
          <a:stretch>
            <a:fillRect/>
          </a:stretch>
        </p:blipFill>
        <p:spPr>
          <a:xfrm>
            <a:off x="819151" y="5399280"/>
            <a:ext cx="2199351" cy="299367"/>
          </a:xfrm>
          <a:prstGeom prst="rect">
            <a:avLst/>
          </a:prstGeom>
        </p:spPr>
      </p:pic>
      <p:sp>
        <p:nvSpPr>
          <p:cNvPr id="21" name="文本框 20">
            <a:extLst>
              <a:ext uri="{FF2B5EF4-FFF2-40B4-BE49-F238E27FC236}">
                <a16:creationId xmlns:a16="http://schemas.microsoft.com/office/drawing/2014/main" id="{14FA5553-FB77-BE6D-8604-65074EFEEE77}"/>
              </a:ext>
            </a:extLst>
          </p:cNvPr>
          <p:cNvSpPr txBox="1"/>
          <p:nvPr/>
        </p:nvSpPr>
        <p:spPr>
          <a:xfrm>
            <a:off x="819151" y="5612438"/>
            <a:ext cx="9477274" cy="546881"/>
          </a:xfrm>
          <a:prstGeom prst="rect">
            <a:avLst/>
          </a:prstGeom>
          <a:noFill/>
        </p:spPr>
        <p:txBody>
          <a:bodyPr wrap="none" rtlCol="0">
            <a:spAutoFit/>
          </a:bodyPr>
          <a:lstStyle/>
          <a:p>
            <a:pPr marL="285750" indent="-285750" fontAlgn="auto">
              <a:lnSpc>
                <a:spcPct val="250000"/>
              </a:lnSpc>
              <a:spcBef>
                <a:spcPts val="0"/>
              </a:spcBef>
              <a:spcAft>
                <a:spcPts val="0"/>
              </a:spcAft>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封装了</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提供的对文件、数据进行操作的代码，对外提供了更简单的方式来对文件进行操作，对数据进行读写等。</a:t>
            </a:r>
          </a:p>
        </p:txBody>
      </p:sp>
      <p:sp>
        <p:nvSpPr>
          <p:cNvPr id="2" name="标题 1">
            <a:extLst>
              <a:ext uri="{FF2B5EF4-FFF2-40B4-BE49-F238E27FC236}">
                <a16:creationId xmlns:a16="http://schemas.microsoft.com/office/drawing/2014/main" id="{1BD9E7BB-C99B-AFEC-C96A-C37D7F9B7A88}"/>
              </a:ext>
            </a:extLst>
          </p:cNvPr>
          <p:cNvSpPr>
            <a:spLocks noGrp="1"/>
          </p:cNvSpPr>
          <p:nvPr>
            <p:ph type="title"/>
          </p:nvPr>
        </p:nvSpPr>
        <p:spPr/>
        <p:txBody>
          <a:bodyPr/>
          <a:lstStyle/>
          <a:p>
            <a:r>
              <a:rPr lang="zh-CN" altLang="en-US" dirty="0"/>
              <a:t>什么是框架？</a:t>
            </a:r>
          </a:p>
        </p:txBody>
      </p:sp>
    </p:spTree>
    <p:extLst>
      <p:ext uri="{BB962C8B-B14F-4D97-AF65-F5344CB8AC3E}">
        <p14:creationId xmlns:p14="http://schemas.microsoft.com/office/powerpoint/2010/main" val="23944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fade">
                                      <p:cBhvr>
                                        <p:cTn id="35"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176A5F-9D33-6977-8FA6-925AC7169B6C}"/>
              </a:ext>
            </a:extLst>
          </p:cNvPr>
          <p:cNvSpPr>
            <a:spLocks noGrp="1"/>
          </p:cNvSpPr>
          <p:nvPr>
            <p:ph type="title"/>
          </p:nvPr>
        </p:nvSpPr>
        <p:spPr/>
        <p:txBody>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导入</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commons-io-2.11.0.jar</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框架到项目中去。</a:t>
            </a:r>
            <a:endParaRPr lang="zh-CN" altLang="en-US" dirty="0"/>
          </a:p>
        </p:txBody>
      </p:sp>
      <p:sp>
        <p:nvSpPr>
          <p:cNvPr id="7" name="文本占位符 6">
            <a:extLst>
              <a:ext uri="{FF2B5EF4-FFF2-40B4-BE49-F238E27FC236}">
                <a16:creationId xmlns:a16="http://schemas.microsoft.com/office/drawing/2014/main" id="{4ED2008D-6240-B54C-A7F8-AC0C679DEC3E}"/>
              </a:ext>
            </a:extLst>
          </p:cNvPr>
          <p:cNvSpPr>
            <a:spLocks noGrp="1"/>
          </p:cNvSpPr>
          <p:nvPr>
            <p:ph type="body" sz="quarter" idx="4294967295"/>
          </p:nvPr>
        </p:nvSpPr>
        <p:spPr>
          <a:xfrm>
            <a:off x="1753098" y="172776"/>
            <a:ext cx="9492343" cy="2112963"/>
          </a:xfrm>
          <a:prstGeom prst="rect">
            <a:avLst/>
          </a:prstGeom>
        </p:spPr>
        <p:txBody>
          <a:bodyPr/>
          <a:lstStyle/>
          <a:p>
            <a:pPr>
              <a:lnSpc>
                <a:spcPct val="250000"/>
              </a:lnSpc>
            </a:pPr>
            <a:endParaRPr lang="en-US" altLang="zh-CN" b="1" dirty="0"/>
          </a:p>
          <a:p>
            <a:pPr marL="342900" indent="-342900">
              <a:lnSpc>
                <a:spcPct val="250000"/>
              </a:lnSpc>
              <a:buFont typeface="+mj-ea"/>
              <a:buAutoNum type="circleNumDbPlain"/>
              <a:defRPr/>
            </a:pPr>
            <a:r>
              <a:rPr lang="zh-CN" altLang="en-US" dirty="0"/>
              <a:t>在项目中创建一个文件夹：</a:t>
            </a:r>
            <a:r>
              <a:rPr lang="en-US" altLang="zh-CN" dirty="0"/>
              <a:t>lib</a:t>
            </a:r>
          </a:p>
          <a:p>
            <a:pPr marL="342900" indent="-342900">
              <a:lnSpc>
                <a:spcPct val="250000"/>
              </a:lnSpc>
              <a:buFont typeface="+mj-ea"/>
              <a:buAutoNum type="circleNumDbPlain"/>
              <a:defRPr/>
            </a:pPr>
            <a:r>
              <a:rPr lang="zh-CN" altLang="en-US" dirty="0"/>
              <a:t>将</a:t>
            </a:r>
            <a:r>
              <a:rPr lang="en-US" altLang="zh-CN" dirty="0"/>
              <a:t>commons-io-2.6.jar</a:t>
            </a:r>
            <a:r>
              <a:rPr lang="zh-CN" altLang="en-US" dirty="0"/>
              <a:t>文件复制到</a:t>
            </a:r>
            <a:r>
              <a:rPr lang="en-US" altLang="zh-CN" dirty="0"/>
              <a:t>lib</a:t>
            </a:r>
            <a:r>
              <a:rPr lang="zh-CN" altLang="en-US" dirty="0"/>
              <a:t>文件夹</a:t>
            </a:r>
            <a:endParaRPr lang="en-US" altLang="zh-CN" dirty="0"/>
          </a:p>
          <a:p>
            <a:pPr marL="342900" indent="-342900">
              <a:lnSpc>
                <a:spcPct val="250000"/>
              </a:lnSpc>
              <a:buFont typeface="+mj-ea"/>
              <a:buAutoNum type="circleNumDbPlain"/>
              <a:defRPr/>
            </a:pPr>
            <a:r>
              <a:rPr lang="zh-CN" altLang="en-US" dirty="0"/>
              <a:t>在</a:t>
            </a:r>
            <a:r>
              <a:rPr lang="en-US" altLang="zh-CN" dirty="0"/>
              <a:t>jar</a:t>
            </a:r>
            <a:r>
              <a:rPr lang="zh-CN" altLang="en-US" dirty="0"/>
              <a:t>文件上点右键，选择 </a:t>
            </a:r>
            <a:r>
              <a:rPr lang="en-US" altLang="zh-CN" dirty="0"/>
              <a:t>Add as Library -&gt; </a:t>
            </a:r>
            <a:r>
              <a:rPr lang="zh-CN" altLang="en-US" dirty="0"/>
              <a:t>点击</a:t>
            </a:r>
            <a:r>
              <a:rPr lang="en-US" altLang="zh-CN" dirty="0"/>
              <a:t>OK</a:t>
            </a:r>
          </a:p>
          <a:p>
            <a:pPr marL="342900" indent="-342900">
              <a:lnSpc>
                <a:spcPct val="250000"/>
              </a:lnSpc>
              <a:buFont typeface="+mj-ea"/>
              <a:buAutoNum type="circleNumDbPlain"/>
              <a:defRPr/>
            </a:pPr>
            <a:r>
              <a:rPr lang="zh-CN" altLang="en-US" dirty="0"/>
              <a:t>在类中导包使用</a:t>
            </a:r>
          </a:p>
        </p:txBody>
      </p:sp>
    </p:spTree>
    <p:extLst>
      <p:ext uri="{BB962C8B-B14F-4D97-AF65-F5344CB8AC3E}">
        <p14:creationId xmlns:p14="http://schemas.microsoft.com/office/powerpoint/2010/main" val="6046477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3368ED3-7E31-4DF8-B301-6691EE55B27F}"/>
              </a:ext>
            </a:extLst>
          </p:cNvPr>
          <p:cNvSpPr>
            <a:spLocks noGrp="1"/>
          </p:cNvSpPr>
          <p:nvPr>
            <p:ph idx="1"/>
          </p:nvPr>
        </p:nvSpPr>
        <p:spPr/>
        <p:txBody>
          <a:bodyPr/>
          <a:lstStyle/>
          <a:p>
            <a:pPr marL="285750" indent="-285750">
              <a:buFont typeface="Wingdings" panose="05000000000000000000" pitchFamily="2" charset="2"/>
              <a:buChar char="l"/>
            </a:pPr>
            <a:r>
              <a:rPr lang="en-US" altLang="zh-CN" dirty="0">
                <a:solidFill>
                  <a:srgbClr val="49504F"/>
                </a:solidFill>
              </a:rPr>
              <a:t>Commons-io</a:t>
            </a:r>
            <a:r>
              <a:rPr lang="zh-CN" altLang="en-US" dirty="0">
                <a:solidFill>
                  <a:srgbClr val="49504F"/>
                </a:solidFill>
              </a:rPr>
              <a:t>是</a:t>
            </a:r>
            <a:r>
              <a:rPr lang="en-US" altLang="zh-CN" dirty="0">
                <a:solidFill>
                  <a:srgbClr val="49504F"/>
                </a:solidFill>
              </a:rPr>
              <a:t>apache</a:t>
            </a:r>
            <a:r>
              <a:rPr lang="zh-CN" altLang="en-US" dirty="0">
                <a:solidFill>
                  <a:srgbClr val="49504F"/>
                </a:solidFill>
              </a:rPr>
              <a:t>开源基金组织提供的一组有关</a:t>
            </a:r>
            <a:r>
              <a:rPr lang="en-US" altLang="zh-CN" dirty="0">
                <a:solidFill>
                  <a:srgbClr val="49504F"/>
                </a:solidFill>
              </a:rPr>
              <a:t>IO</a:t>
            </a:r>
            <a:r>
              <a:rPr lang="zh-CN" altLang="en-US" dirty="0">
                <a:solidFill>
                  <a:srgbClr val="49504F"/>
                </a:solidFill>
              </a:rPr>
              <a:t>操作的小框架，目的是提高</a:t>
            </a:r>
            <a:r>
              <a:rPr lang="en-US" altLang="zh-CN" dirty="0">
                <a:solidFill>
                  <a:srgbClr val="49504F"/>
                </a:solidFill>
              </a:rPr>
              <a:t>IO</a:t>
            </a:r>
            <a:r>
              <a:rPr lang="zh-CN" altLang="en-US" dirty="0">
                <a:solidFill>
                  <a:srgbClr val="49504F"/>
                </a:solidFill>
              </a:rPr>
              <a:t>流的开发效率。</a:t>
            </a:r>
            <a:endParaRPr lang="en-US" altLang="zh-CN" dirty="0">
              <a:solidFill>
                <a:srgbClr val="49504F"/>
              </a:solidFill>
            </a:endParaRPr>
          </a:p>
          <a:p>
            <a:endParaRPr lang="en-US" altLang="zh-CN" dirty="0"/>
          </a:p>
        </p:txBody>
      </p:sp>
      <p:sp>
        <p:nvSpPr>
          <p:cNvPr id="2" name="标题 1">
            <a:extLst>
              <a:ext uri="{FF2B5EF4-FFF2-40B4-BE49-F238E27FC236}">
                <a16:creationId xmlns:a16="http://schemas.microsoft.com/office/drawing/2014/main" id="{AE138B2D-5A55-FDCD-185B-32268E39E703}"/>
              </a:ext>
            </a:extLst>
          </p:cNvPr>
          <p:cNvSpPr>
            <a:spLocks noGrp="1"/>
          </p:cNvSpPr>
          <p:nvPr>
            <p:ph type="title"/>
          </p:nvPr>
        </p:nvSpPr>
        <p:spPr/>
        <p:txBody>
          <a:bodyPr/>
          <a:lstStyle/>
          <a:p>
            <a:r>
              <a:rPr lang="en-US" altLang="zh-CN" dirty="0"/>
              <a:t>Commons-io</a:t>
            </a:r>
            <a:r>
              <a:rPr lang="zh-CN" altLang="en-US" dirty="0"/>
              <a:t>框架</a:t>
            </a:r>
          </a:p>
        </p:txBody>
      </p:sp>
      <p:graphicFrame>
        <p:nvGraphicFramePr>
          <p:cNvPr id="8" name="表格 7">
            <a:extLst>
              <a:ext uri="{FF2B5EF4-FFF2-40B4-BE49-F238E27FC236}">
                <a16:creationId xmlns:a16="http://schemas.microsoft.com/office/drawing/2014/main" id="{2BEDF925-986A-42B4-AAF8-ED1C2E74A2FC}"/>
              </a:ext>
            </a:extLst>
          </p:cNvPr>
          <p:cNvGraphicFramePr>
            <a:graphicFrameLocks noGrp="1"/>
          </p:cNvGraphicFramePr>
          <p:nvPr>
            <p:extLst>
              <p:ext uri="{D42A27DB-BD31-4B8C-83A1-F6EECF244321}">
                <p14:modId xmlns:p14="http://schemas.microsoft.com/office/powerpoint/2010/main" val="110044506"/>
              </p:ext>
            </p:extLst>
          </p:nvPr>
        </p:nvGraphicFramePr>
        <p:xfrm>
          <a:off x="651974" y="1604602"/>
          <a:ext cx="9482556" cy="2272116"/>
        </p:xfrm>
        <a:graphic>
          <a:graphicData uri="http://schemas.openxmlformats.org/drawingml/2006/table">
            <a:tbl>
              <a:tblPr>
                <a:effectLst>
                  <a:outerShdw blurRad="63500" sx="102000" sy="102000" algn="ctr" rotWithShape="0">
                    <a:prstClr val="black">
                      <a:alpha val="40000"/>
                    </a:prstClr>
                  </a:outerShdw>
                </a:effectLst>
              </a:tblPr>
              <a:tblGrid>
                <a:gridCol w="8027381">
                  <a:extLst>
                    <a:ext uri="{9D8B030D-6E8A-4147-A177-3AD203B41FA5}">
                      <a16:colId xmlns:a16="http://schemas.microsoft.com/office/drawing/2014/main" val="1138920238"/>
                    </a:ext>
                  </a:extLst>
                </a:gridCol>
                <a:gridCol w="1455175">
                  <a:extLst>
                    <a:ext uri="{9D8B030D-6E8A-4147-A177-3AD203B41FA5}">
                      <a16:colId xmlns:a16="http://schemas.microsoft.com/office/drawing/2014/main" val="432614512"/>
                    </a:ext>
                  </a:extLst>
                </a:gridCol>
              </a:tblGrid>
              <a:tr h="42750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en-US" altLang="zh-CN" sz="1600" b="0" i="0" u="none" strike="noStrike" cap="none" normalizeH="0" baseline="0" dirty="0" err="1">
                          <a:ln>
                            <a:noFill/>
                          </a:ln>
                          <a:solidFill>
                            <a:srgbClr val="FFFFFF"/>
                          </a:solidFill>
                          <a:effectLst/>
                          <a:latin typeface="阿里巴巴普惠体" panose="00020600040101010101" pitchFamily="18" charset="-122"/>
                          <a:ea typeface="阿里巴巴普惠体" panose="00020600040101010101"/>
                          <a:cs typeface="阿里巴巴普惠体" panose="00020600040101010101" pitchFamily="18" charset="-122"/>
                        </a:rPr>
                        <a:t>FileUtils</a:t>
                      </a:r>
                      <a:r>
                        <a:rPr kumimoji="0" lang="zh-CN" altLang="en-US" sz="1600" b="0"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a:cs typeface="阿里巴巴普惠体" panose="00020600040101010101" pitchFamily="18" charset="-122"/>
                        </a:rPr>
                        <a:t>类提供的部分方法展示</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0" i="0" u="none" strike="noStrike" cap="none" normalizeH="0" baseline="0" dirty="0">
                          <a:ln>
                            <a:noFill/>
                          </a:ln>
                          <a:solidFill>
                            <a:srgbClr val="FFFFFF"/>
                          </a:solidFill>
                          <a:effectLst/>
                          <a:latin typeface="Alibaba PuHuiTi R" pitchFamily="18" charset="-122"/>
                          <a:ea typeface="阿里巴巴普惠体" panose="00020600040101010101"/>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a:t>
                      </a:r>
                      <a:r>
                        <a:rPr lang="fr-FR" altLang="zh-CN" sz="1200" kern="1200" dirty="0">
                          <a:solidFill>
                            <a:schemeClr val="tx1"/>
                          </a:solidFill>
                          <a:latin typeface="Consolas" panose="020B0609020204030204" pitchFamily="49" charset="0"/>
                          <a:ea typeface="阿里巴巴普惠体" panose="00020600040101010101"/>
                          <a:cs typeface="+mn-cs"/>
                        </a:rPr>
                        <a:t>void </a:t>
                      </a:r>
                      <a:r>
                        <a:rPr lang="fr-FR" altLang="zh-CN" sz="1200" b="1" kern="1200" dirty="0">
                          <a:solidFill>
                            <a:srgbClr val="C00000"/>
                          </a:solidFill>
                          <a:latin typeface="Consolas" panose="020B0609020204030204" pitchFamily="49" charset="0"/>
                          <a:ea typeface="阿里巴巴普惠体" panose="00020600040101010101"/>
                          <a:cs typeface="+mn-cs"/>
                        </a:rPr>
                        <a:t>copyFile</a:t>
                      </a:r>
                      <a:r>
                        <a:rPr lang="fr-FR" altLang="zh-CN" sz="1200" kern="1200" dirty="0">
                          <a:solidFill>
                            <a:schemeClr val="tx1"/>
                          </a:solidFill>
                          <a:latin typeface="Consolas" panose="020B0609020204030204" pitchFamily="49" charset="0"/>
                          <a:ea typeface="阿里巴巴普惠体" panose="00020600040101010101"/>
                          <a:cs typeface="+mn-cs"/>
                        </a:rPr>
                        <a:t>(File srcFile, File destFile)</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复制文件。</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0151486"/>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void </a:t>
                      </a:r>
                      <a:r>
                        <a:rPr lang="en-US" altLang="zh-CN" sz="1200" b="1" kern="1200" dirty="0" err="1">
                          <a:solidFill>
                            <a:srgbClr val="C00000"/>
                          </a:solidFill>
                          <a:latin typeface="Consolas" panose="020B0609020204030204" pitchFamily="49" charset="0"/>
                          <a:ea typeface="阿里巴巴普惠体" panose="00020600040101010101"/>
                          <a:cs typeface="+mn-cs"/>
                        </a:rPr>
                        <a:t>copyDirectory</a:t>
                      </a:r>
                      <a:r>
                        <a:rPr lang="en-US" altLang="zh-CN" sz="1200" kern="1200" dirty="0">
                          <a:solidFill>
                            <a:schemeClr val="tx1"/>
                          </a:solidFill>
                          <a:latin typeface="Consolas" panose="020B0609020204030204" pitchFamily="49" charset="0"/>
                          <a:ea typeface="阿里巴巴普惠体" panose="00020600040101010101"/>
                          <a:cs typeface="+mn-cs"/>
                        </a:rPr>
                        <a:t>(File </a:t>
                      </a:r>
                      <a:r>
                        <a:rPr lang="en-US" altLang="zh-CN" sz="1200" kern="1200" dirty="0" err="1">
                          <a:solidFill>
                            <a:schemeClr val="tx1"/>
                          </a:solidFill>
                          <a:latin typeface="Consolas" panose="020B0609020204030204" pitchFamily="49" charset="0"/>
                          <a:ea typeface="阿里巴巴普惠体" panose="00020600040101010101"/>
                          <a:cs typeface="+mn-cs"/>
                        </a:rPr>
                        <a:t>srcDir</a:t>
                      </a:r>
                      <a:r>
                        <a:rPr lang="en-US" altLang="zh-CN" sz="1200" kern="1200" dirty="0">
                          <a:solidFill>
                            <a:schemeClr val="tx1"/>
                          </a:solidFill>
                          <a:latin typeface="Consolas" panose="020B0609020204030204" pitchFamily="49" charset="0"/>
                          <a:ea typeface="阿里巴巴普惠体" panose="00020600040101010101"/>
                          <a:cs typeface="+mn-cs"/>
                        </a:rPr>
                        <a:t>, File </a:t>
                      </a:r>
                      <a:r>
                        <a:rPr lang="en-US" altLang="zh-CN" sz="1200" kern="1200" dirty="0" err="1">
                          <a:solidFill>
                            <a:schemeClr val="tx1"/>
                          </a:solidFill>
                          <a:latin typeface="Consolas" panose="020B0609020204030204" pitchFamily="49" charset="0"/>
                          <a:ea typeface="阿里巴巴普惠体" panose="00020600040101010101"/>
                          <a:cs typeface="+mn-cs"/>
                        </a:rPr>
                        <a:t>destDir</a:t>
                      </a:r>
                      <a:r>
                        <a:rPr lang="en-US" altLang="zh-CN" sz="1200" kern="1200" dirty="0">
                          <a:solidFill>
                            <a:schemeClr val="tx1"/>
                          </a:solidFill>
                          <a:latin typeface="Consolas" panose="020B0609020204030204" pitchFamily="49" charset="0"/>
                          <a:ea typeface="阿里巴巴普惠体" panose="00020600040101010101"/>
                          <a:cs typeface="+mn-cs"/>
                        </a:rPr>
                        <a:t>) </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1300" kern="1200" dirty="0">
                          <a:solidFill>
                            <a:schemeClr val="tx1"/>
                          </a:solidFill>
                          <a:latin typeface="Consolas" panose="020B0609020204030204" pitchFamily="49" charset="0"/>
                          <a:ea typeface="阿里巴巴普惠体" panose="00020600040101010101"/>
                          <a:cs typeface="+mn-cs"/>
                        </a:rPr>
                        <a:t>复制文件夹</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0796779"/>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void </a:t>
                      </a:r>
                      <a:r>
                        <a:rPr lang="en-US" altLang="zh-CN" sz="1200" b="1" kern="1200" dirty="0" err="1">
                          <a:solidFill>
                            <a:srgbClr val="C00000"/>
                          </a:solidFill>
                          <a:latin typeface="Consolas" panose="020B0609020204030204" pitchFamily="49" charset="0"/>
                          <a:ea typeface="阿里巴巴普惠体" panose="00020600040101010101"/>
                          <a:cs typeface="+mn-cs"/>
                        </a:rPr>
                        <a:t>deleteDirectory</a:t>
                      </a:r>
                      <a:r>
                        <a:rPr lang="en-US" altLang="zh-CN" sz="1200" kern="1200" dirty="0">
                          <a:solidFill>
                            <a:schemeClr val="tx1"/>
                          </a:solidFill>
                          <a:latin typeface="Consolas" panose="020B0609020204030204" pitchFamily="49" charset="0"/>
                          <a:ea typeface="阿里巴巴普惠体" panose="00020600040101010101"/>
                          <a:cs typeface="+mn-cs"/>
                        </a:rPr>
                        <a:t>(File directory)</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删除文件夹</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29786017"/>
                  </a:ext>
                </a:extLst>
              </a:tr>
              <a:tr h="36892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a:t>
                      </a:r>
                      <a:r>
                        <a:rPr lang="nn-NO" altLang="zh-CN" sz="1200" kern="1200" dirty="0">
                          <a:solidFill>
                            <a:schemeClr val="tx1"/>
                          </a:solidFill>
                          <a:latin typeface="Consolas" panose="020B0609020204030204" pitchFamily="49" charset="0"/>
                          <a:ea typeface="阿里巴巴普惠体" panose="00020600040101010101"/>
                          <a:cs typeface="+mn-cs"/>
                        </a:rPr>
                        <a:t>String </a:t>
                      </a:r>
                      <a:r>
                        <a:rPr lang="nn-NO" altLang="zh-CN" sz="1200" b="1" kern="1200" dirty="0">
                          <a:solidFill>
                            <a:srgbClr val="C00000"/>
                          </a:solidFill>
                          <a:latin typeface="Consolas" panose="020B0609020204030204" pitchFamily="49" charset="0"/>
                          <a:ea typeface="阿里巴巴普惠体" panose="00020600040101010101"/>
                          <a:cs typeface="+mn-cs"/>
                        </a:rPr>
                        <a:t>readFileToString</a:t>
                      </a:r>
                      <a:r>
                        <a:rPr lang="nn-NO" altLang="zh-CN" sz="1200" kern="1200" dirty="0">
                          <a:solidFill>
                            <a:schemeClr val="tx1"/>
                          </a:solidFill>
                          <a:latin typeface="Consolas" panose="020B0609020204030204" pitchFamily="49" charset="0"/>
                          <a:ea typeface="阿里巴巴普惠体" panose="00020600040101010101"/>
                          <a:cs typeface="+mn-cs"/>
                        </a:rPr>
                        <a:t>(File file, String encoding)</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algn="l"/>
                      <a:r>
                        <a:rPr lang="zh-CN" altLang="en-US" sz="1300" kern="1200" dirty="0">
                          <a:solidFill>
                            <a:schemeClr val="tx1"/>
                          </a:solidFill>
                          <a:latin typeface="Consolas" panose="020B0609020204030204" pitchFamily="49" charset="0"/>
                          <a:ea typeface="阿里巴巴普惠体" panose="00020600040101010101"/>
                          <a:cs typeface="+mn-cs"/>
                        </a:rPr>
                        <a:t>读数据</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57397589"/>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void </a:t>
                      </a:r>
                      <a:r>
                        <a:rPr lang="en-US" altLang="zh-CN" sz="1200" b="1" kern="1200" dirty="0" err="1">
                          <a:solidFill>
                            <a:srgbClr val="C00000"/>
                          </a:solidFill>
                          <a:latin typeface="Consolas" panose="020B0609020204030204" pitchFamily="49" charset="0"/>
                          <a:ea typeface="阿里巴巴普惠体" panose="00020600040101010101"/>
                          <a:cs typeface="+mn-cs"/>
                        </a:rPr>
                        <a:t>writeStringToFile</a:t>
                      </a:r>
                      <a:r>
                        <a:rPr lang="en-US" altLang="zh-CN" sz="1200" kern="1200" dirty="0">
                          <a:solidFill>
                            <a:schemeClr val="tx1"/>
                          </a:solidFill>
                          <a:latin typeface="Consolas" panose="020B0609020204030204" pitchFamily="49" charset="0"/>
                          <a:ea typeface="阿里巴巴普惠体" panose="00020600040101010101"/>
                          <a:cs typeface="+mn-cs"/>
                        </a:rPr>
                        <a:t>(File </a:t>
                      </a:r>
                      <a:r>
                        <a:rPr lang="en-US" altLang="zh-CN" sz="1200" kern="1200" dirty="0" err="1">
                          <a:solidFill>
                            <a:schemeClr val="tx1"/>
                          </a:solidFill>
                          <a:latin typeface="Consolas" panose="020B0609020204030204" pitchFamily="49" charset="0"/>
                          <a:ea typeface="阿里巴巴普惠体" panose="00020600040101010101"/>
                          <a:cs typeface="+mn-cs"/>
                        </a:rPr>
                        <a:t>file</a:t>
                      </a:r>
                      <a:r>
                        <a:rPr lang="en-US" altLang="zh-CN" sz="1200" kern="1200" dirty="0">
                          <a:solidFill>
                            <a:schemeClr val="tx1"/>
                          </a:solidFill>
                          <a:latin typeface="Consolas" panose="020B0609020204030204" pitchFamily="49" charset="0"/>
                          <a:ea typeface="阿里巴巴普惠体" panose="00020600040101010101"/>
                          <a:cs typeface="+mn-cs"/>
                        </a:rPr>
                        <a:t>, String data, String </a:t>
                      </a:r>
                      <a:r>
                        <a:rPr lang="en-US" altLang="zh-CN" sz="1200" kern="1200" dirty="0" err="1">
                          <a:solidFill>
                            <a:schemeClr val="tx1"/>
                          </a:solidFill>
                          <a:latin typeface="Consolas" panose="020B0609020204030204" pitchFamily="49" charset="0"/>
                          <a:ea typeface="阿里巴巴普惠体" panose="00020600040101010101"/>
                          <a:cs typeface="+mn-cs"/>
                        </a:rPr>
                        <a:t>charname</a:t>
                      </a:r>
                      <a:r>
                        <a:rPr lang="en-US" altLang="zh-CN" sz="1200" kern="1200" dirty="0">
                          <a:solidFill>
                            <a:schemeClr val="tx1"/>
                          </a:solidFill>
                          <a:latin typeface="Consolas" panose="020B0609020204030204" pitchFamily="49" charset="0"/>
                          <a:ea typeface="阿里巴巴普惠体" panose="00020600040101010101"/>
                          <a:cs typeface="+mn-cs"/>
                        </a:rPr>
                        <a:t>, </a:t>
                      </a:r>
                      <a:r>
                        <a:rPr lang="en-US" altLang="zh-CN" sz="1200" kern="1200" dirty="0" err="1">
                          <a:solidFill>
                            <a:schemeClr val="tx1"/>
                          </a:solidFill>
                          <a:latin typeface="Consolas" panose="020B0609020204030204" pitchFamily="49" charset="0"/>
                          <a:ea typeface="阿里巴巴普惠体" panose="00020600040101010101"/>
                          <a:cs typeface="+mn-cs"/>
                        </a:rPr>
                        <a:t>boolean</a:t>
                      </a:r>
                      <a:r>
                        <a:rPr lang="en-US" altLang="zh-CN" sz="1200" kern="1200" dirty="0">
                          <a:solidFill>
                            <a:schemeClr val="tx1"/>
                          </a:solidFill>
                          <a:latin typeface="Consolas" panose="020B0609020204030204" pitchFamily="49" charset="0"/>
                          <a:ea typeface="阿里巴巴普惠体" panose="00020600040101010101"/>
                          <a:cs typeface="+mn-cs"/>
                        </a:rPr>
                        <a:t> append)</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写数据</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53001079"/>
                  </a:ext>
                </a:extLst>
              </a:tr>
            </a:tbl>
          </a:graphicData>
        </a:graphic>
      </p:graphicFrame>
      <p:graphicFrame>
        <p:nvGraphicFramePr>
          <p:cNvPr id="9" name="表格 8">
            <a:extLst>
              <a:ext uri="{FF2B5EF4-FFF2-40B4-BE49-F238E27FC236}">
                <a16:creationId xmlns:a16="http://schemas.microsoft.com/office/drawing/2014/main" id="{D4AC9637-D815-99AA-83D0-1CED15AFFD52}"/>
              </a:ext>
            </a:extLst>
          </p:cNvPr>
          <p:cNvGraphicFramePr>
            <a:graphicFrameLocks noGrp="1"/>
          </p:cNvGraphicFramePr>
          <p:nvPr>
            <p:extLst>
              <p:ext uri="{D42A27DB-BD31-4B8C-83A1-F6EECF244321}">
                <p14:modId xmlns:p14="http://schemas.microsoft.com/office/powerpoint/2010/main" val="187470784"/>
              </p:ext>
            </p:extLst>
          </p:nvPr>
        </p:nvGraphicFramePr>
        <p:xfrm>
          <a:off x="651973" y="4064500"/>
          <a:ext cx="9482556" cy="1534272"/>
        </p:xfrm>
        <a:graphic>
          <a:graphicData uri="http://schemas.openxmlformats.org/drawingml/2006/table">
            <a:tbl>
              <a:tblPr>
                <a:effectLst>
                  <a:outerShdw blurRad="63500" sx="102000" sy="102000" algn="ctr" rotWithShape="0">
                    <a:prstClr val="black">
                      <a:alpha val="40000"/>
                    </a:prstClr>
                  </a:outerShdw>
                </a:effectLst>
              </a:tblPr>
              <a:tblGrid>
                <a:gridCol w="8027382">
                  <a:extLst>
                    <a:ext uri="{9D8B030D-6E8A-4147-A177-3AD203B41FA5}">
                      <a16:colId xmlns:a16="http://schemas.microsoft.com/office/drawing/2014/main" val="1138920238"/>
                    </a:ext>
                  </a:extLst>
                </a:gridCol>
                <a:gridCol w="1455174">
                  <a:extLst>
                    <a:ext uri="{9D8B030D-6E8A-4147-A177-3AD203B41FA5}">
                      <a16:colId xmlns:a16="http://schemas.microsoft.com/office/drawing/2014/main" val="432614512"/>
                    </a:ext>
                  </a:extLst>
                </a:gridCol>
              </a:tblGrid>
              <a:tr h="42750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en-US" altLang="zh-CN" sz="1600" b="0" i="0" u="none" strike="noStrike" cap="none" normalizeH="0" baseline="0" dirty="0" err="1">
                          <a:ln>
                            <a:noFill/>
                          </a:ln>
                          <a:solidFill>
                            <a:srgbClr val="FFFFFF"/>
                          </a:solidFill>
                          <a:effectLst/>
                          <a:latin typeface="阿里巴巴普惠体" panose="00020600040101010101" pitchFamily="18" charset="-122"/>
                          <a:ea typeface="阿里巴巴普惠体" panose="00020600040101010101"/>
                          <a:cs typeface="阿里巴巴普惠体" panose="00020600040101010101" pitchFamily="18" charset="-122"/>
                        </a:rPr>
                        <a:t>IOUtils</a:t>
                      </a:r>
                      <a:r>
                        <a:rPr kumimoji="0" lang="zh-CN" altLang="en-US" sz="1600" b="0"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a:cs typeface="阿里巴巴普惠体" panose="00020600040101010101" pitchFamily="18" charset="-122"/>
                        </a:rPr>
                        <a:t>类提供的部分方法展示</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0" i="0" u="none" strike="noStrike" cap="none" normalizeH="0" baseline="0" dirty="0">
                          <a:ln>
                            <a:noFill/>
                          </a:ln>
                          <a:solidFill>
                            <a:srgbClr val="FFFFFF"/>
                          </a:solidFill>
                          <a:effectLst/>
                          <a:latin typeface="Alibaba PuHuiTi R" pitchFamily="18" charset="-122"/>
                          <a:ea typeface="阿里巴巴普惠体" panose="00020600040101010101"/>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int </a:t>
                      </a:r>
                      <a:r>
                        <a:rPr lang="en-US" altLang="zh-CN" sz="1200" b="1" kern="1200" dirty="0">
                          <a:solidFill>
                            <a:srgbClr val="C00000"/>
                          </a:solidFill>
                          <a:latin typeface="Consolas" panose="020B0609020204030204" pitchFamily="49" charset="0"/>
                          <a:ea typeface="阿里巴巴普惠体" panose="00020600040101010101"/>
                          <a:cs typeface="+mn-cs"/>
                        </a:rPr>
                        <a:t>copy</a:t>
                      </a:r>
                      <a:r>
                        <a:rPr lang="en-US" altLang="zh-CN" sz="1200" kern="1200" dirty="0">
                          <a:solidFill>
                            <a:schemeClr val="tx1"/>
                          </a:solidFill>
                          <a:latin typeface="Consolas" panose="020B0609020204030204" pitchFamily="49" charset="0"/>
                          <a:ea typeface="阿里巴巴普惠体" panose="00020600040101010101"/>
                          <a:cs typeface="+mn-cs"/>
                        </a:rPr>
                        <a:t>(</a:t>
                      </a:r>
                      <a:r>
                        <a:rPr lang="en-US" altLang="zh-CN" sz="1200" kern="1200" dirty="0" err="1">
                          <a:solidFill>
                            <a:schemeClr val="tx1"/>
                          </a:solidFill>
                          <a:latin typeface="Consolas" panose="020B0609020204030204" pitchFamily="49" charset="0"/>
                          <a:ea typeface="阿里巴巴普惠体" panose="00020600040101010101"/>
                          <a:cs typeface="+mn-cs"/>
                        </a:rPr>
                        <a:t>InputStream</a:t>
                      </a:r>
                      <a:r>
                        <a:rPr lang="en-US" altLang="zh-CN" sz="1200" kern="1200" dirty="0">
                          <a:solidFill>
                            <a:schemeClr val="tx1"/>
                          </a:solidFill>
                          <a:latin typeface="Consolas" panose="020B0609020204030204" pitchFamily="49" charset="0"/>
                          <a:ea typeface="阿里巴巴普惠体" panose="00020600040101010101"/>
                          <a:cs typeface="+mn-cs"/>
                        </a:rPr>
                        <a:t> </a:t>
                      </a:r>
                      <a:r>
                        <a:rPr lang="en-US" altLang="zh-CN" sz="1200" kern="1200" dirty="0" err="1">
                          <a:solidFill>
                            <a:schemeClr val="tx1"/>
                          </a:solidFill>
                          <a:latin typeface="Consolas" panose="020B0609020204030204" pitchFamily="49" charset="0"/>
                          <a:ea typeface="阿里巴巴普惠体" panose="00020600040101010101"/>
                          <a:cs typeface="+mn-cs"/>
                        </a:rPr>
                        <a:t>inputStream</a:t>
                      </a:r>
                      <a:r>
                        <a:rPr lang="en-US" altLang="zh-CN" sz="1200" kern="1200" dirty="0">
                          <a:solidFill>
                            <a:schemeClr val="tx1"/>
                          </a:solidFill>
                          <a:latin typeface="Consolas" panose="020B0609020204030204" pitchFamily="49" charset="0"/>
                          <a:ea typeface="阿里巴巴普惠体" panose="00020600040101010101"/>
                          <a:cs typeface="+mn-cs"/>
                        </a:rPr>
                        <a:t>, </a:t>
                      </a:r>
                      <a:r>
                        <a:rPr lang="en-US" altLang="zh-CN" sz="1200" kern="1200" dirty="0" err="1">
                          <a:solidFill>
                            <a:schemeClr val="tx1"/>
                          </a:solidFill>
                          <a:latin typeface="Consolas" panose="020B0609020204030204" pitchFamily="49" charset="0"/>
                          <a:ea typeface="阿里巴巴普惠体" panose="00020600040101010101"/>
                          <a:cs typeface="+mn-cs"/>
                        </a:rPr>
                        <a:t>OutputStream</a:t>
                      </a:r>
                      <a:r>
                        <a:rPr lang="en-US" altLang="zh-CN" sz="1200" kern="1200" dirty="0">
                          <a:solidFill>
                            <a:schemeClr val="tx1"/>
                          </a:solidFill>
                          <a:latin typeface="Consolas" panose="020B0609020204030204" pitchFamily="49" charset="0"/>
                          <a:ea typeface="阿里巴巴普惠体" panose="00020600040101010101"/>
                          <a:cs typeface="+mn-cs"/>
                        </a:rPr>
                        <a:t> </a:t>
                      </a:r>
                      <a:r>
                        <a:rPr lang="en-US" altLang="zh-CN" sz="1200" kern="1200" dirty="0" err="1">
                          <a:solidFill>
                            <a:schemeClr val="tx1"/>
                          </a:solidFill>
                          <a:latin typeface="Consolas" panose="020B0609020204030204" pitchFamily="49" charset="0"/>
                          <a:ea typeface="阿里巴巴普惠体" panose="00020600040101010101"/>
                          <a:cs typeface="+mn-cs"/>
                        </a:rPr>
                        <a:t>outputStream</a:t>
                      </a:r>
                      <a:r>
                        <a:rPr lang="en-US" altLang="zh-CN" sz="1200" kern="1200" dirty="0">
                          <a:solidFill>
                            <a:schemeClr val="tx1"/>
                          </a:solidFill>
                          <a:latin typeface="Consolas" panose="020B0609020204030204" pitchFamily="49" charset="0"/>
                          <a:ea typeface="阿里巴巴普惠体" panose="00020600040101010101"/>
                          <a:cs typeface="+mn-cs"/>
                        </a:rPr>
                        <a:t>)</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复制文件。</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0151486"/>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int </a:t>
                      </a:r>
                      <a:r>
                        <a:rPr lang="en-US" altLang="zh-CN" sz="1200" b="1" kern="1200" dirty="0">
                          <a:solidFill>
                            <a:srgbClr val="C00000"/>
                          </a:solidFill>
                          <a:latin typeface="Consolas" panose="020B0609020204030204" pitchFamily="49" charset="0"/>
                          <a:ea typeface="阿里巴巴普惠体" panose="00020600040101010101"/>
                          <a:cs typeface="+mn-cs"/>
                        </a:rPr>
                        <a:t>copy</a:t>
                      </a:r>
                      <a:r>
                        <a:rPr lang="en-US" altLang="zh-CN" sz="1200" kern="1200" dirty="0">
                          <a:solidFill>
                            <a:schemeClr val="tx1"/>
                          </a:solidFill>
                          <a:latin typeface="Consolas" panose="020B0609020204030204" pitchFamily="49" charset="0"/>
                          <a:ea typeface="阿里巴巴普惠体" panose="00020600040101010101"/>
                          <a:cs typeface="+mn-cs"/>
                        </a:rPr>
                        <a:t>(Reader </a:t>
                      </a:r>
                      <a:r>
                        <a:rPr lang="en-US" altLang="zh-CN" sz="1200" kern="1200" dirty="0" err="1">
                          <a:solidFill>
                            <a:schemeClr val="tx1"/>
                          </a:solidFill>
                          <a:latin typeface="Consolas" panose="020B0609020204030204" pitchFamily="49" charset="0"/>
                          <a:ea typeface="阿里巴巴普惠体" panose="00020600040101010101"/>
                          <a:cs typeface="+mn-cs"/>
                        </a:rPr>
                        <a:t>reader</a:t>
                      </a:r>
                      <a:r>
                        <a:rPr lang="en-US" altLang="zh-CN" sz="1200" kern="1200" dirty="0">
                          <a:solidFill>
                            <a:schemeClr val="tx1"/>
                          </a:solidFill>
                          <a:latin typeface="Consolas" panose="020B0609020204030204" pitchFamily="49" charset="0"/>
                          <a:ea typeface="阿里巴巴普惠体" panose="00020600040101010101"/>
                          <a:cs typeface="+mn-cs"/>
                        </a:rPr>
                        <a:t>, Writer writer) </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复制文件。</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0796779"/>
                  </a:ext>
                </a:extLst>
              </a:tr>
              <a:tr h="368922">
                <a:tc>
                  <a:txBody>
                    <a:bodyPr/>
                    <a:lstStyle/>
                    <a:p>
                      <a:pPr algn="l"/>
                      <a:r>
                        <a:rPr lang="en-US" altLang="zh-CN" sz="1200" kern="1200" dirty="0">
                          <a:solidFill>
                            <a:schemeClr val="tx1"/>
                          </a:solidFill>
                          <a:latin typeface="Consolas" panose="020B0609020204030204" pitchFamily="49" charset="0"/>
                          <a:ea typeface="阿里巴巴普惠体" panose="00020600040101010101"/>
                          <a:cs typeface="+mn-cs"/>
                        </a:rPr>
                        <a:t>public static void </a:t>
                      </a:r>
                      <a:r>
                        <a:rPr lang="en-US" altLang="zh-CN" sz="1200" b="1" kern="1200" dirty="0">
                          <a:solidFill>
                            <a:srgbClr val="C00000"/>
                          </a:solidFill>
                          <a:latin typeface="Consolas" panose="020B0609020204030204" pitchFamily="49" charset="0"/>
                          <a:ea typeface="阿里巴巴普惠体" panose="00020600040101010101"/>
                          <a:cs typeface="+mn-cs"/>
                        </a:rPr>
                        <a:t>write</a:t>
                      </a:r>
                      <a:r>
                        <a:rPr lang="en-US" altLang="zh-CN" sz="1200" kern="1200" dirty="0">
                          <a:solidFill>
                            <a:schemeClr val="tx1"/>
                          </a:solidFill>
                          <a:latin typeface="Consolas" panose="020B0609020204030204" pitchFamily="49" charset="0"/>
                          <a:ea typeface="阿里巴巴普惠体" panose="00020600040101010101"/>
                          <a:cs typeface="+mn-cs"/>
                        </a:rPr>
                        <a:t>(String data, </a:t>
                      </a:r>
                      <a:r>
                        <a:rPr lang="en-US" altLang="zh-CN" sz="1200" kern="1200" dirty="0" err="1">
                          <a:solidFill>
                            <a:schemeClr val="tx1"/>
                          </a:solidFill>
                          <a:latin typeface="Consolas" panose="020B0609020204030204" pitchFamily="49" charset="0"/>
                          <a:ea typeface="阿里巴巴普惠体" panose="00020600040101010101"/>
                          <a:cs typeface="+mn-cs"/>
                        </a:rPr>
                        <a:t>OutputStream</a:t>
                      </a:r>
                      <a:r>
                        <a:rPr lang="en-US" altLang="zh-CN" sz="1200" kern="1200" dirty="0">
                          <a:solidFill>
                            <a:schemeClr val="tx1"/>
                          </a:solidFill>
                          <a:latin typeface="Consolas" panose="020B0609020204030204" pitchFamily="49" charset="0"/>
                          <a:ea typeface="阿里巴巴普惠体" panose="00020600040101010101"/>
                          <a:cs typeface="+mn-cs"/>
                        </a:rPr>
                        <a:t> output, String </a:t>
                      </a:r>
                      <a:r>
                        <a:rPr lang="en-US" altLang="zh-CN" sz="1200" kern="1200" dirty="0" err="1">
                          <a:solidFill>
                            <a:schemeClr val="tx1"/>
                          </a:solidFill>
                          <a:latin typeface="Consolas" panose="020B0609020204030204" pitchFamily="49" charset="0"/>
                          <a:ea typeface="阿里巴巴普惠体" panose="00020600040101010101"/>
                          <a:cs typeface="+mn-cs"/>
                        </a:rPr>
                        <a:t>charsetName</a:t>
                      </a:r>
                      <a:r>
                        <a:rPr lang="en-US" altLang="zh-CN" sz="1200" kern="1200" dirty="0">
                          <a:solidFill>
                            <a:schemeClr val="tx1"/>
                          </a:solidFill>
                          <a:latin typeface="Consolas" panose="020B0609020204030204" pitchFamily="49" charset="0"/>
                          <a:ea typeface="阿里巴巴普惠体" panose="00020600040101010101"/>
                          <a:cs typeface="+mn-cs"/>
                        </a:rPr>
                        <a:t>) </a:t>
                      </a:r>
                      <a:endParaRPr lang="zh-CN" altLang="en-US" sz="1200" kern="1200" dirty="0">
                        <a:solidFill>
                          <a:schemeClr val="tx1"/>
                        </a:solidFill>
                        <a:latin typeface="Consolas" panose="020B0609020204030204" pitchFamily="49" charset="0"/>
                        <a:ea typeface="阿里巴巴普惠体" panose="00020600040101010101"/>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algn="l"/>
                      <a:r>
                        <a:rPr lang="zh-CN" altLang="en-US" sz="1300" kern="1200" dirty="0">
                          <a:solidFill>
                            <a:schemeClr val="tx1"/>
                          </a:solidFill>
                          <a:latin typeface="Consolas" panose="020B0609020204030204" pitchFamily="49" charset="0"/>
                          <a:ea typeface="阿里巴巴普惠体" panose="00020600040101010101"/>
                          <a:cs typeface="+mn-cs"/>
                        </a:rPr>
                        <a:t>写数据</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29786017"/>
                  </a:ext>
                </a:extLst>
              </a:tr>
            </a:tbl>
          </a:graphicData>
        </a:graphic>
      </p:graphicFrame>
    </p:spTree>
    <p:extLst>
      <p:ext uri="{BB962C8B-B14F-4D97-AF65-F5344CB8AC3E}">
        <p14:creationId xmlns:p14="http://schemas.microsoft.com/office/powerpoint/2010/main" val="3591515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02551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389D8-6F51-13E3-92AA-43D916F0ED25}"/>
              </a:ext>
            </a:extLst>
          </p:cNvPr>
          <p:cNvSpPr>
            <a:spLocks noGrp="1"/>
          </p:cNvSpPr>
          <p:nvPr>
            <p:ph type="title"/>
          </p:nvPr>
        </p:nvSpPr>
        <p:spPr/>
        <p:txBody>
          <a:bodyPr/>
          <a:lstStyle/>
          <a:p>
            <a:r>
              <a:rPr lang="zh-CN" altLang="en-US" dirty="0"/>
              <a:t>完善石头迷阵游戏中的历史最少步骤信息展示</a:t>
            </a:r>
          </a:p>
        </p:txBody>
      </p:sp>
      <p:sp>
        <p:nvSpPr>
          <p:cNvPr id="6" name="文本占位符 5">
            <a:extLst>
              <a:ext uri="{FF2B5EF4-FFF2-40B4-BE49-F238E27FC236}">
                <a16:creationId xmlns:a16="http://schemas.microsoft.com/office/drawing/2014/main" id="{EB8ED3DB-0FE2-BC24-2E7F-E7678A3DFBE4}"/>
              </a:ext>
            </a:extLst>
          </p:cNvPr>
          <p:cNvSpPr>
            <a:spLocks noGrp="1"/>
          </p:cNvSpPr>
          <p:nvPr>
            <p:ph type="body" sz="quarter" idx="10"/>
          </p:nvPr>
        </p:nvSpPr>
        <p:spPr>
          <a:xfrm>
            <a:off x="5216433" y="1038722"/>
            <a:ext cx="6481673" cy="4780556"/>
          </a:xfrm>
        </p:spPr>
        <p:txBody>
          <a:bodyPr/>
          <a:lstStyle/>
          <a:p>
            <a:pPr>
              <a:lnSpc>
                <a:spcPct val="200000"/>
              </a:lnSpc>
            </a:pPr>
            <a:r>
              <a:rPr lang="zh-CN" altLang="en-US" b="1" dirty="0"/>
              <a:t>需求</a:t>
            </a:r>
            <a:endParaRPr lang="en-US" altLang="zh-CN" b="1" dirty="0"/>
          </a:p>
          <a:p>
            <a:pPr marL="285750" indent="-285750">
              <a:lnSpc>
                <a:spcPct val="200000"/>
              </a:lnSpc>
              <a:buFont typeface="Wingdings" panose="05000000000000000000" pitchFamily="2" charset="2"/>
              <a:buChar char="l"/>
            </a:pPr>
            <a:r>
              <a:rPr lang="zh-CN" altLang="en-US" dirty="0"/>
              <a:t>要求在石头迷阵游戏中，增加一个游戏胜利后的最少步数量记录和展示功能，展示位置如图所示</a:t>
            </a:r>
            <a:endParaRPr lang="en-US" altLang="zh-CN" dirty="0"/>
          </a:p>
          <a:p>
            <a:pPr>
              <a:lnSpc>
                <a:spcPct val="200000"/>
              </a:lnSpc>
            </a:pPr>
            <a:r>
              <a:rPr lang="zh-CN" altLang="en-US" b="1" dirty="0"/>
              <a:t>分析</a:t>
            </a:r>
            <a:endParaRPr lang="en-US" altLang="zh-CN" b="1" dirty="0"/>
          </a:p>
          <a:p>
            <a:pPr marL="285750" indent="-285750">
              <a:lnSpc>
                <a:spcPct val="200000"/>
              </a:lnSpc>
              <a:buFont typeface="Wingdings" panose="05000000000000000000" pitchFamily="2" charset="2"/>
              <a:buChar char="l"/>
            </a:pPr>
            <a:r>
              <a:rPr lang="zh-CN" altLang="en-US" dirty="0">
                <a:latin typeface="+mn-ea"/>
              </a:rPr>
              <a:t>最小步数这个数据是需要长久保存的，所以可以考虑用</a:t>
            </a:r>
            <a:r>
              <a:rPr lang="en-US" altLang="zh-CN" dirty="0">
                <a:latin typeface="+mn-ea"/>
              </a:rPr>
              <a:t>IO</a:t>
            </a:r>
            <a:r>
              <a:rPr lang="zh-CN" altLang="en-US" dirty="0">
                <a:latin typeface="+mn-ea"/>
              </a:rPr>
              <a:t>流把这个数据写出到一个磁盘文件保存起来。</a:t>
            </a:r>
            <a:endParaRPr lang="en-US" altLang="zh-CN" dirty="0">
              <a:latin typeface="+mn-ea"/>
            </a:endParaRPr>
          </a:p>
          <a:p>
            <a:pPr marL="285750" indent="-285750">
              <a:lnSpc>
                <a:spcPct val="200000"/>
              </a:lnSpc>
              <a:buFont typeface="Wingdings" panose="05000000000000000000" pitchFamily="2" charset="2"/>
              <a:buChar char="l"/>
            </a:pPr>
            <a:r>
              <a:rPr lang="zh-CN" altLang="en-US" dirty="0">
                <a:latin typeface="+mn-ea"/>
              </a:rPr>
              <a:t>每次启动游戏要读取这个最小步数展示出来。</a:t>
            </a:r>
            <a:endParaRPr lang="en-US" altLang="zh-CN" dirty="0">
              <a:latin typeface="+mn-ea"/>
            </a:endParaRPr>
          </a:p>
          <a:p>
            <a:pPr marL="285750" indent="-285750">
              <a:lnSpc>
                <a:spcPct val="200000"/>
              </a:lnSpc>
              <a:buFont typeface="Wingdings" panose="05000000000000000000" pitchFamily="2" charset="2"/>
              <a:buChar char="l"/>
            </a:pPr>
            <a:r>
              <a:rPr lang="zh-CN" altLang="en-US" dirty="0">
                <a:latin typeface="+mn-ea"/>
              </a:rPr>
              <a:t>玩家胜利后，需要判断是否比文件里记录的历史最小步数少，如果更少就要更新文件里的这个最少步数数据。</a:t>
            </a:r>
          </a:p>
        </p:txBody>
      </p:sp>
      <p:pic>
        <p:nvPicPr>
          <p:cNvPr id="5" name="图片 4">
            <a:extLst>
              <a:ext uri="{FF2B5EF4-FFF2-40B4-BE49-F238E27FC236}">
                <a16:creationId xmlns:a16="http://schemas.microsoft.com/office/drawing/2014/main" id="{1C6012D5-CA94-1DAC-D448-3BA300C3C61F}"/>
              </a:ext>
            </a:extLst>
          </p:cNvPr>
          <p:cNvPicPr>
            <a:picLocks noChangeAspect="1"/>
          </p:cNvPicPr>
          <p:nvPr/>
        </p:nvPicPr>
        <p:blipFill>
          <a:blip r:embed="rId2"/>
          <a:stretch>
            <a:fillRect/>
          </a:stretch>
        </p:blipFill>
        <p:spPr>
          <a:xfrm>
            <a:off x="576196" y="1028528"/>
            <a:ext cx="4275190" cy="5357324"/>
          </a:xfrm>
          <a:prstGeom prst="rect">
            <a:avLst/>
          </a:prstGeom>
          <a:effectLst>
            <a:outerShdw blurRad="63500" sx="102000" sy="102000" algn="ctr" rotWithShape="0">
              <a:prstClr val="black">
                <a:alpha val="40000"/>
              </a:prstClr>
            </a:outerShdw>
          </a:effectLst>
        </p:spPr>
      </p:pic>
      <p:cxnSp>
        <p:nvCxnSpPr>
          <p:cNvPr id="8" name="直接箭头连接符 7">
            <a:extLst>
              <a:ext uri="{FF2B5EF4-FFF2-40B4-BE49-F238E27FC236}">
                <a16:creationId xmlns:a16="http://schemas.microsoft.com/office/drawing/2014/main" id="{8E6AD7B5-5ED4-1619-802D-7DC99E39125B}"/>
              </a:ext>
            </a:extLst>
          </p:cNvPr>
          <p:cNvCxnSpPr>
            <a:cxnSpLocks/>
          </p:cNvCxnSpPr>
          <p:nvPr/>
        </p:nvCxnSpPr>
        <p:spPr>
          <a:xfrm flipH="1" flipV="1">
            <a:off x="4180114" y="1828800"/>
            <a:ext cx="3614057" cy="51380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5938146"/>
      </p:ext>
    </p:extLst>
  </p:cSld>
  <p:clrMapOvr>
    <a:masterClrMapping/>
  </p:clrMapOvr>
  <p:transition spd="slow">
    <p:comb/>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图片 1">
            <a:extLst>
              <a:ext uri="{FF2B5EF4-FFF2-40B4-BE49-F238E27FC236}">
                <a16:creationId xmlns:a16="http://schemas.microsoft.com/office/drawing/2014/main" id="{DA2F3ADD-BD86-45B1-8996-C05C82318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809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98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408A0B35-738C-4A30-AB88-E22114CAF5E1}"/>
              </a:ext>
            </a:extLst>
          </p:cNvPr>
          <p:cNvSpPr txBox="1"/>
          <p:nvPr/>
        </p:nvSpPr>
        <p:spPr>
          <a:xfrm>
            <a:off x="576196" y="3741461"/>
            <a:ext cx="10554360" cy="2189638"/>
          </a:xfrm>
          <a:prstGeom prst="rect">
            <a:avLst/>
          </a:prstGeom>
          <a:noFill/>
        </p:spPr>
        <p:txBody>
          <a:bodyPr wrap="square">
            <a:spAutoFit/>
          </a:bodyPr>
          <a:lstStyle/>
          <a:p>
            <a:pPr marL="357699" indent="-357699">
              <a:lnSpc>
                <a:spcPct val="200000"/>
              </a:lnSpc>
              <a:buFont typeface="Wingdings" pitchFamily="2" charset="2"/>
              <a:buChar char="l"/>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当主调是文件，或者路径不存在时，返回</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p>
          <a:p>
            <a:pPr marL="357699" indent="-357699">
              <a:lnSpc>
                <a:spcPct val="200000"/>
              </a:lnSpc>
              <a:buFont typeface="Wingdings" pitchFamily="2" charset="2"/>
              <a:buChar char="l"/>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当主调是空文件夹时，返回一个长度为</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的数组</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当主调是一个有内容的文件夹时，将里面所有一级文件和文件夹的路径放在</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数组中返回</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当主调是一个文件夹，且里面有隐藏文件时，将里面所有文件和文件夹的路径放在</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数组中返回，包含隐藏文件</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当主调是一个文件夹，但是没有权限访问该文件夹时，返回</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null</a:t>
            </a:r>
          </a:p>
        </p:txBody>
      </p:sp>
      <p:sp>
        <p:nvSpPr>
          <p:cNvPr id="11" name="TextBox 10">
            <a:extLst>
              <a:ext uri="{FF2B5EF4-FFF2-40B4-BE49-F238E27FC236}">
                <a16:creationId xmlns:a16="http://schemas.microsoft.com/office/drawing/2014/main" id="{4FCF5AE1-A53A-4F0E-862E-44162AF11B63}"/>
              </a:ext>
            </a:extLst>
          </p:cNvPr>
          <p:cNvSpPr txBox="1"/>
          <p:nvPr/>
        </p:nvSpPr>
        <p:spPr>
          <a:xfrm>
            <a:off x="576196" y="984273"/>
            <a:ext cx="9465733" cy="338554"/>
          </a:xfrm>
          <a:prstGeom prst="rect">
            <a:avLst/>
          </a:prstGeom>
          <a:noFill/>
        </p:spPr>
        <p:txBody>
          <a:bodyPr>
            <a:spAutoFit/>
          </a:bodyPr>
          <a:lstStyle/>
          <a:p>
            <a:pPr>
              <a:defRPr/>
            </a:pP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类提供的遍历文件夹的功能</a:t>
            </a:r>
          </a:p>
        </p:txBody>
      </p:sp>
      <p:graphicFrame>
        <p:nvGraphicFramePr>
          <p:cNvPr id="14" name="表格 13">
            <a:extLst>
              <a:ext uri="{FF2B5EF4-FFF2-40B4-BE49-F238E27FC236}">
                <a16:creationId xmlns:a16="http://schemas.microsoft.com/office/drawing/2014/main" id="{92F1EE76-2A1B-4C4F-A6B8-EF83714AC8BF}"/>
              </a:ext>
            </a:extLst>
          </p:cNvPr>
          <p:cNvGraphicFramePr>
            <a:graphicFrameLocks noGrp="1"/>
          </p:cNvGraphicFramePr>
          <p:nvPr>
            <p:extLst>
              <p:ext uri="{D42A27DB-BD31-4B8C-83A1-F6EECF244321}">
                <p14:modId xmlns:p14="http://schemas.microsoft.com/office/powerpoint/2010/main" val="4061803333"/>
              </p:ext>
            </p:extLst>
          </p:nvPr>
        </p:nvGraphicFramePr>
        <p:xfrm>
          <a:off x="576196" y="1474182"/>
          <a:ext cx="8501742" cy="1560110"/>
        </p:xfrm>
        <a:graphic>
          <a:graphicData uri="http://schemas.openxmlformats.org/drawingml/2006/table">
            <a:tbl>
              <a:tblPr/>
              <a:tblGrid>
                <a:gridCol w="2576803">
                  <a:extLst>
                    <a:ext uri="{9D8B030D-6E8A-4147-A177-3AD203B41FA5}">
                      <a16:colId xmlns:a16="http://schemas.microsoft.com/office/drawing/2014/main" val="1138920238"/>
                    </a:ext>
                  </a:extLst>
                </a:gridCol>
                <a:gridCol w="5924939">
                  <a:extLst>
                    <a:ext uri="{9D8B030D-6E8A-4147-A177-3AD203B41FA5}">
                      <a16:colId xmlns:a16="http://schemas.microsoft.com/office/drawing/2014/main" val="432614512"/>
                    </a:ext>
                  </a:extLst>
                </a:gridCol>
              </a:tblGrid>
              <a:tr h="50192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2909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i="0" kern="1200" dirty="0">
                          <a:solidFill>
                            <a:schemeClr val="tx1"/>
                          </a:solidFill>
                          <a:effectLst/>
                          <a:latin typeface="Consolas" panose="020B0609020204030204" pitchFamily="49" charset="0"/>
                          <a:ea typeface="Alibaba PuHuiTi R"/>
                          <a:cs typeface="+mn-cs"/>
                        </a:rPr>
                        <a:t>public String[] list()</a:t>
                      </a:r>
                      <a:endParaRPr kumimoji="0" lang="zh-CN" altLang="en-US" sz="1200" b="0" i="0" u="none" strike="noStrike" cap="none" normalizeH="0" baseline="0" dirty="0">
                        <a:ln>
                          <a:noFill/>
                        </a:ln>
                        <a:solidFill>
                          <a:schemeClr val="tx1">
                            <a:lumMod val="85000"/>
                            <a:lumOff val="15000"/>
                          </a:schemeClr>
                        </a:solidFill>
                        <a:effectLst/>
                        <a:latin typeface="Consolas" panose="020B0609020204030204" pitchFamily="49" charset="0"/>
                        <a:ea typeface="Alibaba PuHuiTi R"/>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i="0" kern="1200" dirty="0">
                          <a:solidFill>
                            <a:schemeClr val="tx1"/>
                          </a:solidFill>
                          <a:effectLst/>
                          <a:latin typeface="Consolas" panose="020B0609020204030204" pitchFamily="49" charset="0"/>
                          <a:ea typeface="Alibaba PuHuiTi R"/>
                          <a:cs typeface="+mn-cs"/>
                        </a:rPr>
                        <a:t>获取当前目录下所有的</a:t>
                      </a:r>
                      <a:r>
                        <a:rPr lang="en-US" altLang="zh-CN" sz="1200" i="0" kern="1200" dirty="0">
                          <a:solidFill>
                            <a:schemeClr val="tx1"/>
                          </a:solidFill>
                          <a:effectLst/>
                          <a:latin typeface="Consolas" panose="020B0609020204030204" pitchFamily="49" charset="0"/>
                          <a:ea typeface="Alibaba PuHuiTi R"/>
                          <a:cs typeface="+mn-cs"/>
                        </a:rPr>
                        <a:t>"</a:t>
                      </a:r>
                      <a:r>
                        <a:rPr lang="zh-CN" altLang="en-US" sz="1200" i="0" kern="1200" dirty="0">
                          <a:solidFill>
                            <a:schemeClr val="tx1"/>
                          </a:solidFill>
                          <a:effectLst/>
                          <a:latin typeface="Consolas" panose="020B0609020204030204" pitchFamily="49" charset="0"/>
                          <a:ea typeface="Alibaba PuHuiTi R"/>
                          <a:cs typeface="+mn-cs"/>
                        </a:rPr>
                        <a:t>一级文件名称</a:t>
                      </a:r>
                      <a:r>
                        <a:rPr lang="en-US" altLang="zh-CN" sz="1200" i="0" kern="1200" dirty="0">
                          <a:solidFill>
                            <a:schemeClr val="tx1"/>
                          </a:solidFill>
                          <a:effectLst/>
                          <a:latin typeface="Consolas" panose="020B0609020204030204" pitchFamily="49" charset="0"/>
                          <a:ea typeface="Alibaba PuHuiTi R"/>
                          <a:cs typeface="+mn-cs"/>
                        </a:rPr>
                        <a:t>"</a:t>
                      </a:r>
                      <a:r>
                        <a:rPr lang="zh-CN" altLang="en-US" sz="1200" i="0" kern="1200" dirty="0">
                          <a:solidFill>
                            <a:schemeClr val="tx1"/>
                          </a:solidFill>
                          <a:effectLst/>
                          <a:latin typeface="Consolas" panose="020B0609020204030204" pitchFamily="49" charset="0"/>
                          <a:ea typeface="Alibaba PuHuiTi R"/>
                          <a:cs typeface="+mn-cs"/>
                        </a:rPr>
                        <a:t>到一个字符串数组中去返回。</a:t>
                      </a:r>
                      <a:endParaRPr lang="en-US" altLang="zh-CN" sz="1200" b="0" i="0" dirty="0">
                        <a:solidFill>
                          <a:schemeClr val="tx1">
                            <a:lumMod val="85000"/>
                            <a:lumOff val="15000"/>
                          </a:schemeClr>
                        </a:solidFill>
                        <a:latin typeface="Consolas" panose="020B0609020204030204" pitchFamily="49" charset="0"/>
                        <a:ea typeface="Alibaba PuHuiTi R"/>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52909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i="0" kern="1200" dirty="0">
                          <a:solidFill>
                            <a:schemeClr val="tx1"/>
                          </a:solidFill>
                          <a:effectLst/>
                          <a:latin typeface="Consolas" panose="020B0609020204030204" pitchFamily="49" charset="0"/>
                          <a:ea typeface="Alibaba PuHuiTi R"/>
                          <a:cs typeface="+mn-cs"/>
                        </a:rPr>
                        <a:t>public File[] </a:t>
                      </a:r>
                      <a:r>
                        <a:rPr lang="en-US" altLang="zh-CN" sz="1200" i="0" kern="1200" dirty="0" err="1">
                          <a:solidFill>
                            <a:schemeClr val="tx1"/>
                          </a:solidFill>
                          <a:effectLst/>
                          <a:latin typeface="Consolas" panose="020B0609020204030204" pitchFamily="49" charset="0"/>
                          <a:ea typeface="Alibaba PuHuiTi R"/>
                          <a:cs typeface="+mn-cs"/>
                        </a:rPr>
                        <a:t>listFiles</a:t>
                      </a:r>
                      <a:r>
                        <a:rPr lang="en-US" altLang="zh-CN" sz="1200" i="0" kern="1200" dirty="0">
                          <a:solidFill>
                            <a:schemeClr val="tx1"/>
                          </a:solidFill>
                          <a:effectLst/>
                          <a:latin typeface="Consolas" panose="020B0609020204030204" pitchFamily="49" charset="0"/>
                          <a:ea typeface="Alibaba PuHuiTi R"/>
                          <a:cs typeface="+mn-cs"/>
                        </a:rPr>
                        <a:t>()</a:t>
                      </a:r>
                      <a:endParaRPr kumimoji="0" lang="zh-CN" altLang="en-US" sz="1200" b="0" i="0" u="none" strike="noStrike" cap="none" normalizeH="0" baseline="0" dirty="0">
                        <a:ln>
                          <a:noFill/>
                        </a:ln>
                        <a:solidFill>
                          <a:schemeClr val="tx1">
                            <a:lumMod val="85000"/>
                            <a:lumOff val="15000"/>
                          </a:schemeClr>
                        </a:solidFill>
                        <a:effectLst/>
                        <a:latin typeface="Consolas" panose="020B0609020204030204" pitchFamily="49" charset="0"/>
                        <a:ea typeface="Alibaba PuHuiTi R"/>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i="0" kern="1200" dirty="0">
                          <a:solidFill>
                            <a:schemeClr val="tx1"/>
                          </a:solidFill>
                          <a:effectLst/>
                          <a:latin typeface="Consolas" panose="020B0609020204030204" pitchFamily="49" charset="0"/>
                          <a:ea typeface="Alibaba PuHuiTi R"/>
                          <a:cs typeface="+mn-cs"/>
                        </a:rPr>
                        <a:t>获取当前目录下所有的</a:t>
                      </a:r>
                      <a:r>
                        <a:rPr lang="en-US" altLang="zh-CN" sz="1200" i="0" kern="1200" dirty="0">
                          <a:solidFill>
                            <a:schemeClr val="tx1"/>
                          </a:solidFill>
                          <a:effectLst/>
                          <a:latin typeface="Consolas" panose="020B0609020204030204" pitchFamily="49" charset="0"/>
                          <a:ea typeface="Alibaba PuHuiTi R"/>
                          <a:cs typeface="+mn-cs"/>
                        </a:rPr>
                        <a:t>"</a:t>
                      </a:r>
                      <a:r>
                        <a:rPr lang="zh-CN" altLang="en-US" sz="1200" i="0" kern="1200" dirty="0">
                          <a:solidFill>
                            <a:schemeClr val="tx1"/>
                          </a:solidFill>
                          <a:effectLst/>
                          <a:latin typeface="Consolas" panose="020B0609020204030204" pitchFamily="49" charset="0"/>
                          <a:ea typeface="Alibaba PuHuiTi R"/>
                          <a:cs typeface="+mn-cs"/>
                        </a:rPr>
                        <a:t>一级文件对象</a:t>
                      </a:r>
                      <a:r>
                        <a:rPr lang="en-US" altLang="zh-CN" sz="1200" i="0" kern="1200" dirty="0">
                          <a:solidFill>
                            <a:schemeClr val="tx1"/>
                          </a:solidFill>
                          <a:effectLst/>
                          <a:latin typeface="Consolas" panose="020B0609020204030204" pitchFamily="49" charset="0"/>
                          <a:ea typeface="Alibaba PuHuiTi R"/>
                          <a:cs typeface="+mn-cs"/>
                        </a:rPr>
                        <a:t>"</a:t>
                      </a:r>
                      <a:r>
                        <a:rPr lang="zh-CN" altLang="en-US" sz="1200" i="0" kern="1200" dirty="0">
                          <a:solidFill>
                            <a:schemeClr val="tx1"/>
                          </a:solidFill>
                          <a:effectLst/>
                          <a:latin typeface="Consolas" panose="020B0609020204030204" pitchFamily="49" charset="0"/>
                          <a:ea typeface="Alibaba PuHuiTi R"/>
                          <a:cs typeface="+mn-cs"/>
                        </a:rPr>
                        <a:t>到一个文件对象数组中去返回（重点）</a:t>
                      </a:r>
                      <a:endParaRPr lang="en-US" altLang="zh-CN" sz="1200" b="0" i="0" dirty="0">
                        <a:solidFill>
                          <a:schemeClr val="tx1">
                            <a:lumMod val="85000"/>
                            <a:lumOff val="15000"/>
                          </a:schemeClr>
                        </a:solidFill>
                        <a:latin typeface="Consolas" panose="020B0609020204030204" pitchFamily="49" charset="0"/>
                        <a:ea typeface="Alibaba PuHuiTi R"/>
                      </a:endParaRPr>
                    </a:p>
                  </a:txBody>
                  <a:tcPr marL="121891" marR="121891" marT="60979" marB="6097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04122172"/>
                  </a:ext>
                </a:extLst>
              </a:tr>
            </a:tbl>
          </a:graphicData>
        </a:graphic>
      </p:graphicFrame>
      <p:sp>
        <p:nvSpPr>
          <p:cNvPr id="15" name="文本框 14">
            <a:extLst>
              <a:ext uri="{FF2B5EF4-FFF2-40B4-BE49-F238E27FC236}">
                <a16:creationId xmlns:a16="http://schemas.microsoft.com/office/drawing/2014/main" id="{3DE569BD-D72F-45A8-8C8A-12B05F250BDE}"/>
              </a:ext>
            </a:extLst>
          </p:cNvPr>
          <p:cNvSpPr txBox="1"/>
          <p:nvPr/>
        </p:nvSpPr>
        <p:spPr>
          <a:xfrm>
            <a:off x="576196" y="3314356"/>
            <a:ext cx="6096000" cy="427105"/>
          </a:xfrm>
          <a:prstGeom prst="rect">
            <a:avLst/>
          </a:prstGeom>
          <a:noFill/>
        </p:spPr>
        <p:txBody>
          <a:bodyPr wrap="square">
            <a:spAutoFit/>
          </a:bodyPr>
          <a:lstStyle/>
          <a:p>
            <a:pPr>
              <a:lnSpc>
                <a:spcPct val="150000"/>
              </a:lnSpc>
              <a:defRPr/>
            </a:pP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600" b="1"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listFiles</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方法时的注意事项：</a:t>
            </a:r>
            <a:endPar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7BA61E5A-EB83-A2F8-1DA9-BC93B442718D}"/>
              </a:ext>
            </a:extLst>
          </p:cNvPr>
          <p:cNvSpPr>
            <a:spLocks noGrp="1"/>
          </p:cNvSpPr>
          <p:nvPr>
            <p:ph type="title"/>
          </p:nvPr>
        </p:nvSpPr>
        <p:spPr/>
        <p:txBody>
          <a:bodyPr/>
          <a:lstStyle/>
          <a:p>
            <a:r>
              <a:rPr lang="en-US" altLang="zh-CN" dirty="0"/>
              <a:t>File</a:t>
            </a:r>
            <a:r>
              <a:rPr lang="zh-CN" altLang="en-US" dirty="0"/>
              <a:t>提供的遍历文件夹的方法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500"/>
                                        <p:tgtEl>
                                          <p:spTgt spid="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500"/>
                                        <p:tgtEl>
                                          <p:spTgt spid="9">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A47DB9F-0242-4307-AAFA-9536CEF0F23A}"/>
              </a:ext>
            </a:extLst>
          </p:cNvPr>
          <p:cNvSpPr txBox="1"/>
          <p:nvPr/>
        </p:nvSpPr>
        <p:spPr>
          <a:xfrm>
            <a:off x="4187039" y="1716238"/>
            <a:ext cx="7540570" cy="3073983"/>
          </a:xfrm>
          <a:prstGeom prst="rect">
            <a:avLst/>
          </a:prstGeom>
          <a:noFill/>
        </p:spPr>
        <p:txBody>
          <a:bodyPr wrap="square">
            <a:spAutoFit/>
          </a:bodyPr>
          <a:lstStyle/>
          <a:p>
            <a:pPr>
              <a:lnSpc>
                <a:spcPct val="250000"/>
              </a:lnSpc>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、File类构建对象的方式是什么样的？</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的对象可以代表哪些东西？</a:t>
            </a:r>
          </a:p>
          <a:p>
            <a:pPr marL="742950"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 file = new File(“文件/文件夹/绝对路径/相对路径”);</a:t>
            </a:r>
          </a:p>
          <a:p>
            <a:pPr>
              <a:lnSpc>
                <a:spcPct val="250000"/>
              </a:lnSpc>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、绝对路径和相对路径是什么意思？</a:t>
            </a:r>
          </a:p>
          <a:p>
            <a:pPr marL="742950"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绝对路径是带盘符的。</a:t>
            </a:r>
          </a:p>
          <a:p>
            <a:pPr marL="742950"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相对路径是不带盘符的，默认到当前工程下寻找文件。</a:t>
            </a:r>
          </a:p>
        </p:txBody>
      </p:sp>
    </p:spTree>
    <p:extLst>
      <p:ext uri="{BB962C8B-B14F-4D97-AF65-F5344CB8AC3E}">
        <p14:creationId xmlns:p14="http://schemas.microsoft.com/office/powerpoint/2010/main" val="26963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205324" y="1603718"/>
            <a:ext cx="7170081" cy="3962399"/>
          </a:xfrm>
        </p:spPr>
        <p:txBody>
          <a:bodyPr/>
          <a:lstStyle/>
          <a:p>
            <a:r>
              <a:rPr lang="zh-CN" altLang="en-US" dirty="0">
                <a:solidFill>
                  <a:schemeClr val="tx1">
                    <a:lumMod val="85000"/>
                    <a:lumOff val="15000"/>
                  </a:schemeClr>
                </a:solidFill>
              </a:rPr>
              <a:t>创建多级目录使用哪个方法？</a:t>
            </a:r>
            <a:endParaRPr lang="en-US" altLang="zh-CN"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public </a:t>
            </a: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boolean</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mkdirs</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solidFill>
                  <a:schemeClr val="tx1">
                    <a:lumMod val="85000"/>
                    <a:lumOff val="15000"/>
                  </a:schemeClr>
                </a:solidFill>
              </a:rPr>
              <a:t>删除文件需要注意什么？</a:t>
            </a:r>
            <a:endParaRPr lang="en-US" altLang="zh-CN"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可以删除文件、空文件夹。</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默认不能删除非空文件夹。</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pP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0059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a:lnSpc>
                <a:spcPct val="250000"/>
              </a:lnSpc>
            </a:pPr>
            <a:r>
              <a:rPr lang="zh-CN" altLang="en-US" dirty="0">
                <a:solidFill>
                  <a:schemeClr val="tx1">
                    <a:lumMod val="85000"/>
                    <a:lumOff val="15000"/>
                  </a:schemeClr>
                </a:solidFill>
              </a:rPr>
              <a:t>如何遍历文件夹下的文件对象，使用哪个</a:t>
            </a:r>
            <a:r>
              <a:rPr lang="en-US" altLang="zh-CN" dirty="0">
                <a:solidFill>
                  <a:schemeClr val="tx1">
                    <a:lumMod val="85000"/>
                    <a:lumOff val="15000"/>
                  </a:schemeClr>
                </a:solidFill>
              </a:rPr>
              <a:t>API</a:t>
            </a:r>
            <a:r>
              <a:rPr lang="zh-CN" altLang="en-US" dirty="0">
                <a:solidFill>
                  <a:schemeClr val="tx1">
                    <a:lumMod val="85000"/>
                    <a:lumOff val="15000"/>
                  </a:schemeClr>
                </a:solidFill>
              </a:rPr>
              <a:t>，有什么特点？</a:t>
            </a:r>
            <a:endParaRPr lang="en-US" altLang="zh-CN"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File[]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listFiles</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只能遍历当前文件夹对象下的一级文件对象。</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5320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26068" y="282420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499918" y="1889463"/>
            <a:ext cx="1196905" cy="162307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629124" y="1805927"/>
            <a:ext cx="3635037" cy="162307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认识递归</a:t>
            </a:r>
            <a:endPar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递归算法和其执行流程</a:t>
            </a:r>
            <a:endParaRPr kumimoji="1" lang="en-US" altLang="zh-CN" sz="140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文件搜索</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6766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F56EBC7-9CA6-4B91-B617-D8861C257680}"/>
              </a:ext>
            </a:extLst>
          </p:cNvPr>
          <p:cNvSpPr txBox="1"/>
          <p:nvPr/>
        </p:nvSpPr>
        <p:spPr>
          <a:xfrm>
            <a:off x="576196" y="810814"/>
            <a:ext cx="10527536" cy="4458978"/>
          </a:xfrm>
          <a:prstGeom prst="rect">
            <a:avLst/>
          </a:prstGeom>
          <a:noFill/>
        </p:spPr>
        <p:txBody>
          <a:bodyPr wrap="square">
            <a:spAutoFit/>
          </a:bodyPr>
          <a:lstStyle/>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递归是一种</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hlinkClick r:id="rId3">
                  <a:extLst>
                    <a:ext uri="{A12FA001-AC4F-418D-AE19-62706E023703}">
                      <ahyp:hlinkClr xmlns:ahyp="http://schemas.microsoft.com/office/drawing/2018/hyperlinkcolor" val="tx"/>
                    </a:ext>
                  </a:extLst>
                </a:hlinkClick>
              </a:rPr>
              <a:t>算法</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hlinkClick r:id="rId4">
                  <a:extLst>
                    <a:ext uri="{A12FA001-AC4F-418D-AE19-62706E023703}">
                      <ahyp:hlinkClr xmlns:ahyp="http://schemas.microsoft.com/office/drawing/2018/hyperlinkcolor" val="tx"/>
                    </a:ext>
                  </a:extLst>
                </a:hlinkClick>
              </a:rPr>
              <a:t>程序设计语言</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中广泛应用。</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从形式上说：方法调用自身的形式称为方法递归（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recursion</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递归的形式</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直接递归：方法自己调用自己。</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间接递归：方法调用其他方法，其他方法又回调方法自己。</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使用方法递归时需要注意的问题：</a:t>
            </a:r>
            <a:endPar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递归如果没有控制好终止，会出现递归死循环，导致栈内存溢出错误。</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048787AC-DCB7-C117-9D6B-6561BCBC20E3}"/>
              </a:ext>
            </a:extLst>
          </p:cNvPr>
          <p:cNvSpPr>
            <a:spLocks noGrp="1"/>
          </p:cNvSpPr>
          <p:nvPr>
            <p:ph type="title"/>
          </p:nvPr>
        </p:nvSpPr>
        <p:spPr/>
        <p:txBody>
          <a:bodyPr/>
          <a:lstStyle/>
          <a:p>
            <a:r>
              <a:rPr lang="zh-CN" altLang="en-US" dirty="0"/>
              <a:t>什么是递归</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什么是递归？</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方法调用自己的形式称为方法递归（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recursion</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solidFill>
                  <a:schemeClr val="tx1">
                    <a:lumMod val="85000"/>
                    <a:lumOff val="15000"/>
                  </a:schemeClr>
                </a:solidFill>
              </a:rPr>
              <a:t>什么是递归死循环？</a:t>
            </a:r>
            <a:endParaRPr lang="en-US" altLang="zh-CN"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方法无限调用自己，无法终止，最终引起栈内存溢出。</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1179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a:extLst>
              <a:ext uri="{FF2B5EF4-FFF2-40B4-BE49-F238E27FC236}">
                <a16:creationId xmlns:a16="http://schemas.microsoft.com/office/drawing/2014/main" id="{5FEFB6F7-F488-C3D1-D819-EEF97EFE8033}"/>
              </a:ext>
            </a:extLst>
          </p:cNvPr>
          <p:cNvGrpSpPr/>
          <p:nvPr/>
        </p:nvGrpSpPr>
        <p:grpSpPr>
          <a:xfrm>
            <a:off x="673625" y="1230066"/>
            <a:ext cx="2463800" cy="2201254"/>
            <a:chOff x="508001" y="2083446"/>
            <a:chExt cx="2463800" cy="2898819"/>
          </a:xfrm>
          <a:effectLst>
            <a:outerShdw blurRad="63500" sx="102000" sy="102000" algn="ctr" rotWithShape="0">
              <a:prstClr val="black">
                <a:alpha val="40000"/>
              </a:prstClr>
            </a:outerShdw>
          </a:effectLst>
        </p:grpSpPr>
        <p:sp>
          <p:nvSpPr>
            <p:cNvPr id="3" name="Rounded Rectangle 2">
              <a:extLst>
                <a:ext uri="{FF2B5EF4-FFF2-40B4-BE49-F238E27FC236}">
                  <a16:creationId xmlns:a16="http://schemas.microsoft.com/office/drawing/2014/main" id="{E5443528-2F73-4D6E-9211-983E33A6A484}"/>
                </a:ext>
              </a:extLst>
            </p:cNvPr>
            <p:cNvSpPr/>
            <p:nvPr/>
          </p:nvSpPr>
          <p:spPr>
            <a:xfrm>
              <a:off x="508001" y="2083447"/>
              <a:ext cx="2463800" cy="2898818"/>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33B3"/>
                  </a:solidFill>
                  <a:effectLst/>
                  <a:latin typeface="Arial Unicode MS"/>
                  <a:ea typeface="JetBrains Mono"/>
                </a:rPr>
                <a:t>double </a:t>
              </a:r>
              <a:r>
                <a:rPr kumimoji="0" lang="zh-CN" altLang="zh-CN" sz="1600" b="0" i="0" u="none" strike="noStrike" cap="none" normalizeH="0" baseline="0" dirty="0">
                  <a:ln>
                    <a:noFill/>
                  </a:ln>
                  <a:solidFill>
                    <a:srgbClr val="000000"/>
                  </a:solidFill>
                  <a:effectLst/>
                  <a:latin typeface="Arial Unicode MS"/>
                  <a:ea typeface="JetBrains Mono"/>
                </a:rPr>
                <a:t>money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1750EB"/>
                  </a:solidFill>
                  <a:effectLst/>
                  <a:latin typeface="Arial Unicode MS"/>
                  <a:ea typeface="JetBrains Mono"/>
                </a:rPr>
                <a:t>9999.5</a:t>
              </a:r>
              <a:r>
                <a:rPr kumimoji="0" lang="zh-CN" altLang="zh-CN" sz="1600" b="0" i="0" u="none" strike="noStrike" cap="none" normalizeH="0" baseline="0" dirty="0">
                  <a:ln>
                    <a:noFill/>
                  </a:ln>
                  <a:solidFill>
                    <a:srgbClr val="080808"/>
                  </a:solidFill>
                  <a:effectLst/>
                  <a:latin typeface="Arial Unicode MS"/>
                  <a:ea typeface="JetBrains Mono"/>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4" name="Round Same Side Corner Rectangle 3">
              <a:extLst>
                <a:ext uri="{FF2B5EF4-FFF2-40B4-BE49-F238E27FC236}">
                  <a16:creationId xmlns:a16="http://schemas.microsoft.com/office/drawing/2014/main" id="{18FCF84A-EABD-7597-7652-68F04970E87C}"/>
                </a:ext>
              </a:extLst>
            </p:cNvPr>
            <p:cNvSpPr/>
            <p:nvPr/>
          </p:nvSpPr>
          <p:spPr>
            <a:xfrm>
              <a:off x="508001" y="2083446"/>
              <a:ext cx="2463800" cy="1113825"/>
            </a:xfrm>
            <a:prstGeom prst="round2SameRect">
              <a:avLst>
                <a:gd name="adj1" fmla="val 10686"/>
                <a:gd name="adj2" fmla="val 0"/>
              </a:avLst>
            </a:prstGeom>
            <a:solidFill>
              <a:srgbClr val="02C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01</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5" name="Group 49">
            <a:extLst>
              <a:ext uri="{FF2B5EF4-FFF2-40B4-BE49-F238E27FC236}">
                <a16:creationId xmlns:a16="http://schemas.microsoft.com/office/drawing/2014/main" id="{ECD530C9-94A8-E575-3A5B-28A2246BB368}"/>
              </a:ext>
            </a:extLst>
          </p:cNvPr>
          <p:cNvGrpSpPr/>
          <p:nvPr/>
        </p:nvGrpSpPr>
        <p:grpSpPr>
          <a:xfrm>
            <a:off x="6612293" y="1230065"/>
            <a:ext cx="2463800" cy="2237291"/>
            <a:chOff x="3312887" y="2108385"/>
            <a:chExt cx="2463800" cy="2946276"/>
          </a:xfrm>
          <a:effectLst>
            <a:outerShdw blurRad="63500" sx="102000" sy="102000" algn="ctr" rotWithShape="0">
              <a:prstClr val="black">
                <a:alpha val="40000"/>
              </a:prstClr>
            </a:outerShdw>
          </a:effectLst>
        </p:grpSpPr>
        <p:sp>
          <p:nvSpPr>
            <p:cNvPr id="6" name="Rounded Rectangle 13">
              <a:extLst>
                <a:ext uri="{FF2B5EF4-FFF2-40B4-BE49-F238E27FC236}">
                  <a16:creationId xmlns:a16="http://schemas.microsoft.com/office/drawing/2014/main" id="{9ACDA082-D37E-2774-8047-86294EA631E5}"/>
                </a:ext>
              </a:extLst>
            </p:cNvPr>
            <p:cNvSpPr/>
            <p:nvPr/>
          </p:nvSpPr>
          <p:spPr>
            <a:xfrm>
              <a:off x="3312887" y="2108385"/>
              <a:ext cx="2463800" cy="2946276"/>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400" b="0" i="0" u="none" strike="noStrike" cap="none" normalizeH="0" baseline="0" dirty="0">
                  <a:ln>
                    <a:noFill/>
                  </a:ln>
                  <a:solidFill>
                    <a:srgbClr val="000000"/>
                  </a:solidFill>
                  <a:effectLst/>
                  <a:latin typeface="Arial Unicode MS"/>
                  <a:ea typeface="JetBrains Mono"/>
                </a:rPr>
                <a:t>Student s </a:t>
              </a:r>
              <a:r>
                <a:rPr kumimoji="0" lang="zh-CN" altLang="zh-CN" sz="1400" b="0" i="0" u="none" strike="noStrike" cap="none" normalizeH="0" baseline="0" dirty="0">
                  <a:ln>
                    <a:noFill/>
                  </a:ln>
                  <a:solidFill>
                    <a:srgbClr val="080808"/>
                  </a:solidFill>
                  <a:effectLst/>
                  <a:latin typeface="Arial Unicode MS"/>
                  <a:ea typeface="JetBrains Mono"/>
                </a:rPr>
                <a:t>= </a:t>
              </a:r>
              <a:r>
                <a:rPr kumimoji="0" lang="zh-CN" altLang="zh-CN" sz="1400" b="0" i="0" u="none" strike="noStrike" cap="none" normalizeH="0" baseline="0" dirty="0">
                  <a:ln>
                    <a:noFill/>
                  </a:ln>
                  <a:solidFill>
                    <a:srgbClr val="0033B3"/>
                  </a:solidFill>
                  <a:effectLst/>
                  <a:latin typeface="Arial Unicode MS"/>
                  <a:ea typeface="JetBrains Mono"/>
                </a:rPr>
                <a:t>new </a:t>
              </a:r>
              <a:r>
                <a:rPr kumimoji="0" lang="zh-CN" altLang="zh-CN" sz="1400" b="0" i="0" u="none" strike="noStrike" cap="none" normalizeH="0" baseline="0" dirty="0">
                  <a:ln>
                    <a:noFill/>
                  </a:ln>
                  <a:solidFill>
                    <a:srgbClr val="080808"/>
                  </a:solidFill>
                  <a:effectLst/>
                  <a:latin typeface="Arial Unicode MS"/>
                  <a:ea typeface="JetBrains Mono"/>
                </a:rPr>
                <a:t>Student</a:t>
              </a:r>
              <a:r>
                <a:rPr kumimoji="0" lang="en-US" altLang="zh-CN" sz="1400" b="0" i="0" u="none" strike="noStrike" cap="none" normalizeH="0" baseline="0" dirty="0">
                  <a:ln>
                    <a:noFill/>
                  </a:ln>
                  <a:solidFill>
                    <a:srgbClr val="080808"/>
                  </a:solidFill>
                  <a:effectLst/>
                  <a:latin typeface="Arial Unicode MS"/>
                  <a:ea typeface="JetBrains Mono"/>
                </a:rPr>
                <a:t>(</a:t>
              </a:r>
              <a:r>
                <a:rPr kumimoji="0" lang="zh-CN" altLang="zh-CN" sz="1400" b="0" i="0" u="none" strike="noStrike" cap="none" normalizeH="0" baseline="0" dirty="0">
                  <a:ln>
                    <a:noFill/>
                  </a:ln>
                  <a:solidFill>
                    <a:srgbClr val="080808"/>
                  </a:solidFill>
                  <a:effectLst/>
                  <a:latin typeface="Arial Unicode MS"/>
                  <a:ea typeface="JetBrains Mono"/>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7" name="Round Same Side Corner Rectangle 14">
              <a:extLst>
                <a:ext uri="{FF2B5EF4-FFF2-40B4-BE49-F238E27FC236}">
                  <a16:creationId xmlns:a16="http://schemas.microsoft.com/office/drawing/2014/main" id="{4E0082CB-E5AB-5E1B-4370-6CAB66BBF80E}"/>
                </a:ext>
              </a:extLst>
            </p:cNvPr>
            <p:cNvSpPr/>
            <p:nvPr/>
          </p:nvSpPr>
          <p:spPr>
            <a:xfrm>
              <a:off x="3312887" y="2108385"/>
              <a:ext cx="2463800" cy="1113825"/>
            </a:xfrm>
            <a:prstGeom prst="round2SameRect">
              <a:avLst>
                <a:gd name="adj1" fmla="val 1068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03</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8" name="Inhaltsplatzhalter 4">
            <a:extLst>
              <a:ext uri="{FF2B5EF4-FFF2-40B4-BE49-F238E27FC236}">
                <a16:creationId xmlns:a16="http://schemas.microsoft.com/office/drawing/2014/main" id="{187C8F5F-2CC0-2783-7631-BD706C3BDF31}"/>
              </a:ext>
            </a:extLst>
          </p:cNvPr>
          <p:cNvSpPr txBox="1">
            <a:spLocks/>
          </p:cNvSpPr>
          <p:nvPr/>
        </p:nvSpPr>
        <p:spPr>
          <a:xfrm>
            <a:off x="1050923" y="1268101"/>
            <a:ext cx="1709204"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变量</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Inhaltsplatzhalter 4">
            <a:extLst>
              <a:ext uri="{FF2B5EF4-FFF2-40B4-BE49-F238E27FC236}">
                <a16:creationId xmlns:a16="http://schemas.microsoft.com/office/drawing/2014/main" id="{B7B9DA06-9F12-6537-078C-8CB66FC158F6}"/>
              </a:ext>
            </a:extLst>
          </p:cNvPr>
          <p:cNvSpPr txBox="1">
            <a:spLocks/>
          </p:cNvSpPr>
          <p:nvPr/>
        </p:nvSpPr>
        <p:spPr>
          <a:xfrm>
            <a:off x="7160134" y="1282967"/>
            <a:ext cx="1368118"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对象</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Group 51">
            <a:extLst>
              <a:ext uri="{FF2B5EF4-FFF2-40B4-BE49-F238E27FC236}">
                <a16:creationId xmlns:a16="http://schemas.microsoft.com/office/drawing/2014/main" id="{C5CC839C-4829-7F10-2E95-5E2B8730E59C}"/>
              </a:ext>
            </a:extLst>
          </p:cNvPr>
          <p:cNvGrpSpPr/>
          <p:nvPr/>
        </p:nvGrpSpPr>
        <p:grpSpPr>
          <a:xfrm>
            <a:off x="3685266" y="1191709"/>
            <a:ext cx="2463800" cy="2237291"/>
            <a:chOff x="9192987" y="2108385"/>
            <a:chExt cx="2463800" cy="2946276"/>
          </a:xfrm>
          <a:effectLst>
            <a:outerShdw blurRad="63500" sx="102000" sy="102000" algn="ctr" rotWithShape="0">
              <a:prstClr val="black">
                <a:alpha val="40000"/>
              </a:prstClr>
            </a:outerShdw>
          </a:effectLst>
        </p:grpSpPr>
        <p:sp>
          <p:nvSpPr>
            <p:cNvPr id="11" name="Rounded Rectangle 23">
              <a:extLst>
                <a:ext uri="{FF2B5EF4-FFF2-40B4-BE49-F238E27FC236}">
                  <a16:creationId xmlns:a16="http://schemas.microsoft.com/office/drawing/2014/main" id="{30766E84-71A1-6322-41D5-36A8C7894087}"/>
                </a:ext>
              </a:extLst>
            </p:cNvPr>
            <p:cNvSpPr/>
            <p:nvPr/>
          </p:nvSpPr>
          <p:spPr>
            <a:xfrm>
              <a:off x="9192987" y="2108385"/>
              <a:ext cx="2463800" cy="2946276"/>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zh-CN" altLang="zh-CN" sz="1600" b="0" i="0" u="none" strike="noStrike" cap="none" normalizeH="0" baseline="0" dirty="0">
                  <a:ln>
                    <a:noFill/>
                  </a:ln>
                  <a:solidFill>
                    <a:srgbClr val="0033B3"/>
                  </a:solidFill>
                  <a:effectLst/>
                  <a:latin typeface="Arial Unicode MS"/>
                  <a:ea typeface="JetBrains Mono"/>
                </a:rPr>
                <a:t>int</a:t>
              </a:r>
              <a:r>
                <a:rPr kumimoji="0" lang="zh-CN" altLang="zh-CN" sz="1600" b="0" i="0" u="none" strike="noStrike" cap="none" normalizeH="0" baseline="0" dirty="0">
                  <a:ln>
                    <a:noFill/>
                  </a:ln>
                  <a:solidFill>
                    <a:srgbClr val="080808"/>
                  </a:solidFill>
                  <a:effectLst/>
                  <a:latin typeface="Arial Unicode MS"/>
                  <a:ea typeface="JetBrains Mono"/>
                </a:rPr>
                <a:t>[] </a:t>
              </a:r>
              <a:r>
                <a:rPr kumimoji="0" lang="zh-CN" altLang="zh-CN" sz="1600" b="0" i="0" u="none" strike="noStrike" cap="none" normalizeH="0" baseline="0" dirty="0">
                  <a:ln>
                    <a:noFill/>
                  </a:ln>
                  <a:solidFill>
                    <a:srgbClr val="000000"/>
                  </a:solidFill>
                  <a:effectLst/>
                  <a:latin typeface="Arial Unicode MS"/>
                  <a:ea typeface="JetBrains Mono"/>
                </a:rPr>
                <a:t>age </a:t>
              </a:r>
              <a:r>
                <a:rPr kumimoji="0" lang="zh-CN" altLang="zh-CN" sz="1600" b="0" i="0" u="none" strike="noStrike" cap="none" normalizeH="0" baseline="0" dirty="0">
                  <a:ln>
                    <a:noFill/>
                  </a:ln>
                  <a:solidFill>
                    <a:srgbClr val="080808"/>
                  </a:solidFill>
                  <a:effectLst/>
                  <a:latin typeface="Arial Unicode MS"/>
                  <a:ea typeface="JetBrains Mono"/>
                </a:rPr>
                <a:t>= </a:t>
              </a:r>
              <a:r>
                <a:rPr kumimoji="0" lang="en-US" altLang="zh-CN" sz="1600" b="0" i="0" u="none" strike="noStrike" cap="none" normalizeH="0" baseline="0" dirty="0">
                  <a:ln>
                    <a:noFill/>
                  </a:ln>
                  <a:solidFill>
                    <a:srgbClr val="1750EB"/>
                  </a:solidFill>
                  <a:effectLst/>
                  <a:latin typeface="Arial Unicode MS"/>
                  <a:ea typeface="JetBrains Mono"/>
                </a:rPr>
                <a:t>new </a:t>
              </a:r>
              <a:r>
                <a:rPr kumimoji="0" lang="zh-CN" altLang="zh-CN" sz="1600" b="0" i="0" u="none" strike="noStrike" cap="none" normalizeH="0" baseline="0" dirty="0">
                  <a:ln>
                    <a:noFill/>
                  </a:ln>
                  <a:solidFill>
                    <a:srgbClr val="0033B3"/>
                  </a:solidFill>
                  <a:effectLst/>
                  <a:latin typeface="Arial Unicode MS"/>
                  <a:ea typeface="JetBrains Mono"/>
                </a:rPr>
                <a:t>int</a:t>
              </a:r>
              <a:r>
                <a:rPr kumimoji="0" lang="zh-CN" altLang="zh-CN" sz="1600" b="0" i="0" u="none" strike="noStrike" cap="none" normalizeH="0" baseline="0" dirty="0">
                  <a:ln>
                    <a:noFill/>
                  </a:ln>
                  <a:solidFill>
                    <a:srgbClr val="080808"/>
                  </a:solidFill>
                  <a:effectLst/>
                  <a:latin typeface="Arial Unicode MS"/>
                  <a:ea typeface="JetBrains Mono"/>
                </a:rPr>
                <a:t>[</a:t>
              </a:r>
              <a:r>
                <a:rPr kumimoji="0" lang="en-US" altLang="zh-CN" sz="1600" b="0" i="0" u="none" strike="noStrike" cap="none" normalizeH="0" baseline="0" dirty="0">
                  <a:ln>
                    <a:noFill/>
                  </a:ln>
                  <a:solidFill>
                    <a:srgbClr val="080808"/>
                  </a:solidFill>
                  <a:effectLst/>
                  <a:latin typeface="Arial Unicode MS"/>
                  <a:ea typeface="JetBrains Mono"/>
                </a:rPr>
                <a:t>100</a:t>
              </a:r>
              <a:r>
                <a:rPr kumimoji="0" lang="zh-CN" altLang="zh-CN" sz="1600" b="0" i="0" u="none" strike="noStrike" cap="none" normalizeH="0" baseline="0" dirty="0">
                  <a:ln>
                    <a:noFill/>
                  </a:ln>
                  <a:solidFill>
                    <a:srgbClr val="080808"/>
                  </a:solidFill>
                  <a:effectLst/>
                  <a:latin typeface="Arial Unicode MS"/>
                  <a:ea typeface="JetBrains Mono"/>
                </a:rPr>
                <a:t>]</a:t>
              </a:r>
              <a:r>
                <a:rPr kumimoji="0" lang="en-US" altLang="zh-CN" sz="1600" b="0" i="0" u="none" strike="noStrike" cap="none" normalizeH="0" baseline="0" dirty="0">
                  <a:ln>
                    <a:noFill/>
                  </a:ln>
                  <a:solidFill>
                    <a:srgbClr val="080808"/>
                  </a:solidFill>
                  <a:effectLst/>
                  <a:latin typeface="Arial Unicode MS"/>
                  <a:ea typeface="JetBrains Mono"/>
                </a:rPr>
                <a:t>;</a:t>
              </a:r>
              <a:r>
                <a:rPr kumimoji="0" lang="zh-CN" altLang="zh-CN" sz="1600" b="0" i="0" u="none" strike="noStrike" cap="none" normalizeH="0" baseline="0" dirty="0">
                  <a:ln>
                    <a:noFill/>
                  </a:ln>
                  <a:solidFill>
                    <a:srgbClr val="080808"/>
                  </a:solidFill>
                  <a:effectLst/>
                  <a:latin typeface="Arial Unicode MS"/>
                  <a:ea typeface="JetBrains Mono"/>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2" name="Round Same Side Corner Rectangle 24">
              <a:extLst>
                <a:ext uri="{FF2B5EF4-FFF2-40B4-BE49-F238E27FC236}">
                  <a16:creationId xmlns:a16="http://schemas.microsoft.com/office/drawing/2014/main" id="{C58D10B0-0368-85BF-9C08-0676758DE18A}"/>
                </a:ext>
              </a:extLst>
            </p:cNvPr>
            <p:cNvSpPr/>
            <p:nvPr/>
          </p:nvSpPr>
          <p:spPr>
            <a:xfrm>
              <a:off x="9192987" y="2108385"/>
              <a:ext cx="2463800" cy="1113825"/>
            </a:xfrm>
            <a:prstGeom prst="round2SameRect">
              <a:avLst>
                <a:gd name="adj1" fmla="val 1068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02</a:t>
              </a: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3" name="Inhaltsplatzhalter 4">
            <a:extLst>
              <a:ext uri="{FF2B5EF4-FFF2-40B4-BE49-F238E27FC236}">
                <a16:creationId xmlns:a16="http://schemas.microsoft.com/office/drawing/2014/main" id="{5ACEEB48-645F-16A1-AF53-F49F6CBDF0DF}"/>
              </a:ext>
            </a:extLst>
          </p:cNvPr>
          <p:cNvSpPr txBox="1">
            <a:spLocks/>
          </p:cNvSpPr>
          <p:nvPr/>
        </p:nvSpPr>
        <p:spPr>
          <a:xfrm>
            <a:off x="4233106" y="1217215"/>
            <a:ext cx="1496681"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数组</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4" name="Group 49">
            <a:extLst>
              <a:ext uri="{FF2B5EF4-FFF2-40B4-BE49-F238E27FC236}">
                <a16:creationId xmlns:a16="http://schemas.microsoft.com/office/drawing/2014/main" id="{D60A7FC3-5F88-2C75-3286-CF1B138B05FD}"/>
              </a:ext>
            </a:extLst>
          </p:cNvPr>
          <p:cNvGrpSpPr/>
          <p:nvPr/>
        </p:nvGrpSpPr>
        <p:grpSpPr>
          <a:xfrm>
            <a:off x="9539320" y="1230066"/>
            <a:ext cx="2463800" cy="2201254"/>
            <a:chOff x="3312887" y="2108385"/>
            <a:chExt cx="2463800" cy="2898819"/>
          </a:xfrm>
          <a:effectLst>
            <a:outerShdw blurRad="63500" sx="102000" sy="102000" algn="ctr" rotWithShape="0">
              <a:prstClr val="black">
                <a:alpha val="40000"/>
              </a:prstClr>
            </a:outerShdw>
          </a:effectLst>
        </p:grpSpPr>
        <p:sp>
          <p:nvSpPr>
            <p:cNvPr id="15" name="Rounded Rectangle 13">
              <a:extLst>
                <a:ext uri="{FF2B5EF4-FFF2-40B4-BE49-F238E27FC236}">
                  <a16:creationId xmlns:a16="http://schemas.microsoft.com/office/drawing/2014/main" id="{52279C2E-8404-B60B-C450-2E76AC0825A2}"/>
                </a:ext>
              </a:extLst>
            </p:cNvPr>
            <p:cNvSpPr/>
            <p:nvPr/>
          </p:nvSpPr>
          <p:spPr>
            <a:xfrm>
              <a:off x="3312887" y="2108385"/>
              <a:ext cx="2463800" cy="2898819"/>
            </a:xfrm>
            <a:prstGeom prst="roundRect">
              <a:avLst>
                <a:gd name="adj" fmla="val 481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List</a:t>
              </a:r>
              <a:r>
                <a:rPr kumimoji="0" lang="zh-CN" altLang="zh-CN" sz="1400" b="0" i="0" u="none" strike="noStrike" cap="none" normalizeH="0" baseline="0" dirty="0">
                  <a:ln>
                    <a:noFill/>
                  </a:ln>
                  <a:solidFill>
                    <a:srgbClr val="080808"/>
                  </a:solidFill>
                  <a:effectLst/>
                  <a:latin typeface="Consolas" panose="020B0609020204030204" pitchFamily="49" charset="0"/>
                  <a:ea typeface="JetBrains Mono"/>
                </a:rPr>
                <a:t>&lt;</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Student</a:t>
              </a:r>
              <a:r>
                <a:rPr kumimoji="0" lang="zh-CN" altLang="zh-CN" sz="1400" b="0" i="0" u="none" strike="noStrike" cap="none" normalizeH="0" baseline="0" dirty="0">
                  <a:ln>
                    <a:noFill/>
                  </a:ln>
                  <a:solidFill>
                    <a:srgbClr val="080808"/>
                  </a:solidFill>
                  <a:effectLst/>
                  <a:latin typeface="Consolas" panose="020B0609020204030204" pitchFamily="49" charset="0"/>
                  <a:ea typeface="JetBrains Mono"/>
                </a:rPr>
                <a:t>&gt; </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students </a:t>
              </a:r>
              <a:r>
                <a:rPr kumimoji="0" lang="zh-CN" altLang="zh-CN" sz="14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400" b="0" i="0" u="none" strike="noStrike" cap="none" normalizeH="0" baseline="0" dirty="0">
                  <a:ln>
                    <a:noFill/>
                  </a:ln>
                  <a:solidFill>
                    <a:srgbClr val="0033B3"/>
                  </a:solidFill>
                  <a:effectLst/>
                  <a:latin typeface="Consolas" panose="020B0609020204030204" pitchFamily="49" charset="0"/>
                  <a:ea typeface="JetBrains Mono"/>
                </a:rPr>
                <a:t>new </a:t>
              </a:r>
              <a:r>
                <a:rPr kumimoji="0" lang="zh-CN" altLang="zh-CN" sz="1400" b="0" i="0" u="none" strike="noStrike" cap="none" normalizeH="0" baseline="0" dirty="0">
                  <a:ln>
                    <a:noFill/>
                  </a:ln>
                  <a:solidFill>
                    <a:srgbClr val="080808"/>
                  </a:solidFill>
                  <a:effectLst/>
                  <a:latin typeface="Consolas" panose="020B0609020204030204" pitchFamily="49" charset="0"/>
                  <a:ea typeface="JetBrains Mono"/>
                </a:rPr>
                <a:t>ArrayList&lt;&gt;();</a:t>
              </a:r>
              <a:endParaRPr kumimoji="0" lang="zh-CN" altLang="zh-CN" sz="3200" b="0" i="0" u="none" strike="noStrike" cap="none" normalizeH="0" baseline="0" dirty="0">
                <a:ln>
                  <a:noFill/>
                </a:ln>
                <a:solidFill>
                  <a:schemeClr val="tx1"/>
                </a:solidFill>
                <a:effectLst/>
                <a:latin typeface="Consolas" panose="020B0609020204030204" pitchFamily="49" charset="0"/>
              </a:endParaRPr>
            </a:p>
          </p:txBody>
        </p:sp>
        <p:sp>
          <p:nvSpPr>
            <p:cNvPr id="16" name="Round Same Side Corner Rectangle 14">
              <a:extLst>
                <a:ext uri="{FF2B5EF4-FFF2-40B4-BE49-F238E27FC236}">
                  <a16:creationId xmlns:a16="http://schemas.microsoft.com/office/drawing/2014/main" id="{F67616D7-DCEE-F106-EF20-17E028E23310}"/>
                </a:ext>
              </a:extLst>
            </p:cNvPr>
            <p:cNvSpPr/>
            <p:nvPr/>
          </p:nvSpPr>
          <p:spPr>
            <a:xfrm>
              <a:off x="3312887" y="2108385"/>
              <a:ext cx="2463800" cy="1113825"/>
            </a:xfrm>
            <a:prstGeom prst="round2SameRect">
              <a:avLst>
                <a:gd name="adj1" fmla="val 10686"/>
                <a:gd name="adj2" fmla="val 0"/>
              </a:avLst>
            </a:prstGeom>
            <a:solidFill>
              <a:srgbClr val="FE4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r>
                <a:rPr lang="en-US" altLang="zh-CN"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rPr>
                <a:t>03</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Arial" panose="020B0604020202090204" pitchFamily="34" charset="0"/>
              </a:endParaRPr>
            </a:p>
            <a:p>
              <a:pPr algn="ctr">
                <a:lnSpc>
                  <a:spcPct val="120000"/>
                </a:lnSpc>
              </a:pPr>
              <a:endParaRPr 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7" name="Inhaltsplatzhalter 4">
            <a:extLst>
              <a:ext uri="{FF2B5EF4-FFF2-40B4-BE49-F238E27FC236}">
                <a16:creationId xmlns:a16="http://schemas.microsoft.com/office/drawing/2014/main" id="{20DCE4CA-104C-1096-6852-14AA6C82E5B7}"/>
              </a:ext>
            </a:extLst>
          </p:cNvPr>
          <p:cNvSpPr txBox="1">
            <a:spLocks/>
          </p:cNvSpPr>
          <p:nvPr/>
        </p:nvSpPr>
        <p:spPr>
          <a:xfrm>
            <a:off x="10087161" y="1282967"/>
            <a:ext cx="1368118" cy="41908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24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集合</a:t>
            </a:r>
            <a:endParaRPr 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2" name="Picture 3">
            <a:extLst>
              <a:ext uri="{FF2B5EF4-FFF2-40B4-BE49-F238E27FC236}">
                <a16:creationId xmlns:a16="http://schemas.microsoft.com/office/drawing/2014/main" id="{3B20A14F-805E-8AA8-ECE5-1B4523931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07" y="3821265"/>
            <a:ext cx="2817845" cy="179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标题 18">
            <a:extLst>
              <a:ext uri="{FF2B5EF4-FFF2-40B4-BE49-F238E27FC236}">
                <a16:creationId xmlns:a16="http://schemas.microsoft.com/office/drawing/2014/main" id="{841884F9-0E21-37CE-4F32-DC54BADD3CD4}"/>
              </a:ext>
            </a:extLst>
          </p:cNvPr>
          <p:cNvSpPr>
            <a:spLocks noGrp="1"/>
          </p:cNvSpPr>
          <p:nvPr>
            <p:ph type="title"/>
          </p:nvPr>
        </p:nvSpPr>
        <p:spPr/>
        <p:txBody>
          <a:bodyPr/>
          <a:lstStyle/>
          <a:p>
            <a:r>
              <a:rPr lang="zh-CN" altLang="en-US" dirty="0"/>
              <a:t>存储数据的方案</a:t>
            </a:r>
          </a:p>
        </p:txBody>
      </p:sp>
      <p:grpSp>
        <p:nvGrpSpPr>
          <p:cNvPr id="21" name="组合 20">
            <a:extLst>
              <a:ext uri="{FF2B5EF4-FFF2-40B4-BE49-F238E27FC236}">
                <a16:creationId xmlns:a16="http://schemas.microsoft.com/office/drawing/2014/main" id="{09B0488D-5BD5-C784-E951-943BAD174948}"/>
              </a:ext>
            </a:extLst>
          </p:cNvPr>
          <p:cNvGrpSpPr/>
          <p:nvPr/>
        </p:nvGrpSpPr>
        <p:grpSpPr>
          <a:xfrm>
            <a:off x="2957047" y="4727711"/>
            <a:ext cx="7130114" cy="474416"/>
            <a:chOff x="693197" y="5672668"/>
            <a:chExt cx="4462162" cy="817165"/>
          </a:xfrm>
        </p:grpSpPr>
        <p:sp>
          <p:nvSpPr>
            <p:cNvPr id="23" name="圆角矩形 22">
              <a:extLst>
                <a:ext uri="{FF2B5EF4-FFF2-40B4-BE49-F238E27FC236}">
                  <a16:creationId xmlns:a16="http://schemas.microsoft.com/office/drawing/2014/main" id="{802B2B5D-D72C-F453-28E8-04258697BD5F}"/>
                </a:ext>
              </a:extLst>
            </p:cNvPr>
            <p:cNvSpPr/>
            <p:nvPr/>
          </p:nvSpPr>
          <p:spPr bwMode="auto">
            <a:xfrm flipH="1">
              <a:off x="866983" y="5672668"/>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prstClr val="white"/>
                </a:solidFill>
                <a:latin typeface="阿里巴巴普惠体" panose="00020600040101010101" pitchFamily="18" charset="-122"/>
                <a:ea typeface="字魂龙吟手书" panose="00000500000000000000"/>
                <a:cs typeface="阿里巴巴普惠体" panose="00020600040101010101" pitchFamily="18" charset="-122"/>
              </a:endParaRPr>
            </a:p>
          </p:txBody>
        </p:sp>
        <p:sp>
          <p:nvSpPr>
            <p:cNvPr id="24" name="文本框 23">
              <a:extLst>
                <a:ext uri="{FF2B5EF4-FFF2-40B4-BE49-F238E27FC236}">
                  <a16:creationId xmlns:a16="http://schemas.microsoft.com/office/drawing/2014/main" id="{E2804F50-D0D8-CAE5-195A-E0C48C3DC4E5}"/>
                </a:ext>
              </a:extLst>
            </p:cNvPr>
            <p:cNvSpPr txBox="1"/>
            <p:nvPr/>
          </p:nvSpPr>
          <p:spPr>
            <a:xfrm>
              <a:off x="693197" y="5792753"/>
              <a:ext cx="3950597" cy="583147"/>
            </a:xfrm>
            <a:prstGeom prst="rect">
              <a:avLst/>
            </a:prstGeom>
            <a:noFill/>
          </p:spPr>
          <p:txBody>
            <a:bodyPr wrap="none" rtlCol="0">
              <a:spAutoFit/>
            </a:bodyPr>
            <a:lstStyle>
              <a:defPPr>
                <a:defRPr lang="zh-CN"/>
              </a:defPPr>
              <a:lvl1pPr>
                <a:defRPr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1"/>
              <a:r>
                <a:rPr lang="zh-CN" altLang="en-US" sz="1600" b="1" dirty="0">
                  <a:solidFill>
                    <a:schemeClr val="tx1">
                      <a:lumMod val="75000"/>
                      <a:lumOff val="25000"/>
                    </a:schemeClr>
                  </a:solidFill>
                  <a:latin typeface="+mn-ea"/>
                  <a:cs typeface="阿里巴巴普惠体" panose="00020600040101010101" pitchFamily="18" charset="-122"/>
                </a:rPr>
                <a:t>这些数据容器都</a:t>
              </a:r>
              <a:r>
                <a:rPr lang="zh-CN" altLang="en-US" sz="1600" b="1" dirty="0">
                  <a:solidFill>
                    <a:srgbClr val="C00000"/>
                  </a:solidFill>
                  <a:latin typeface="+mn-ea"/>
                  <a:cs typeface="阿里巴巴普惠体" panose="00020600040101010101" pitchFamily="18" charset="-122"/>
                </a:rPr>
                <a:t>在内存中</a:t>
              </a:r>
              <a:r>
                <a:rPr lang="zh-CN" altLang="en-US" sz="1600" b="1" dirty="0">
                  <a:solidFill>
                    <a:schemeClr val="tx1">
                      <a:lumMod val="75000"/>
                      <a:lumOff val="25000"/>
                    </a:schemeClr>
                  </a:solidFill>
                  <a:latin typeface="+mn-ea"/>
                  <a:cs typeface="阿里巴巴普惠体" panose="00020600040101010101" pitchFamily="18" charset="-122"/>
                </a:rPr>
                <a:t>，一旦</a:t>
              </a:r>
              <a:r>
                <a:rPr lang="zh-CN" altLang="en-US" sz="1600" b="1" dirty="0">
                  <a:solidFill>
                    <a:srgbClr val="C00000"/>
                  </a:solidFill>
                  <a:latin typeface="+mn-ea"/>
                  <a:cs typeface="阿里巴巴普惠体" panose="00020600040101010101" pitchFamily="18" charset="-122"/>
                </a:rPr>
                <a:t>程序结束，或者断电，数据就没有了</a:t>
              </a:r>
              <a:r>
                <a:rPr lang="zh-CN" altLang="en-US" sz="1600" b="1" dirty="0">
                  <a:solidFill>
                    <a:schemeClr val="tx1">
                      <a:lumMod val="75000"/>
                      <a:lumOff val="25000"/>
                    </a:schemeClr>
                  </a:solidFill>
                  <a:latin typeface="+mn-ea"/>
                  <a:cs typeface="阿里巴巴普惠体" panose="00020600040101010101" pitchFamily="18" charset="-122"/>
                </a:rPr>
                <a:t>！</a:t>
              </a:r>
              <a:endParaRPr lang="en-US" altLang="zh-CN" sz="1600" b="1" dirty="0">
                <a:solidFill>
                  <a:schemeClr val="tx1">
                    <a:lumMod val="75000"/>
                    <a:lumOff val="25000"/>
                  </a:schemeClr>
                </a:solidFill>
                <a:latin typeface="+mn-ea"/>
                <a:cs typeface="阿里巴巴普惠体" panose="00020600040101010101" pitchFamily="18" charset="-122"/>
              </a:endParaRPr>
            </a:p>
          </p:txBody>
        </p:sp>
      </p:grpSp>
    </p:spTree>
    <p:extLst>
      <p:ext uri="{BB962C8B-B14F-4D97-AF65-F5344CB8AC3E}">
        <p14:creationId xmlns:p14="http://schemas.microsoft.com/office/powerpoint/2010/main" val="1155179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accel="20000" decel="8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accel="20000" decel="8000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accel="20000" decel="8000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53" presetClass="entr" presetSubtype="16"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26068" y="282420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499918" y="1889463"/>
            <a:ext cx="1196905" cy="162307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629124" y="1805927"/>
            <a:ext cx="3635037" cy="162307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认识递归</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递归算法和其执行流程</a:t>
            </a:r>
            <a:endParaRPr kumimoji="1"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文件搜索</a:t>
            </a:r>
            <a:endParaRPr kumimoji="1" lang="en-US" altLang="zh-CN" sz="1400" b="0" dirty="0">
              <a:solidFill>
                <a:schemeClr val="tx1">
                  <a:lumMod val="50000"/>
                </a:schemeClr>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38055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DD1FF-B7B6-7088-AA2B-0071C1773BFC}"/>
              </a:ext>
            </a:extLst>
          </p:cNvPr>
          <p:cNvSpPr>
            <a:spLocks noGrp="1"/>
          </p:cNvSpPr>
          <p:nvPr>
            <p:ph type="title"/>
          </p:nvPr>
        </p:nvSpPr>
        <p:spPr/>
        <p:txBody>
          <a:bodyPr/>
          <a:lstStyle/>
          <a:p>
            <a:r>
              <a:rPr lang="zh-CN" altLang="en-US" dirty="0"/>
              <a:t>计算</a:t>
            </a:r>
            <a:r>
              <a:rPr lang="en-US" altLang="zh-CN" dirty="0"/>
              <a:t>n</a:t>
            </a:r>
            <a:r>
              <a:rPr lang="zh-CN" altLang="en-US" dirty="0"/>
              <a:t>的阶乘</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1837327" y="1028746"/>
            <a:ext cx="9213850" cy="4219575"/>
          </a:xfrm>
          <a:prstGeom prst="rect">
            <a:avLst/>
          </a:prstGeom>
        </p:spPr>
        <p:txBody>
          <a:bodyPr/>
          <a:lstStyle/>
          <a:p>
            <a:pPr marL="0" indent="0">
              <a:lnSpc>
                <a:spcPct val="150000"/>
              </a:lnSpc>
              <a:buNone/>
            </a:pPr>
            <a:r>
              <a:rPr lang="zh-CN" altLang="en-US" sz="1800" b="1" dirty="0"/>
              <a:t>需求</a:t>
            </a:r>
            <a:r>
              <a:rPr lang="zh-CN" altLang="en-US" dirty="0"/>
              <a:t>：计算</a:t>
            </a:r>
            <a:r>
              <a:rPr lang="en-US" altLang="zh-CN" dirty="0"/>
              <a:t>n</a:t>
            </a:r>
            <a:r>
              <a:rPr lang="zh-CN" altLang="en-US" dirty="0"/>
              <a:t>的阶乘，</a:t>
            </a:r>
            <a:r>
              <a:rPr lang="en-US" altLang="zh-CN" dirty="0"/>
              <a:t>5</a:t>
            </a:r>
            <a:r>
              <a:rPr lang="zh-CN" altLang="en-US" dirty="0"/>
              <a:t>的阶乘</a:t>
            </a:r>
            <a:r>
              <a:rPr lang="en-US" altLang="zh-CN" dirty="0"/>
              <a:t>=1</a:t>
            </a:r>
            <a:r>
              <a:rPr lang="zh-CN" altLang="en-US" dirty="0"/>
              <a:t>*</a:t>
            </a:r>
            <a:r>
              <a:rPr lang="en-US" altLang="zh-CN" dirty="0"/>
              <a:t>2</a:t>
            </a:r>
            <a:r>
              <a:rPr lang="zh-CN" altLang="en-US" dirty="0"/>
              <a:t>*</a:t>
            </a:r>
            <a:r>
              <a:rPr lang="en-US" altLang="zh-CN" dirty="0"/>
              <a:t>3*4*5;</a:t>
            </a:r>
            <a:r>
              <a:rPr lang="zh-CN" altLang="en-US" dirty="0"/>
              <a:t>  </a:t>
            </a:r>
            <a:r>
              <a:rPr lang="en-US" altLang="zh-CN" dirty="0"/>
              <a:t>6</a:t>
            </a:r>
            <a:r>
              <a:rPr lang="zh-CN" altLang="en-US" dirty="0"/>
              <a:t>的阶乘</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endParaRPr lang="en-US" altLang="zh-CN" dirty="0"/>
          </a:p>
          <a:p>
            <a:pPr marL="0" indent="0">
              <a:lnSpc>
                <a:spcPct val="150000"/>
              </a:lnSpc>
              <a:buNone/>
            </a:pPr>
            <a:r>
              <a:rPr lang="zh-CN" altLang="en-US" sz="1800" b="1" dirty="0"/>
              <a:t>分析</a:t>
            </a:r>
            <a:endParaRPr lang="en-US" altLang="zh-CN" sz="1800" b="1" dirty="0"/>
          </a:p>
          <a:p>
            <a:pPr marL="342900" indent="-342900">
              <a:buFont typeface="+mj-ea"/>
              <a:buAutoNum type="circleNumDbPlain"/>
            </a:pPr>
            <a:r>
              <a:rPr lang="zh-CN" altLang="en-US" dirty="0"/>
              <a:t>假如我们认为存在一个公式是 </a:t>
            </a:r>
            <a:r>
              <a:rPr lang="en-US" altLang="zh-CN" dirty="0"/>
              <a:t>f(n) = 1*2*3*4*5*6*7*…(n-1)*n;</a:t>
            </a:r>
          </a:p>
          <a:p>
            <a:pPr marL="342900" indent="-342900">
              <a:lnSpc>
                <a:spcPct val="200000"/>
              </a:lnSpc>
              <a:buFont typeface="+mj-ea"/>
              <a:buAutoNum type="circleNumDbPlain"/>
            </a:pPr>
            <a:r>
              <a:rPr lang="zh-CN" altLang="en-US" dirty="0"/>
              <a:t>那么公式等价形式就是： </a:t>
            </a:r>
            <a:r>
              <a:rPr lang="en-US" altLang="zh-CN" dirty="0"/>
              <a:t>f(n) = f(n-1) *n</a:t>
            </a:r>
          </a:p>
          <a:p>
            <a:pPr marL="342900" indent="-342900">
              <a:lnSpc>
                <a:spcPct val="200000"/>
              </a:lnSpc>
              <a:buFont typeface="+mj-ea"/>
              <a:buAutoNum type="circleNumDbPlain"/>
            </a:pPr>
            <a:r>
              <a:rPr lang="zh-CN" altLang="en-US" dirty="0"/>
              <a:t>如果求的是 </a:t>
            </a:r>
            <a:r>
              <a:rPr lang="en-US" altLang="zh-CN" dirty="0"/>
              <a:t>1-5</a:t>
            </a:r>
            <a:r>
              <a:rPr lang="zh-CN" altLang="en-US" dirty="0"/>
              <a:t>的阶乘 的结果，我们手工应该应该如何应用上述公式计算。</a:t>
            </a:r>
            <a:endParaRPr lang="en-US" altLang="zh-CN" dirty="0"/>
          </a:p>
          <a:p>
            <a:pPr marL="342900" indent="-342900">
              <a:buFont typeface="Wingdings" panose="05000000000000000000" pitchFamily="2" charset="2"/>
              <a:buChar char="Ø"/>
            </a:pPr>
            <a:r>
              <a:rPr kumimoji="0" lang="zh-CN" altLang="zh-CN" sz="1800" b="0" i="0" u="none" strike="noStrike" cap="none" normalizeH="0" baseline="0" dirty="0">
                <a:ln>
                  <a:noFill/>
                </a:ln>
                <a:solidFill>
                  <a:srgbClr val="080808"/>
                </a:solidFill>
                <a:effectLst/>
              </a:rPr>
              <a:t>f(</a:t>
            </a:r>
            <a:r>
              <a:rPr kumimoji="0" lang="zh-CN" altLang="zh-CN" sz="1800" b="0" i="0" u="none" strike="noStrike" cap="none" normalizeH="0" baseline="0" dirty="0">
                <a:ln>
                  <a:noFill/>
                </a:ln>
                <a:solidFill>
                  <a:srgbClr val="1750EB"/>
                </a:solidFill>
                <a:effectLst/>
              </a:rPr>
              <a:t>5</a:t>
            </a:r>
            <a:r>
              <a:rPr kumimoji="0" lang="zh-CN" altLang="zh-CN" sz="1800" b="0" i="0" u="none" strike="noStrike" cap="none" normalizeH="0" baseline="0" dirty="0">
                <a:ln>
                  <a:noFill/>
                </a:ln>
                <a:solidFill>
                  <a:srgbClr val="080808"/>
                </a:solidFill>
                <a:effectLst/>
              </a:rPr>
              <a:t>) =  f(</a:t>
            </a:r>
            <a:r>
              <a:rPr kumimoji="0" lang="zh-CN" altLang="zh-CN" sz="1800" b="0" i="0" u="none" strike="noStrike" cap="none" normalizeH="0" baseline="0" dirty="0">
                <a:ln>
                  <a:noFill/>
                </a:ln>
                <a:solidFill>
                  <a:srgbClr val="1750EB"/>
                </a:solidFill>
                <a:effectLst/>
              </a:rPr>
              <a:t>4</a:t>
            </a:r>
            <a:r>
              <a:rPr kumimoji="0" lang="zh-CN" altLang="zh-CN" sz="1800" b="0" i="0" u="none" strike="noStrike" cap="none" normalizeH="0" baseline="0" dirty="0">
                <a:ln>
                  <a:noFill/>
                </a:ln>
                <a:solidFill>
                  <a:srgbClr val="080808"/>
                </a:solidFill>
                <a:effectLst/>
              </a:rPr>
              <a:t>) * </a:t>
            </a:r>
            <a:r>
              <a:rPr kumimoji="0" lang="zh-CN" altLang="zh-CN" sz="1800" b="0" i="0" u="none" strike="noStrike" cap="none" normalizeH="0" baseline="0" dirty="0">
                <a:ln>
                  <a:noFill/>
                </a:ln>
                <a:solidFill>
                  <a:srgbClr val="1750EB"/>
                </a:solidFill>
                <a:effectLst/>
              </a:rPr>
              <a:t>5</a:t>
            </a:r>
            <a:endParaRPr kumimoji="0" lang="en-US" altLang="zh-CN" sz="1800" b="0" i="0" u="none" strike="noStrike" cap="none" normalizeH="0" baseline="0" dirty="0">
              <a:ln>
                <a:noFill/>
              </a:ln>
              <a:solidFill>
                <a:srgbClr val="1750EB"/>
              </a:solidFill>
              <a:effectLst/>
            </a:endParaRPr>
          </a:p>
          <a:p>
            <a:pPr marL="342900" indent="-342900">
              <a:buFont typeface="Wingdings" panose="05000000000000000000" pitchFamily="2" charset="2"/>
              <a:buChar char="Ø"/>
            </a:pPr>
            <a:r>
              <a:rPr kumimoji="0" lang="zh-CN" altLang="zh-CN" sz="1800" b="0" i="0" u="none" strike="noStrike" cap="none" normalizeH="0" baseline="0" dirty="0">
                <a:ln>
                  <a:noFill/>
                </a:ln>
                <a:solidFill>
                  <a:srgbClr val="080808"/>
                </a:solidFill>
                <a:effectLst/>
              </a:rPr>
              <a:t>f(</a:t>
            </a:r>
            <a:r>
              <a:rPr kumimoji="0" lang="zh-CN" altLang="zh-CN" sz="1800" b="0" i="0" u="none" strike="noStrike" cap="none" normalizeH="0" baseline="0" dirty="0">
                <a:ln>
                  <a:noFill/>
                </a:ln>
                <a:solidFill>
                  <a:srgbClr val="1750EB"/>
                </a:solidFill>
                <a:effectLst/>
              </a:rPr>
              <a:t>4</a:t>
            </a:r>
            <a:r>
              <a:rPr kumimoji="0" lang="zh-CN" altLang="zh-CN" sz="1800" b="0" i="0" u="none" strike="noStrike" cap="none" normalizeH="0" baseline="0" dirty="0">
                <a:ln>
                  <a:noFill/>
                </a:ln>
                <a:solidFill>
                  <a:srgbClr val="080808"/>
                </a:solidFill>
                <a:effectLst/>
              </a:rPr>
              <a:t>) =  f(</a:t>
            </a:r>
            <a:r>
              <a:rPr kumimoji="0" lang="zh-CN" altLang="zh-CN" sz="1800" b="0" i="0" u="none" strike="noStrike" cap="none" normalizeH="0" baseline="0" dirty="0">
                <a:ln>
                  <a:noFill/>
                </a:ln>
                <a:solidFill>
                  <a:srgbClr val="1750EB"/>
                </a:solidFill>
                <a:effectLst/>
              </a:rPr>
              <a:t>3</a:t>
            </a:r>
            <a:r>
              <a:rPr kumimoji="0" lang="zh-CN" altLang="zh-CN" sz="1800" b="0" i="0" u="none" strike="noStrike" cap="none" normalizeH="0" baseline="0" dirty="0">
                <a:ln>
                  <a:noFill/>
                </a:ln>
                <a:solidFill>
                  <a:srgbClr val="080808"/>
                </a:solidFill>
                <a:effectLst/>
              </a:rPr>
              <a:t>) * </a:t>
            </a:r>
            <a:r>
              <a:rPr kumimoji="0" lang="zh-CN" altLang="zh-CN" sz="1800" b="0" i="0" u="none" strike="noStrike" cap="none" normalizeH="0" baseline="0" dirty="0">
                <a:ln>
                  <a:noFill/>
                </a:ln>
                <a:solidFill>
                  <a:srgbClr val="1750EB"/>
                </a:solidFill>
                <a:effectLst/>
              </a:rPr>
              <a:t>4</a:t>
            </a:r>
            <a:endParaRPr kumimoji="0" lang="en-US" altLang="zh-CN" sz="1800" b="0" i="0" u="none" strike="noStrike" cap="none" normalizeH="0" baseline="0" dirty="0">
              <a:ln>
                <a:noFill/>
              </a:ln>
              <a:solidFill>
                <a:srgbClr val="1750EB"/>
              </a:solidFill>
              <a:effectLst/>
            </a:endParaRPr>
          </a:p>
          <a:p>
            <a:pPr marL="342900" indent="-342900">
              <a:buFont typeface="Wingdings" panose="05000000000000000000" pitchFamily="2" charset="2"/>
              <a:buChar char="Ø"/>
            </a:pPr>
            <a:r>
              <a:rPr kumimoji="0" lang="zh-CN" altLang="zh-CN" sz="1800" b="0" i="0" u="none" strike="noStrike" cap="none" normalizeH="0" baseline="0" dirty="0">
                <a:ln>
                  <a:noFill/>
                </a:ln>
                <a:solidFill>
                  <a:srgbClr val="080808"/>
                </a:solidFill>
                <a:effectLst/>
              </a:rPr>
              <a:t>f(</a:t>
            </a:r>
            <a:r>
              <a:rPr kumimoji="0" lang="zh-CN" altLang="zh-CN" sz="1800" b="0" i="0" u="none" strike="noStrike" cap="none" normalizeH="0" baseline="0" dirty="0">
                <a:ln>
                  <a:noFill/>
                </a:ln>
                <a:solidFill>
                  <a:srgbClr val="1750EB"/>
                </a:solidFill>
                <a:effectLst/>
              </a:rPr>
              <a:t>3</a:t>
            </a:r>
            <a:r>
              <a:rPr kumimoji="0" lang="zh-CN" altLang="zh-CN" sz="1800" b="0" i="0" u="none" strike="noStrike" cap="none" normalizeH="0" baseline="0" dirty="0">
                <a:ln>
                  <a:noFill/>
                </a:ln>
                <a:solidFill>
                  <a:srgbClr val="080808"/>
                </a:solidFill>
                <a:effectLst/>
              </a:rPr>
              <a:t>) =  f(</a:t>
            </a:r>
            <a:r>
              <a:rPr kumimoji="0" lang="zh-CN" altLang="zh-CN" sz="1800" b="0" i="0" u="none" strike="noStrike" cap="none" normalizeH="0" baseline="0" dirty="0">
                <a:ln>
                  <a:noFill/>
                </a:ln>
                <a:solidFill>
                  <a:srgbClr val="1750EB"/>
                </a:solidFill>
                <a:effectLst/>
              </a:rPr>
              <a:t>2</a:t>
            </a:r>
            <a:r>
              <a:rPr kumimoji="0" lang="zh-CN" altLang="zh-CN" sz="1800" b="0" i="0" u="none" strike="noStrike" cap="none" normalizeH="0" baseline="0" dirty="0">
                <a:ln>
                  <a:noFill/>
                </a:ln>
                <a:solidFill>
                  <a:srgbClr val="080808"/>
                </a:solidFill>
                <a:effectLst/>
              </a:rPr>
              <a:t>) * </a:t>
            </a:r>
            <a:r>
              <a:rPr kumimoji="0" lang="zh-CN" altLang="zh-CN" sz="1800" b="0" i="0" u="none" strike="noStrike" cap="none" normalizeH="0" baseline="0" dirty="0">
                <a:ln>
                  <a:noFill/>
                </a:ln>
                <a:solidFill>
                  <a:srgbClr val="1750EB"/>
                </a:solidFill>
                <a:effectLst/>
              </a:rPr>
              <a:t>3</a:t>
            </a:r>
            <a:endParaRPr kumimoji="0" lang="en-US" altLang="zh-CN" sz="1800" b="0" i="0" u="none" strike="noStrike" cap="none" normalizeH="0" baseline="0" dirty="0">
              <a:ln>
                <a:noFill/>
              </a:ln>
              <a:solidFill>
                <a:srgbClr val="1750EB"/>
              </a:solidFill>
              <a:effectLst/>
            </a:endParaRPr>
          </a:p>
          <a:p>
            <a:pPr marL="342900" indent="-342900">
              <a:buFont typeface="Wingdings" panose="05000000000000000000" pitchFamily="2" charset="2"/>
              <a:buChar char="Ø"/>
            </a:pPr>
            <a:r>
              <a:rPr kumimoji="0" lang="zh-CN" altLang="zh-CN" sz="1800" b="0" i="0" u="none" strike="noStrike" cap="none" normalizeH="0" baseline="0" dirty="0">
                <a:ln>
                  <a:noFill/>
                </a:ln>
                <a:solidFill>
                  <a:srgbClr val="080808"/>
                </a:solidFill>
                <a:effectLst/>
              </a:rPr>
              <a:t>f(</a:t>
            </a:r>
            <a:r>
              <a:rPr kumimoji="0" lang="zh-CN" altLang="zh-CN" sz="1800" b="0" i="0" u="none" strike="noStrike" cap="none" normalizeH="0" baseline="0" dirty="0">
                <a:ln>
                  <a:noFill/>
                </a:ln>
                <a:solidFill>
                  <a:srgbClr val="1750EB"/>
                </a:solidFill>
                <a:effectLst/>
              </a:rPr>
              <a:t>2</a:t>
            </a:r>
            <a:r>
              <a:rPr kumimoji="0" lang="zh-CN" altLang="zh-CN" sz="1800" b="0" i="0" u="none" strike="noStrike" cap="none" normalizeH="0" baseline="0" dirty="0">
                <a:ln>
                  <a:noFill/>
                </a:ln>
                <a:solidFill>
                  <a:srgbClr val="080808"/>
                </a:solidFill>
                <a:effectLst/>
              </a:rPr>
              <a:t>) =  f(</a:t>
            </a:r>
            <a:r>
              <a:rPr kumimoji="0" lang="zh-CN" altLang="zh-CN" sz="1800" b="0" i="0" u="none" strike="noStrike" cap="none" normalizeH="0" baseline="0" dirty="0">
                <a:ln>
                  <a:noFill/>
                </a:ln>
                <a:solidFill>
                  <a:srgbClr val="1750EB"/>
                </a:solidFill>
                <a:effectLst/>
              </a:rPr>
              <a:t>1</a:t>
            </a:r>
            <a:r>
              <a:rPr kumimoji="0" lang="zh-CN" altLang="zh-CN" sz="1800" b="0" i="0" u="none" strike="noStrike" cap="none" normalizeH="0" baseline="0" dirty="0">
                <a:ln>
                  <a:noFill/>
                </a:ln>
                <a:solidFill>
                  <a:srgbClr val="080808"/>
                </a:solidFill>
                <a:effectLst/>
              </a:rPr>
              <a:t>) * </a:t>
            </a:r>
            <a:r>
              <a:rPr kumimoji="0" lang="zh-CN" altLang="zh-CN" sz="1800" b="0" i="0" u="none" strike="noStrike" cap="none" normalizeH="0" baseline="0" dirty="0">
                <a:ln>
                  <a:noFill/>
                </a:ln>
                <a:solidFill>
                  <a:srgbClr val="1750EB"/>
                </a:solidFill>
                <a:effectLst/>
              </a:rPr>
              <a:t>2</a:t>
            </a:r>
            <a:endParaRPr kumimoji="0" lang="en-US" altLang="zh-CN" sz="1800" b="0" i="0" u="none" strike="noStrike" cap="none" normalizeH="0" baseline="0" dirty="0">
              <a:ln>
                <a:noFill/>
              </a:ln>
              <a:solidFill>
                <a:srgbClr val="1750EB"/>
              </a:solidFill>
              <a:effectLst/>
            </a:endParaRPr>
          </a:p>
          <a:p>
            <a:pPr marL="342900" indent="-342900">
              <a:buFont typeface="Wingdings" panose="05000000000000000000" pitchFamily="2" charset="2"/>
              <a:buChar char="Ø"/>
            </a:pPr>
            <a:r>
              <a:rPr kumimoji="0" lang="zh-CN" altLang="zh-CN" sz="1800" b="0" i="0" u="none" strike="noStrike" cap="none" normalizeH="0" baseline="0" dirty="0">
                <a:ln>
                  <a:noFill/>
                </a:ln>
                <a:solidFill>
                  <a:srgbClr val="080808"/>
                </a:solidFill>
                <a:effectLst/>
              </a:rPr>
              <a:t>f(</a:t>
            </a:r>
            <a:r>
              <a:rPr kumimoji="0" lang="zh-CN" altLang="zh-CN" sz="1800" b="0" i="0" u="none" strike="noStrike" cap="none" normalizeH="0" baseline="0" dirty="0">
                <a:ln>
                  <a:noFill/>
                </a:ln>
                <a:solidFill>
                  <a:srgbClr val="1750EB"/>
                </a:solidFill>
                <a:effectLst/>
              </a:rPr>
              <a:t>1</a:t>
            </a:r>
            <a:r>
              <a:rPr kumimoji="0" lang="zh-CN" altLang="zh-CN" sz="1800" b="0" i="0" u="none" strike="noStrike" cap="none" normalizeH="0" baseline="0" dirty="0">
                <a:ln>
                  <a:noFill/>
                </a:ln>
                <a:solidFill>
                  <a:srgbClr val="080808"/>
                </a:solidFill>
                <a:effectLst/>
              </a:rPr>
              <a:t>) =  </a:t>
            </a:r>
            <a:r>
              <a:rPr kumimoji="0" lang="zh-CN" altLang="zh-CN" sz="1800" b="0" i="0" u="none" strike="noStrike" cap="none" normalizeH="0" baseline="0" dirty="0">
                <a:ln>
                  <a:noFill/>
                </a:ln>
                <a:solidFill>
                  <a:srgbClr val="1750EB"/>
                </a:solidFill>
                <a:effectLst/>
              </a:rPr>
              <a:t>1</a:t>
            </a:r>
            <a:endParaRPr kumimoji="0" lang="zh-CN" altLang="zh-CN" sz="1800" b="0" i="0" u="none" strike="noStrike" cap="none" normalizeH="0" baseline="0" dirty="0">
              <a:ln>
                <a:noFill/>
              </a:ln>
              <a:solidFill>
                <a:schemeClr val="tx1"/>
              </a:solidFill>
              <a:effectLst/>
            </a:endParaRPr>
          </a:p>
          <a:p>
            <a:pPr marL="342900" indent="-342900">
              <a:buFont typeface="+mj-ea"/>
              <a:buAutoNum type="circleNumDbPlain"/>
            </a:pPr>
            <a:endParaRPr lang="zh-CN" altLang="en-US" dirty="0"/>
          </a:p>
        </p:txBody>
      </p:sp>
      <p:cxnSp>
        <p:nvCxnSpPr>
          <p:cNvPr id="7" name="直接箭头连接符 6">
            <a:extLst>
              <a:ext uri="{FF2B5EF4-FFF2-40B4-BE49-F238E27FC236}">
                <a16:creationId xmlns:a16="http://schemas.microsoft.com/office/drawing/2014/main" id="{3744A524-3C03-486C-A482-F8686A5B7AB4}"/>
              </a:ext>
            </a:extLst>
          </p:cNvPr>
          <p:cNvCxnSpPr>
            <a:cxnSpLocks/>
          </p:cNvCxnSpPr>
          <p:nvPr/>
        </p:nvCxnSpPr>
        <p:spPr>
          <a:xfrm>
            <a:off x="4782045" y="3859120"/>
            <a:ext cx="0" cy="1828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直接箭头连接符 8">
            <a:extLst>
              <a:ext uri="{FF2B5EF4-FFF2-40B4-BE49-F238E27FC236}">
                <a16:creationId xmlns:a16="http://schemas.microsoft.com/office/drawing/2014/main" id="{57979935-94D1-4050-B071-ED53F26B484F}"/>
              </a:ext>
            </a:extLst>
          </p:cNvPr>
          <p:cNvCxnSpPr>
            <a:cxnSpLocks/>
          </p:cNvCxnSpPr>
          <p:nvPr/>
        </p:nvCxnSpPr>
        <p:spPr>
          <a:xfrm flipV="1">
            <a:off x="5166730" y="3827806"/>
            <a:ext cx="1" cy="18601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500138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24" name="TextBox 2">
            <a:extLst>
              <a:ext uri="{FF2B5EF4-FFF2-40B4-BE49-F238E27FC236}">
                <a16:creationId xmlns:a16="http://schemas.microsoft.com/office/drawing/2014/main" id="{20C7FC0E-F81B-4D96-9E37-23E7D0D878DD}"/>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10" name="TextBox 3">
            <a:extLst>
              <a:ext uri="{FF2B5EF4-FFF2-40B4-BE49-F238E27FC236}">
                <a16:creationId xmlns:a16="http://schemas.microsoft.com/office/drawing/2014/main" id="{79CF8B2E-0179-445E-B71B-9DDD362E5F99}"/>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41317" name="组合 17">
            <a:extLst>
              <a:ext uri="{FF2B5EF4-FFF2-40B4-BE49-F238E27FC236}">
                <a16:creationId xmlns:a16="http://schemas.microsoft.com/office/drawing/2014/main" id="{40B740D5-A424-41AC-9A42-923242330C28}"/>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6997363E-DCC6-42EA-8D78-4AD7D3F743D7}"/>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1323" name="TextBox 2">
              <a:extLst>
                <a:ext uri="{FF2B5EF4-FFF2-40B4-BE49-F238E27FC236}">
                  <a16:creationId xmlns:a16="http://schemas.microsoft.com/office/drawing/2014/main" id="{FD0FE8B9-9627-43D2-9517-40885B61DCD7}"/>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14" name="TextBox 3">
            <a:extLst>
              <a:ext uri="{FF2B5EF4-FFF2-40B4-BE49-F238E27FC236}">
                <a16:creationId xmlns:a16="http://schemas.microsoft.com/office/drawing/2014/main" id="{744B2F72-D4A6-489B-88E9-550A60645A3A}"/>
              </a:ext>
            </a:extLst>
          </p:cNvPr>
          <p:cNvSpPr txBox="1"/>
          <p:nvPr/>
        </p:nvSpPr>
        <p:spPr>
          <a:xfrm>
            <a:off x="8159751" y="1670052"/>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6" name="矩形 15">
            <a:extLst>
              <a:ext uri="{FF2B5EF4-FFF2-40B4-BE49-F238E27FC236}">
                <a16:creationId xmlns:a16="http://schemas.microsoft.com/office/drawing/2014/main" id="{4828B1D6-AF4F-40E9-80EF-7DA105B1B6A1}"/>
              </a:ext>
            </a:extLst>
          </p:cNvPr>
          <p:cNvSpPr/>
          <p:nvPr/>
        </p:nvSpPr>
        <p:spPr>
          <a:xfrm>
            <a:off x="1697567" y="2639485"/>
            <a:ext cx="4974167" cy="190500"/>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0" name="TextBox 3">
            <a:extLst>
              <a:ext uri="{FF2B5EF4-FFF2-40B4-BE49-F238E27FC236}">
                <a16:creationId xmlns:a16="http://schemas.microsoft.com/office/drawing/2014/main" id="{CBC7C931-94A7-48EB-BB48-BD577E0D7B1A}"/>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2" name="标题 1">
            <a:extLst>
              <a:ext uri="{FF2B5EF4-FFF2-40B4-BE49-F238E27FC236}">
                <a16:creationId xmlns:a16="http://schemas.microsoft.com/office/drawing/2014/main" id="{01AD4829-E7AA-DAD6-942C-9BED87835D07}"/>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2"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par>
                          <p:cTn id="13" fill="hold" nodeType="afterGroup">
                            <p:stCondLst>
                              <p:cond delay="500"/>
                            </p:stCondLst>
                            <p:childTnLst>
                              <p:par>
                                <p:cTn id="14" presetID="42" presetClass="path" presetSubtype="0" accel="50000" decel="50000" fill="hold" grpId="0" nodeType="afterEffect">
                                  <p:stCondLst>
                                    <p:cond delay="0"/>
                                  </p:stCondLst>
                                  <p:childTnLst>
                                    <p:animMotion origin="layout" path="M 4.16667E-6 -1.23457E-6 L 4.16667E-6 0.6105 " pathEditMode="relative" rAng="0" ptsTypes="AA">
                                      <p:cBhvr>
                                        <p:cTn id="15" dur="1000" fill="hold"/>
                                        <p:tgtEl>
                                          <p:spTgt spid="14"/>
                                        </p:tgtEl>
                                        <p:attrNameLst>
                                          <p:attrName>ppt_x</p:attrName>
                                          <p:attrName>ppt_y</p:attrName>
                                        </p:attrNameLst>
                                      </p:cBhvr>
                                      <p:rCtr x="0" y="30525"/>
                                    </p:animMotion>
                                  </p:childTnLst>
                                </p:cTn>
                              </p:par>
                            </p:childTnLst>
                          </p:cTn>
                        </p:par>
                        <p:par>
                          <p:cTn id="16" fill="hold" nodeType="afterGroup">
                            <p:stCondLst>
                              <p:cond delay="1500"/>
                            </p:stCondLst>
                            <p:childTnLst>
                              <p:par>
                                <p:cTn id="17" presetID="1" presetClass="exit" presetSubtype="0" fill="hold" grpId="1" nodeType="after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6"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D5EB902A-D225-4D9D-ADF1-9149202A775C}"/>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43365" name="组合 17">
            <a:extLst>
              <a:ext uri="{FF2B5EF4-FFF2-40B4-BE49-F238E27FC236}">
                <a16:creationId xmlns:a16="http://schemas.microsoft.com/office/drawing/2014/main" id="{8CE65829-FEC0-44E8-B1AD-A23DF6ABEFF1}"/>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A1905440-3951-447F-8AAE-D9A3F12CE545}"/>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3381" name="TextBox 2">
              <a:extLst>
                <a:ext uri="{FF2B5EF4-FFF2-40B4-BE49-F238E27FC236}">
                  <a16:creationId xmlns:a16="http://schemas.microsoft.com/office/drawing/2014/main" id="{20FE7BA5-52C4-4818-B102-E3F7C440C711}"/>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16" name="矩形 15">
            <a:extLst>
              <a:ext uri="{FF2B5EF4-FFF2-40B4-BE49-F238E27FC236}">
                <a16:creationId xmlns:a16="http://schemas.microsoft.com/office/drawing/2014/main" id="{2C059337-B57E-4E97-A32C-1BF53DDDA51C}"/>
              </a:ext>
            </a:extLst>
          </p:cNvPr>
          <p:cNvSpPr/>
          <p:nvPr/>
        </p:nvSpPr>
        <p:spPr>
          <a:xfrm>
            <a:off x="1697567" y="2639485"/>
            <a:ext cx="4974167" cy="190500"/>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0" name="TextBox 3">
            <a:extLst>
              <a:ext uri="{FF2B5EF4-FFF2-40B4-BE49-F238E27FC236}">
                <a16:creationId xmlns:a16="http://schemas.microsoft.com/office/drawing/2014/main" id="{C5DA1417-4B2E-4329-A418-C52D0C52AA34}"/>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B6D2657B-E0CD-4B69-88CD-7A98C715355B}"/>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2" name="矩形 21">
            <a:extLst>
              <a:ext uri="{FF2B5EF4-FFF2-40B4-BE49-F238E27FC236}">
                <a16:creationId xmlns:a16="http://schemas.microsoft.com/office/drawing/2014/main" id="{A2CB4F5A-9E4E-48F5-BD17-ECE63497A8F3}"/>
              </a:ext>
            </a:extLst>
          </p:cNvPr>
          <p:cNvSpPr/>
          <p:nvPr/>
        </p:nvSpPr>
        <p:spPr>
          <a:xfrm>
            <a:off x="1697567" y="3494617"/>
            <a:ext cx="3246967" cy="1471083"/>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4" name="TextBox 3">
            <a:extLst>
              <a:ext uri="{FF2B5EF4-FFF2-40B4-BE49-F238E27FC236}">
                <a16:creationId xmlns:a16="http://schemas.microsoft.com/office/drawing/2014/main" id="{B5C6386A-8147-4218-B000-B48481D6D38B}"/>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29" name="矩形 28">
            <a:extLst>
              <a:ext uri="{FF2B5EF4-FFF2-40B4-BE49-F238E27FC236}">
                <a16:creationId xmlns:a16="http://schemas.microsoft.com/office/drawing/2014/main" id="{A543EA29-C4CB-4544-A6FB-241967677789}"/>
              </a:ext>
            </a:extLst>
          </p:cNvPr>
          <p:cNvSpPr/>
          <p:nvPr/>
        </p:nvSpPr>
        <p:spPr>
          <a:xfrm>
            <a:off x="711201" y="5113868"/>
            <a:ext cx="3333751" cy="207433"/>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0" name="TextBox 3">
            <a:extLst>
              <a:ext uri="{FF2B5EF4-FFF2-40B4-BE49-F238E27FC236}">
                <a16:creationId xmlns:a16="http://schemas.microsoft.com/office/drawing/2014/main" id="{2CAF2038-FEEF-469D-9EC4-B2813986909E}"/>
              </a:ext>
            </a:extLst>
          </p:cNvPr>
          <p:cNvSpPr txBox="1"/>
          <p:nvPr/>
        </p:nvSpPr>
        <p:spPr>
          <a:xfrm>
            <a:off x="8159751" y="1670052"/>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1" name="TextBox 3">
            <a:extLst>
              <a:ext uri="{FF2B5EF4-FFF2-40B4-BE49-F238E27FC236}">
                <a16:creationId xmlns:a16="http://schemas.microsoft.com/office/drawing/2014/main" id="{70DC350B-7D5B-4FD5-8053-E6C3F606555D}"/>
              </a:ext>
            </a:extLst>
          </p:cNvPr>
          <p:cNvSpPr txBox="1"/>
          <p:nvPr/>
        </p:nvSpPr>
        <p:spPr>
          <a:xfrm>
            <a:off x="8159751" y="5253568"/>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7" name="TextBox 3">
            <a:extLst>
              <a:ext uri="{FF2B5EF4-FFF2-40B4-BE49-F238E27FC236}">
                <a16:creationId xmlns:a16="http://schemas.microsoft.com/office/drawing/2014/main" id="{ECC8242A-E8C8-41B1-BA5F-5496D7A530D5}"/>
              </a:ext>
            </a:extLst>
          </p:cNvPr>
          <p:cNvSpPr txBox="1"/>
          <p:nvPr/>
        </p:nvSpPr>
        <p:spPr>
          <a:xfrm>
            <a:off x="8159751" y="5037667"/>
            <a:ext cx="2209800" cy="523220"/>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38" name="矩形 37">
            <a:extLst>
              <a:ext uri="{FF2B5EF4-FFF2-40B4-BE49-F238E27FC236}">
                <a16:creationId xmlns:a16="http://schemas.microsoft.com/office/drawing/2014/main" id="{AAFEB5FD-61E6-499E-99E7-B22AE9859AD9}"/>
              </a:ext>
            </a:extLst>
          </p:cNvPr>
          <p:cNvSpPr/>
          <p:nvPr/>
        </p:nvSpPr>
        <p:spPr>
          <a:xfrm>
            <a:off x="711201" y="5321300"/>
            <a:ext cx="3333751"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9" name="矩形 38">
            <a:extLst>
              <a:ext uri="{FF2B5EF4-FFF2-40B4-BE49-F238E27FC236}">
                <a16:creationId xmlns:a16="http://schemas.microsoft.com/office/drawing/2014/main" id="{BB7753B4-EB5E-47C9-BFDB-5D675499A147}"/>
              </a:ext>
            </a:extLst>
          </p:cNvPr>
          <p:cNvSpPr/>
          <p:nvPr/>
        </p:nvSpPr>
        <p:spPr>
          <a:xfrm>
            <a:off x="711201" y="5742518"/>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0" name="矩形 39">
            <a:extLst>
              <a:ext uri="{FF2B5EF4-FFF2-40B4-BE49-F238E27FC236}">
                <a16:creationId xmlns:a16="http://schemas.microsoft.com/office/drawing/2014/main" id="{E11421EA-290C-4F7F-AE36-599D83C4EE35}"/>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14FB0642-CA7B-439A-8B70-D457A06BA112}"/>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6" name="TextBox 2">
            <a:extLst>
              <a:ext uri="{FF2B5EF4-FFF2-40B4-BE49-F238E27FC236}">
                <a16:creationId xmlns:a16="http://schemas.microsoft.com/office/drawing/2014/main" id="{ABAA6F0B-A42A-4F1A-9370-699C1BF95250}"/>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E4782D01-C6FF-AF69-E7D2-92A0E6E491DA}"/>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grpId="0" nodeType="afterEffect">
                                  <p:stCondLst>
                                    <p:cond delay="0"/>
                                  </p:stCondLst>
                                  <p:childTnLst>
                                    <p:animMotion origin="layout" path="M 8.33333E-7 4.5679E-6 L -0.00052 0.03117 " pathEditMode="relative" rAng="0" ptsTypes="AA">
                                      <p:cBhvr>
                                        <p:cTn id="6" dur="500" fill="hold"/>
                                        <p:tgtEl>
                                          <p:spTgt spid="16"/>
                                        </p:tgtEl>
                                        <p:attrNameLst>
                                          <p:attrName>ppt_x</p:attrName>
                                          <p:attrName>ppt_y</p:attrName>
                                        </p:attrNameLst>
                                      </p:cBhvr>
                                      <p:rCtr x="-35" y="1543"/>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xit" presetSubtype="0" fill="hold" grpId="1" nodeType="clickEffect">
                                  <p:stCondLst>
                                    <p:cond delay="0"/>
                                  </p:stCondLst>
                                  <p:childTnLst>
                                    <p:animEffect transition="out" filter="dissolv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2"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par>
                          <p:cTn id="35" fill="hold" nodeType="afterGroup">
                            <p:stCondLst>
                              <p:cond delay="500"/>
                            </p:stCondLst>
                            <p:childTnLst>
                              <p:par>
                                <p:cTn id="36" presetID="42" presetClass="path" presetSubtype="0" accel="50000" decel="50000" fill="hold" grpId="0" nodeType="afterEffect">
                                  <p:stCondLst>
                                    <p:cond delay="0"/>
                                  </p:stCondLst>
                                  <p:childTnLst>
                                    <p:animMotion origin="layout" path="M 4.16667E-6 -1.23457E-6 L 4.16667E-6 0.52284 " pathEditMode="relative" rAng="0" ptsTypes="AA">
                                      <p:cBhvr>
                                        <p:cTn id="37" dur="1000" fill="hold"/>
                                        <p:tgtEl>
                                          <p:spTgt spid="30"/>
                                        </p:tgtEl>
                                        <p:attrNameLst>
                                          <p:attrName>ppt_x</p:attrName>
                                          <p:attrName>ppt_y</p:attrName>
                                        </p:attrNameLst>
                                      </p:cBhvr>
                                      <p:rCtr x="0" y="26142"/>
                                    </p:animMotion>
                                  </p:childTnLst>
                                </p:cTn>
                              </p:par>
                            </p:childTnLst>
                          </p:cTn>
                        </p:par>
                        <p:par>
                          <p:cTn id="38" fill="hold" nodeType="afterGroup">
                            <p:stCondLst>
                              <p:cond delay="1500"/>
                            </p:stCondLst>
                            <p:childTnLst>
                              <p:par>
                                <p:cTn id="39" presetID="1" presetClass="exit" presetSubtype="0" fill="hold" grpId="1" nodeType="afterEffect">
                                  <p:stCondLst>
                                    <p:cond delay="0"/>
                                  </p:stCondLst>
                                  <p:childTnLst>
                                    <p:set>
                                      <p:cBhvr>
                                        <p:cTn id="40" dur="1" fill="hold">
                                          <p:stCondLst>
                                            <p:cond delay="0"/>
                                          </p:stCondLst>
                                        </p:cTn>
                                        <p:tgtEl>
                                          <p:spTgt spid="30"/>
                                        </p:tgtEl>
                                        <p:attrNameLst>
                                          <p:attrName>style.visibility</p:attrName>
                                        </p:attrNameLst>
                                      </p:cBhvr>
                                      <p:to>
                                        <p:strVal val="hidden"/>
                                      </p:to>
                                    </p:set>
                                  </p:childTnLst>
                                </p:cTn>
                              </p:par>
                            </p:childTnLst>
                          </p:cTn>
                        </p:par>
                        <p:par>
                          <p:cTn id="41" fill="hold" nodeType="afterGroup">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nodeType="afterGroup">
                            <p:stCondLst>
                              <p:cond delay="0"/>
                            </p:stCondLst>
                            <p:childTnLst>
                              <p:par>
                                <p:cTn id="54" presetID="1" presetClass="exit" presetSubtype="0" fill="hold" grpId="1" nodeType="afterEffect">
                                  <p:stCondLst>
                                    <p:cond delay="0"/>
                                  </p:stCondLst>
                                  <p:childTnLst>
                                    <p:set>
                                      <p:cBhvr>
                                        <p:cTn id="55" dur="1" fill="hold">
                                          <p:stCondLst>
                                            <p:cond delay="0"/>
                                          </p:stCondLst>
                                        </p:cTn>
                                        <p:tgtEl>
                                          <p:spTgt spid="29"/>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childTnLst>
                          </p:cTn>
                        </p:par>
                        <p:par>
                          <p:cTn id="60" fill="hold" nodeType="afterGroup">
                            <p:stCondLst>
                              <p:cond delay="0"/>
                            </p:stCondLst>
                            <p:childTnLst>
                              <p:par>
                                <p:cTn id="61" presetID="1" presetClass="exit" presetSubtype="0" fill="hold" grpId="1" nodeType="afterEffect">
                                  <p:stCondLst>
                                    <p:cond delay="0"/>
                                  </p:stCondLst>
                                  <p:childTnLst>
                                    <p:set>
                                      <p:cBhvr>
                                        <p:cTn id="62" dur="1" fill="hold">
                                          <p:stCondLst>
                                            <p:cond delay="0"/>
                                          </p:stCondLst>
                                        </p:cTn>
                                        <p:tgtEl>
                                          <p:spTgt spid="3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par>
                          <p:cTn id="67" fill="hold" nodeType="afterGroup">
                            <p:stCondLst>
                              <p:cond delay="0"/>
                            </p:stCondLst>
                            <p:childTnLst>
                              <p:par>
                                <p:cTn id="68" presetID="1" presetClass="exit" presetSubtype="0" fill="hold" grpId="1" nodeType="afterEffect">
                                  <p:stCondLst>
                                    <p:cond delay="0"/>
                                  </p:stCondLst>
                                  <p:childTnLst>
                                    <p:set>
                                      <p:cBhvr>
                                        <p:cTn id="69" dur="1" fill="hold">
                                          <p:stCondLst>
                                            <p:cond delay="0"/>
                                          </p:stCondLst>
                                        </p:cTn>
                                        <p:tgtEl>
                                          <p:spTgt spid="39"/>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dissolv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2" grpId="0" animBg="1"/>
      <p:bldP spid="22" grpId="1" animBg="1"/>
      <p:bldP spid="24" grpId="0" animBg="1"/>
      <p:bldP spid="29" grpId="0" animBg="1"/>
      <p:bldP spid="29" grpId="1" animBg="1"/>
      <p:bldP spid="30" grpId="0" animBg="1"/>
      <p:bldP spid="30" grpId="1" animBg="1"/>
      <p:bldP spid="30" grpId="2" animBg="1"/>
      <p:bldP spid="31" grpId="0" animBg="1"/>
      <p:bldP spid="37" grpId="0" animBg="1"/>
      <p:bldP spid="38" grpId="0" animBg="1"/>
      <p:bldP spid="38" grpId="1" animBg="1"/>
      <p:bldP spid="39" grpId="0" animBg="1"/>
      <p:bldP spid="39" grpId="1" animBg="1"/>
      <p:bldP spid="40"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1EE39D8E-5A04-4147-9CEA-EE9974B71AD2}"/>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45413" name="组合 17">
            <a:extLst>
              <a:ext uri="{FF2B5EF4-FFF2-40B4-BE49-F238E27FC236}">
                <a16:creationId xmlns:a16="http://schemas.microsoft.com/office/drawing/2014/main" id="{2025EB31-FC2C-479B-8D69-6C071905BB10}"/>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C332701A-B8D8-43B3-AB23-BA946F038976}"/>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5433" name="TextBox 2">
              <a:extLst>
                <a:ext uri="{FF2B5EF4-FFF2-40B4-BE49-F238E27FC236}">
                  <a16:creationId xmlns:a16="http://schemas.microsoft.com/office/drawing/2014/main" id="{400B1188-52A8-4EBA-9773-0BF883795FDC}"/>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20" name="TextBox 3">
            <a:extLst>
              <a:ext uri="{FF2B5EF4-FFF2-40B4-BE49-F238E27FC236}">
                <a16:creationId xmlns:a16="http://schemas.microsoft.com/office/drawing/2014/main" id="{AE105A62-7F5E-45A0-AF43-502B6F4E5373}"/>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3A02CBC3-03B2-4810-ADB3-16E52D189535}"/>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4" name="TextBox 3">
            <a:extLst>
              <a:ext uri="{FF2B5EF4-FFF2-40B4-BE49-F238E27FC236}">
                <a16:creationId xmlns:a16="http://schemas.microsoft.com/office/drawing/2014/main" id="{0DF3B596-45C1-4135-B5B5-49D05D9BBEEB}"/>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1" name="TextBox 3">
            <a:extLst>
              <a:ext uri="{FF2B5EF4-FFF2-40B4-BE49-F238E27FC236}">
                <a16:creationId xmlns:a16="http://schemas.microsoft.com/office/drawing/2014/main" id="{D2928AF5-0BA6-48E4-8104-BB0790963440}"/>
              </a:ext>
            </a:extLst>
          </p:cNvPr>
          <p:cNvSpPr txBox="1"/>
          <p:nvPr/>
        </p:nvSpPr>
        <p:spPr>
          <a:xfrm>
            <a:off x="8159751" y="5253568"/>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7" name="TextBox 3">
            <a:extLst>
              <a:ext uri="{FF2B5EF4-FFF2-40B4-BE49-F238E27FC236}">
                <a16:creationId xmlns:a16="http://schemas.microsoft.com/office/drawing/2014/main" id="{84D8BD5F-79C9-4857-A0AF-85F2549A19A1}"/>
              </a:ext>
            </a:extLst>
          </p:cNvPr>
          <p:cNvSpPr txBox="1"/>
          <p:nvPr/>
        </p:nvSpPr>
        <p:spPr>
          <a:xfrm>
            <a:off x="8159751" y="5037667"/>
            <a:ext cx="2209800" cy="523220"/>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0" name="矩形 39">
            <a:extLst>
              <a:ext uri="{FF2B5EF4-FFF2-40B4-BE49-F238E27FC236}">
                <a16:creationId xmlns:a16="http://schemas.microsoft.com/office/drawing/2014/main" id="{FBC61782-A5CF-43A5-B914-B5D894E30733}"/>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31B4969B-A9DC-4F1C-9F89-E1C4EF474D54}"/>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5" name="矩形 24">
            <a:extLst>
              <a:ext uri="{FF2B5EF4-FFF2-40B4-BE49-F238E27FC236}">
                <a16:creationId xmlns:a16="http://schemas.microsoft.com/office/drawing/2014/main" id="{DE8497D1-6FAB-4F7E-A0EC-8CA2866BF24D}"/>
              </a:ext>
            </a:extLst>
          </p:cNvPr>
          <p:cNvSpPr/>
          <p:nvPr/>
        </p:nvSpPr>
        <p:spPr>
          <a:xfrm>
            <a:off x="1691218" y="28469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TextBox 3">
            <a:extLst>
              <a:ext uri="{FF2B5EF4-FFF2-40B4-BE49-F238E27FC236}">
                <a16:creationId xmlns:a16="http://schemas.microsoft.com/office/drawing/2014/main" id="{1C7AF691-9814-425D-A6F9-AF68756698F5}"/>
              </a:ext>
            </a:extLst>
          </p:cNvPr>
          <p:cNvSpPr txBox="1"/>
          <p:nvPr/>
        </p:nvSpPr>
        <p:spPr>
          <a:xfrm>
            <a:off x="1291167" y="4707468"/>
            <a:ext cx="3335867" cy="1600438"/>
          </a:xfrm>
          <a:prstGeom prst="rect">
            <a:avLst/>
          </a:prstGeom>
          <a:solidFill>
            <a:srgbClr val="FBCAA2"/>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28" name="矩形 27">
            <a:extLst>
              <a:ext uri="{FF2B5EF4-FFF2-40B4-BE49-F238E27FC236}">
                <a16:creationId xmlns:a16="http://schemas.microsoft.com/office/drawing/2014/main" id="{47ECA7F8-AA7D-4917-A217-9FD449A7B5F0}"/>
              </a:ext>
            </a:extLst>
          </p:cNvPr>
          <p:cNvSpPr/>
          <p:nvPr/>
        </p:nvSpPr>
        <p:spPr>
          <a:xfrm>
            <a:off x="1293284" y="47773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2" name="矩形 31">
            <a:extLst>
              <a:ext uri="{FF2B5EF4-FFF2-40B4-BE49-F238E27FC236}">
                <a16:creationId xmlns:a16="http://schemas.microsoft.com/office/drawing/2014/main" id="{90F9D609-1FD1-4BDD-9064-E4E524E49756}"/>
              </a:ext>
            </a:extLst>
          </p:cNvPr>
          <p:cNvSpPr/>
          <p:nvPr/>
        </p:nvSpPr>
        <p:spPr>
          <a:xfrm>
            <a:off x="1293284" y="4982634"/>
            <a:ext cx="3333749"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矩形 32">
            <a:extLst>
              <a:ext uri="{FF2B5EF4-FFF2-40B4-BE49-F238E27FC236}">
                <a16:creationId xmlns:a16="http://schemas.microsoft.com/office/drawing/2014/main" id="{E897497F-F952-4E73-B8EC-F0D26111288A}"/>
              </a:ext>
            </a:extLst>
          </p:cNvPr>
          <p:cNvSpPr/>
          <p:nvPr/>
        </p:nvSpPr>
        <p:spPr>
          <a:xfrm>
            <a:off x="1293284" y="5403851"/>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4" name="矩形 33">
            <a:extLst>
              <a:ext uri="{FF2B5EF4-FFF2-40B4-BE49-F238E27FC236}">
                <a16:creationId xmlns:a16="http://schemas.microsoft.com/office/drawing/2014/main" id="{255EE227-86D0-4956-B954-01FCFB31B967}"/>
              </a:ext>
            </a:extLst>
          </p:cNvPr>
          <p:cNvSpPr/>
          <p:nvPr/>
        </p:nvSpPr>
        <p:spPr>
          <a:xfrm>
            <a:off x="1293284" y="56155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TextBox 3">
            <a:extLst>
              <a:ext uri="{FF2B5EF4-FFF2-40B4-BE49-F238E27FC236}">
                <a16:creationId xmlns:a16="http://schemas.microsoft.com/office/drawing/2014/main" id="{36A866FF-0294-4045-A67D-26EE39FB7AE2}"/>
              </a:ext>
            </a:extLst>
          </p:cNvPr>
          <p:cNvSpPr txBox="1"/>
          <p:nvPr/>
        </p:nvSpPr>
        <p:spPr>
          <a:xfrm>
            <a:off x="8159751" y="1670052"/>
            <a:ext cx="2209800" cy="307777"/>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5" name="TextBox 3">
            <a:extLst>
              <a:ext uri="{FF2B5EF4-FFF2-40B4-BE49-F238E27FC236}">
                <a16:creationId xmlns:a16="http://schemas.microsoft.com/office/drawing/2014/main" id="{CC1C9770-AEFC-4EC6-A34B-9BEDD352DDFD}"/>
              </a:ext>
            </a:extLst>
          </p:cNvPr>
          <p:cNvSpPr txBox="1"/>
          <p:nvPr/>
        </p:nvSpPr>
        <p:spPr>
          <a:xfrm>
            <a:off x="8159751" y="4445001"/>
            <a:ext cx="2209800" cy="307777"/>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6" name="TextBox 3">
            <a:extLst>
              <a:ext uri="{FF2B5EF4-FFF2-40B4-BE49-F238E27FC236}">
                <a16:creationId xmlns:a16="http://schemas.microsoft.com/office/drawing/2014/main" id="{A0577CB4-059F-4226-96E3-8CBA8EB96B24}"/>
              </a:ext>
            </a:extLst>
          </p:cNvPr>
          <p:cNvSpPr txBox="1"/>
          <p:nvPr/>
        </p:nvSpPr>
        <p:spPr>
          <a:xfrm>
            <a:off x="8159751" y="4229100"/>
            <a:ext cx="2209800" cy="523220"/>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7" name="TextBox 3">
            <a:extLst>
              <a:ext uri="{FF2B5EF4-FFF2-40B4-BE49-F238E27FC236}">
                <a16:creationId xmlns:a16="http://schemas.microsoft.com/office/drawing/2014/main" id="{FCC30260-E0F6-4B29-A21D-5F8EB7004E90}"/>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3</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30" name="TextBox 2">
            <a:extLst>
              <a:ext uri="{FF2B5EF4-FFF2-40B4-BE49-F238E27FC236}">
                <a16:creationId xmlns:a16="http://schemas.microsoft.com/office/drawing/2014/main" id="{C41B6EC7-450F-4A48-AD21-1F79563427AC}"/>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B9C982E6-C08F-938D-B6E8-8E1AA43B6997}"/>
              </a:ext>
            </a:extLst>
          </p:cNvPr>
          <p:cNvSpPr>
            <a:spLocks noGrp="1"/>
          </p:cNvSpPr>
          <p:nvPr>
            <p:ph type="title"/>
          </p:nvPr>
        </p:nvSpPr>
        <p:spPr/>
        <p:txBody>
          <a:bodyPr/>
          <a:lstStyle/>
          <a:p>
            <a:r>
              <a:rPr lang="zh-CN" altLang="en-US"/>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2"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500"/>
                                        <p:tgtEl>
                                          <p:spTgt spid="44"/>
                                        </p:tgtEl>
                                      </p:cBhvr>
                                    </p:animEffect>
                                  </p:childTnLst>
                                </p:cTn>
                              </p:par>
                            </p:childTnLst>
                          </p:cTn>
                        </p:par>
                        <p:par>
                          <p:cTn id="17" fill="hold" nodeType="afterGroup">
                            <p:stCondLst>
                              <p:cond delay="500"/>
                            </p:stCondLst>
                            <p:childTnLst>
                              <p:par>
                                <p:cTn id="18" presetID="42" presetClass="path" presetSubtype="0" accel="50000" decel="50000" fill="hold" grpId="0" nodeType="afterEffect">
                                  <p:stCondLst>
                                    <p:cond delay="0"/>
                                  </p:stCondLst>
                                  <p:childTnLst>
                                    <p:animMotion origin="layout" path="M 4.16667E-6 -1.23457E-6 L 4.16667E-6 0.40617 " pathEditMode="relative" rAng="0" ptsTypes="AA">
                                      <p:cBhvr>
                                        <p:cTn id="19" dur="750" fill="hold"/>
                                        <p:tgtEl>
                                          <p:spTgt spid="44"/>
                                        </p:tgtEl>
                                        <p:attrNameLst>
                                          <p:attrName>ppt_x</p:attrName>
                                          <p:attrName>ppt_y</p:attrName>
                                        </p:attrNameLst>
                                      </p:cBhvr>
                                      <p:rCtr x="0" y="20309"/>
                                    </p:animMotion>
                                  </p:childTnLst>
                                </p:cTn>
                              </p:par>
                            </p:childTnLst>
                          </p:cTn>
                        </p:par>
                        <p:par>
                          <p:cTn id="20" fill="hold" nodeType="afterGroup">
                            <p:stCondLst>
                              <p:cond delay="1250"/>
                            </p:stCondLst>
                            <p:childTnLst>
                              <p:par>
                                <p:cTn id="21" presetID="1" presetClass="exit" presetSubtype="0" fill="hold" grpId="1" nodeType="afterEffect">
                                  <p:stCondLst>
                                    <p:cond delay="0"/>
                                  </p:stCondLst>
                                  <p:childTnLst>
                                    <p:set>
                                      <p:cBhvr>
                                        <p:cTn id="22" dur="1" fill="hold">
                                          <p:stCondLst>
                                            <p:cond delay="0"/>
                                          </p:stCondLst>
                                        </p:cTn>
                                        <p:tgtEl>
                                          <p:spTgt spid="44"/>
                                        </p:tgtEl>
                                        <p:attrNameLst>
                                          <p:attrName>style.visibility</p:attrName>
                                        </p:attrNameLst>
                                      </p:cBhvr>
                                      <p:to>
                                        <p:strVal val="hidden"/>
                                      </p:to>
                                    </p:set>
                                  </p:childTnLst>
                                </p:cTn>
                              </p:par>
                            </p:childTnLst>
                          </p:cTn>
                        </p:par>
                        <p:par>
                          <p:cTn id="23" fill="hold" nodeType="afterGroup">
                            <p:stCondLst>
                              <p:cond delay="1250"/>
                            </p:stCondLst>
                            <p:childTnLst>
                              <p:par>
                                <p:cTn id="24" presetID="1"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dissolve">
                                      <p:cBhvr>
                                        <p:cTn id="30" dur="500"/>
                                        <p:tgtEl>
                                          <p:spTgt spid="4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nodeType="afterGroup">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2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par>
                          <p:cTn id="42" fill="hold" nodeType="afterGroup">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32"/>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nodeType="afterGroup">
                            <p:stCondLst>
                              <p:cond delay="0"/>
                            </p:stCondLst>
                            <p:childTnLst>
                              <p:par>
                                <p:cTn id="50" presetID="1" presetClass="exit" presetSubtype="0" fill="hold" grpId="1" nodeType="afterEffect">
                                  <p:stCondLst>
                                    <p:cond delay="0"/>
                                  </p:stCondLst>
                                  <p:childTnLst>
                                    <p:set>
                                      <p:cBhvr>
                                        <p:cTn id="51" dur="1" fill="hold">
                                          <p:stCondLst>
                                            <p:cond delay="0"/>
                                          </p:stCondLst>
                                        </p:cTn>
                                        <p:tgtEl>
                                          <p:spTgt spid="33"/>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dissolve">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8" grpId="1" animBg="1"/>
      <p:bldP spid="32" grpId="0" animBg="1"/>
      <p:bldP spid="32" grpId="1" animBg="1"/>
      <p:bldP spid="33" grpId="0" animBg="1"/>
      <p:bldP spid="33" grpId="1" animBg="1"/>
      <p:bldP spid="34" grpId="0" animBg="1"/>
      <p:bldP spid="44" grpId="0" animBg="1"/>
      <p:bldP spid="44" grpId="1" animBg="1"/>
      <p:bldP spid="44" grpId="2" animBg="1"/>
      <p:bldP spid="45"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36012AC9-8D5D-46E7-9633-6C05EFF8425C}"/>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47461" name="组合 17">
            <a:extLst>
              <a:ext uri="{FF2B5EF4-FFF2-40B4-BE49-F238E27FC236}">
                <a16:creationId xmlns:a16="http://schemas.microsoft.com/office/drawing/2014/main" id="{D59438B6-DAA7-4C22-BF8D-F1F221FA1B78}"/>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8AB253E8-C7F1-4785-972D-7EA59FABD710}"/>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7486" name="TextBox 2">
              <a:extLst>
                <a:ext uri="{FF2B5EF4-FFF2-40B4-BE49-F238E27FC236}">
                  <a16:creationId xmlns:a16="http://schemas.microsoft.com/office/drawing/2014/main" id="{AA3C0F75-6CEF-40DA-96F1-D8112EF1B514}"/>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20" name="TextBox 3">
            <a:extLst>
              <a:ext uri="{FF2B5EF4-FFF2-40B4-BE49-F238E27FC236}">
                <a16:creationId xmlns:a16="http://schemas.microsoft.com/office/drawing/2014/main" id="{D7AD8D93-E99F-49B4-A75E-226BA7DBFF71}"/>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D818C9E9-014B-40FA-82AB-5F90B6B99215}"/>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4" name="TextBox 3">
            <a:extLst>
              <a:ext uri="{FF2B5EF4-FFF2-40B4-BE49-F238E27FC236}">
                <a16:creationId xmlns:a16="http://schemas.microsoft.com/office/drawing/2014/main" id="{A01CA709-B5D1-482D-935C-C9475FADAFE9}"/>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1" name="TextBox 3">
            <a:extLst>
              <a:ext uri="{FF2B5EF4-FFF2-40B4-BE49-F238E27FC236}">
                <a16:creationId xmlns:a16="http://schemas.microsoft.com/office/drawing/2014/main" id="{3C06FAA8-21C1-4B1E-A4F9-5169F3127702}"/>
              </a:ext>
            </a:extLst>
          </p:cNvPr>
          <p:cNvSpPr txBox="1"/>
          <p:nvPr/>
        </p:nvSpPr>
        <p:spPr>
          <a:xfrm>
            <a:off x="8159751" y="5253568"/>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7" name="TextBox 3">
            <a:extLst>
              <a:ext uri="{FF2B5EF4-FFF2-40B4-BE49-F238E27FC236}">
                <a16:creationId xmlns:a16="http://schemas.microsoft.com/office/drawing/2014/main" id="{BE308D4A-C298-4C05-8CC4-E1C6F6D55A34}"/>
              </a:ext>
            </a:extLst>
          </p:cNvPr>
          <p:cNvSpPr txBox="1"/>
          <p:nvPr/>
        </p:nvSpPr>
        <p:spPr>
          <a:xfrm>
            <a:off x="8159751" y="5037667"/>
            <a:ext cx="2209800" cy="523220"/>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0" name="矩形 39">
            <a:extLst>
              <a:ext uri="{FF2B5EF4-FFF2-40B4-BE49-F238E27FC236}">
                <a16:creationId xmlns:a16="http://schemas.microsoft.com/office/drawing/2014/main" id="{D9DD8B37-4E8E-43D4-B666-8C4CEB1C323C}"/>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FB6DB0FE-E82B-4483-8A36-AD7F0E49184B}"/>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5" name="矩形 24">
            <a:extLst>
              <a:ext uri="{FF2B5EF4-FFF2-40B4-BE49-F238E27FC236}">
                <a16:creationId xmlns:a16="http://schemas.microsoft.com/office/drawing/2014/main" id="{F3C7079D-F74E-4309-AF2A-5A95F8C585B8}"/>
              </a:ext>
            </a:extLst>
          </p:cNvPr>
          <p:cNvSpPr/>
          <p:nvPr/>
        </p:nvSpPr>
        <p:spPr>
          <a:xfrm>
            <a:off x="1691218" y="28469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TextBox 3">
            <a:extLst>
              <a:ext uri="{FF2B5EF4-FFF2-40B4-BE49-F238E27FC236}">
                <a16:creationId xmlns:a16="http://schemas.microsoft.com/office/drawing/2014/main" id="{6115E651-14FE-4E60-8302-3FB4F4DE303E}"/>
              </a:ext>
            </a:extLst>
          </p:cNvPr>
          <p:cNvSpPr txBox="1"/>
          <p:nvPr/>
        </p:nvSpPr>
        <p:spPr>
          <a:xfrm>
            <a:off x="1291167" y="4707468"/>
            <a:ext cx="3335867" cy="1600438"/>
          </a:xfrm>
          <a:prstGeom prst="rect">
            <a:avLst/>
          </a:prstGeom>
          <a:solidFill>
            <a:srgbClr val="FBCAA2"/>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4" name="矩形 33">
            <a:extLst>
              <a:ext uri="{FF2B5EF4-FFF2-40B4-BE49-F238E27FC236}">
                <a16:creationId xmlns:a16="http://schemas.microsoft.com/office/drawing/2014/main" id="{BE01D2E5-312E-48BA-ABF9-F764E32B6332}"/>
              </a:ext>
            </a:extLst>
          </p:cNvPr>
          <p:cNvSpPr/>
          <p:nvPr/>
        </p:nvSpPr>
        <p:spPr>
          <a:xfrm>
            <a:off x="1293284" y="56155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5" name="TextBox 3">
            <a:extLst>
              <a:ext uri="{FF2B5EF4-FFF2-40B4-BE49-F238E27FC236}">
                <a16:creationId xmlns:a16="http://schemas.microsoft.com/office/drawing/2014/main" id="{EF165ED3-1E28-4B90-8BC6-AC00DB14A268}"/>
              </a:ext>
            </a:extLst>
          </p:cNvPr>
          <p:cNvSpPr txBox="1"/>
          <p:nvPr/>
        </p:nvSpPr>
        <p:spPr>
          <a:xfrm>
            <a:off x="8159751" y="4445001"/>
            <a:ext cx="2209800" cy="307777"/>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6" name="TextBox 3">
            <a:extLst>
              <a:ext uri="{FF2B5EF4-FFF2-40B4-BE49-F238E27FC236}">
                <a16:creationId xmlns:a16="http://schemas.microsoft.com/office/drawing/2014/main" id="{7D4276EA-ED83-4267-A05B-65ED795B1609}"/>
              </a:ext>
            </a:extLst>
          </p:cNvPr>
          <p:cNvSpPr txBox="1"/>
          <p:nvPr/>
        </p:nvSpPr>
        <p:spPr>
          <a:xfrm>
            <a:off x="8159751" y="4229100"/>
            <a:ext cx="2209800" cy="523220"/>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7" name="TextBox 3">
            <a:extLst>
              <a:ext uri="{FF2B5EF4-FFF2-40B4-BE49-F238E27FC236}">
                <a16:creationId xmlns:a16="http://schemas.microsoft.com/office/drawing/2014/main" id="{429DF485-40D3-4F61-81C2-E0BF56EEDC11}"/>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3</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9" name="TextBox 3">
            <a:extLst>
              <a:ext uri="{FF2B5EF4-FFF2-40B4-BE49-F238E27FC236}">
                <a16:creationId xmlns:a16="http://schemas.microsoft.com/office/drawing/2014/main" id="{C71DAE1E-0C3E-440C-9443-D0572F50CF25}"/>
              </a:ext>
            </a:extLst>
          </p:cNvPr>
          <p:cNvSpPr txBox="1"/>
          <p:nvPr/>
        </p:nvSpPr>
        <p:spPr>
          <a:xfrm>
            <a:off x="1873251" y="4375152"/>
            <a:ext cx="3333749" cy="1600438"/>
          </a:xfrm>
          <a:prstGeom prst="rect">
            <a:avLst/>
          </a:prstGeom>
          <a:solidFill>
            <a:srgbClr val="FCD4B4"/>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0" name="矩形 29">
            <a:extLst>
              <a:ext uri="{FF2B5EF4-FFF2-40B4-BE49-F238E27FC236}">
                <a16:creationId xmlns:a16="http://schemas.microsoft.com/office/drawing/2014/main" id="{85767C24-96D5-43DA-AF41-80B8F03C79B0}"/>
              </a:ext>
            </a:extLst>
          </p:cNvPr>
          <p:cNvSpPr/>
          <p:nvPr/>
        </p:nvSpPr>
        <p:spPr>
          <a:xfrm>
            <a:off x="1871134" y="4449234"/>
            <a:ext cx="3333751" cy="207433"/>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5" name="矩形 34">
            <a:extLst>
              <a:ext uri="{FF2B5EF4-FFF2-40B4-BE49-F238E27FC236}">
                <a16:creationId xmlns:a16="http://schemas.microsoft.com/office/drawing/2014/main" id="{4E28BBD5-7A33-413B-AEEF-8D0A5578679A}"/>
              </a:ext>
            </a:extLst>
          </p:cNvPr>
          <p:cNvSpPr/>
          <p:nvPr/>
        </p:nvSpPr>
        <p:spPr>
          <a:xfrm>
            <a:off x="1871134" y="4656667"/>
            <a:ext cx="3333751"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6" name="矩形 35">
            <a:extLst>
              <a:ext uri="{FF2B5EF4-FFF2-40B4-BE49-F238E27FC236}">
                <a16:creationId xmlns:a16="http://schemas.microsoft.com/office/drawing/2014/main" id="{16481CED-C8C1-4418-9E07-024A8BC248C0}"/>
              </a:ext>
            </a:extLst>
          </p:cNvPr>
          <p:cNvSpPr/>
          <p:nvPr/>
        </p:nvSpPr>
        <p:spPr>
          <a:xfrm>
            <a:off x="1871134" y="50778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8" name="矩形 37">
            <a:extLst>
              <a:ext uri="{FF2B5EF4-FFF2-40B4-BE49-F238E27FC236}">
                <a16:creationId xmlns:a16="http://schemas.microsoft.com/office/drawing/2014/main" id="{4D8EA240-242A-4B17-B425-3BB72EAA3796}"/>
              </a:ext>
            </a:extLst>
          </p:cNvPr>
          <p:cNvSpPr/>
          <p:nvPr/>
        </p:nvSpPr>
        <p:spPr>
          <a:xfrm>
            <a:off x="1871134" y="5289551"/>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9" name="TextBox 3">
            <a:extLst>
              <a:ext uri="{FF2B5EF4-FFF2-40B4-BE49-F238E27FC236}">
                <a16:creationId xmlns:a16="http://schemas.microsoft.com/office/drawing/2014/main" id="{D8D8FB31-CBF0-495C-9290-C0FB7122E705}"/>
              </a:ext>
            </a:extLst>
          </p:cNvPr>
          <p:cNvSpPr txBox="1"/>
          <p:nvPr/>
        </p:nvSpPr>
        <p:spPr>
          <a:xfrm>
            <a:off x="8159751" y="1670052"/>
            <a:ext cx="2209800" cy="307777"/>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8" name="TextBox 3">
            <a:extLst>
              <a:ext uri="{FF2B5EF4-FFF2-40B4-BE49-F238E27FC236}">
                <a16:creationId xmlns:a16="http://schemas.microsoft.com/office/drawing/2014/main" id="{7BE6AEB8-292D-4808-9167-4FA1C2E78193}"/>
              </a:ext>
            </a:extLst>
          </p:cNvPr>
          <p:cNvSpPr txBox="1"/>
          <p:nvPr/>
        </p:nvSpPr>
        <p:spPr>
          <a:xfrm>
            <a:off x="8159751" y="3632201"/>
            <a:ext cx="2209800" cy="307777"/>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9" name="TextBox 3">
            <a:extLst>
              <a:ext uri="{FF2B5EF4-FFF2-40B4-BE49-F238E27FC236}">
                <a16:creationId xmlns:a16="http://schemas.microsoft.com/office/drawing/2014/main" id="{4E8F7024-C975-4190-A349-C37294904119}"/>
              </a:ext>
            </a:extLst>
          </p:cNvPr>
          <p:cNvSpPr txBox="1"/>
          <p:nvPr/>
        </p:nvSpPr>
        <p:spPr>
          <a:xfrm>
            <a:off x="8159751" y="3416300"/>
            <a:ext cx="2209800" cy="523220"/>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50" name="TextBox 3">
            <a:extLst>
              <a:ext uri="{FF2B5EF4-FFF2-40B4-BE49-F238E27FC236}">
                <a16:creationId xmlns:a16="http://schemas.microsoft.com/office/drawing/2014/main" id="{6FF59E42-B940-4FBB-AFFD-DF0F70878C9B}"/>
              </a:ext>
            </a:extLst>
          </p:cNvPr>
          <p:cNvSpPr txBox="1"/>
          <p:nvPr/>
        </p:nvSpPr>
        <p:spPr>
          <a:xfrm>
            <a:off x="8159751" y="3200400"/>
            <a:ext cx="2209800" cy="738664"/>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3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2</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42" name="TextBox 2">
            <a:extLst>
              <a:ext uri="{FF2B5EF4-FFF2-40B4-BE49-F238E27FC236}">
                <a16:creationId xmlns:a16="http://schemas.microsoft.com/office/drawing/2014/main" id="{05DBD718-3A92-41CE-A172-EE24F39192DC}"/>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7546F038-12FE-75F8-E13B-DF95A13D9CCA}"/>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2"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nodeType="afterGroup">
                            <p:stCondLst>
                              <p:cond delay="500"/>
                            </p:stCondLst>
                            <p:childTnLst>
                              <p:par>
                                <p:cTn id="18" presetID="42" presetClass="path" presetSubtype="0" accel="50000" decel="50000" fill="hold" grpId="0" nodeType="afterEffect">
                                  <p:stCondLst>
                                    <p:cond delay="0"/>
                                  </p:stCondLst>
                                  <p:childTnLst>
                                    <p:animMotion origin="layout" path="M 4.16667E-6 -1.23457E-6 L 4.16667E-6 0.28611 " pathEditMode="relative" rAng="0" ptsTypes="AA">
                                      <p:cBhvr>
                                        <p:cTn id="19" dur="500" fill="hold"/>
                                        <p:tgtEl>
                                          <p:spTgt spid="39"/>
                                        </p:tgtEl>
                                        <p:attrNameLst>
                                          <p:attrName>ppt_x</p:attrName>
                                          <p:attrName>ppt_y</p:attrName>
                                        </p:attrNameLst>
                                      </p:cBhvr>
                                      <p:rCtr x="0" y="14290"/>
                                    </p:animMotion>
                                  </p:childTnLst>
                                </p:cTn>
                              </p:par>
                            </p:childTnLst>
                          </p:cTn>
                        </p:par>
                        <p:par>
                          <p:cTn id="20" fill="hold" nodeType="afterGroup">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39"/>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dissolve">
                                      <p:cBhvr>
                                        <p:cTn id="30" dur="500"/>
                                        <p:tgtEl>
                                          <p:spTgt spid="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nodeType="afterGroup">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3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par>
                          <p:cTn id="42" fill="hold" nodeType="afterGroup">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par>
                          <p:cTn id="49" fill="hold" nodeType="afterGroup">
                            <p:stCondLst>
                              <p:cond delay="0"/>
                            </p:stCondLst>
                            <p:childTnLst>
                              <p:par>
                                <p:cTn id="50" presetID="1" presetClass="exit" presetSubtype="0" fill="hold" grpId="1" nodeType="afterEffect">
                                  <p:stCondLst>
                                    <p:cond delay="0"/>
                                  </p:stCondLst>
                                  <p:childTnLst>
                                    <p:set>
                                      <p:cBhvr>
                                        <p:cTn id="51" dur="1" fill="hold">
                                          <p:stCondLst>
                                            <p:cond delay="0"/>
                                          </p:stCondLst>
                                        </p:cTn>
                                        <p:tgtEl>
                                          <p:spTgt spid="36"/>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dissolve">
                                      <p:cBhvr>
                                        <p:cTn id="5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5" grpId="0" animBg="1"/>
      <p:bldP spid="35" grpId="1" animBg="1"/>
      <p:bldP spid="36" grpId="0" animBg="1"/>
      <p:bldP spid="36" grpId="1" animBg="1"/>
      <p:bldP spid="38" grpId="0" animBg="1"/>
      <p:bldP spid="39" grpId="0" animBg="1"/>
      <p:bldP spid="39" grpId="1" animBg="1"/>
      <p:bldP spid="39" grpId="2" animBg="1"/>
      <p:bldP spid="48" grpId="0" animBg="1"/>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72918B41-8F20-4404-858D-55049CE8E3D1}"/>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49509" name="组合 17">
            <a:extLst>
              <a:ext uri="{FF2B5EF4-FFF2-40B4-BE49-F238E27FC236}">
                <a16:creationId xmlns:a16="http://schemas.microsoft.com/office/drawing/2014/main" id="{B762CB4F-D12C-432E-A169-BC6FA16E4757}"/>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24A1FB85-45F4-4241-AA99-4ACC834644D7}"/>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49539" name="TextBox 2">
              <a:extLst>
                <a:ext uri="{FF2B5EF4-FFF2-40B4-BE49-F238E27FC236}">
                  <a16:creationId xmlns:a16="http://schemas.microsoft.com/office/drawing/2014/main" id="{ADA20ED3-71A0-435D-838E-AE9C7C41E01B}"/>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20" name="TextBox 3">
            <a:extLst>
              <a:ext uri="{FF2B5EF4-FFF2-40B4-BE49-F238E27FC236}">
                <a16:creationId xmlns:a16="http://schemas.microsoft.com/office/drawing/2014/main" id="{6E84CB84-2908-4260-B007-4463EB615852}"/>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5C5879BC-D204-4BA3-8408-7684AEC9E860}"/>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4" name="TextBox 3">
            <a:extLst>
              <a:ext uri="{FF2B5EF4-FFF2-40B4-BE49-F238E27FC236}">
                <a16:creationId xmlns:a16="http://schemas.microsoft.com/office/drawing/2014/main" id="{51F70D0B-5582-4931-B280-4A1182D3FE7D}"/>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1" name="TextBox 3">
            <a:extLst>
              <a:ext uri="{FF2B5EF4-FFF2-40B4-BE49-F238E27FC236}">
                <a16:creationId xmlns:a16="http://schemas.microsoft.com/office/drawing/2014/main" id="{798497D7-8ED7-4BD3-A92C-24EB2DB8E868}"/>
              </a:ext>
            </a:extLst>
          </p:cNvPr>
          <p:cNvSpPr txBox="1"/>
          <p:nvPr/>
        </p:nvSpPr>
        <p:spPr>
          <a:xfrm>
            <a:off x="8159751" y="5253568"/>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7" name="TextBox 3">
            <a:extLst>
              <a:ext uri="{FF2B5EF4-FFF2-40B4-BE49-F238E27FC236}">
                <a16:creationId xmlns:a16="http://schemas.microsoft.com/office/drawing/2014/main" id="{91267632-2CEA-4F04-940E-684999220948}"/>
              </a:ext>
            </a:extLst>
          </p:cNvPr>
          <p:cNvSpPr txBox="1"/>
          <p:nvPr/>
        </p:nvSpPr>
        <p:spPr>
          <a:xfrm>
            <a:off x="8159751" y="5037667"/>
            <a:ext cx="2209800" cy="523220"/>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0" name="矩形 39">
            <a:extLst>
              <a:ext uri="{FF2B5EF4-FFF2-40B4-BE49-F238E27FC236}">
                <a16:creationId xmlns:a16="http://schemas.microsoft.com/office/drawing/2014/main" id="{14706190-6E94-4D13-9D7A-483ABAEA70F9}"/>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8694CA7C-8AD8-4814-BA98-5D137170C378}"/>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5" name="矩形 24">
            <a:extLst>
              <a:ext uri="{FF2B5EF4-FFF2-40B4-BE49-F238E27FC236}">
                <a16:creationId xmlns:a16="http://schemas.microsoft.com/office/drawing/2014/main" id="{4D52B0CD-0B38-414A-90A4-B09ED923CBCC}"/>
              </a:ext>
            </a:extLst>
          </p:cNvPr>
          <p:cNvSpPr/>
          <p:nvPr/>
        </p:nvSpPr>
        <p:spPr>
          <a:xfrm>
            <a:off x="1691218" y="28469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TextBox 3">
            <a:extLst>
              <a:ext uri="{FF2B5EF4-FFF2-40B4-BE49-F238E27FC236}">
                <a16:creationId xmlns:a16="http://schemas.microsoft.com/office/drawing/2014/main" id="{33239987-45A5-4BB6-B965-63D5F64BA419}"/>
              </a:ext>
            </a:extLst>
          </p:cNvPr>
          <p:cNvSpPr txBox="1"/>
          <p:nvPr/>
        </p:nvSpPr>
        <p:spPr>
          <a:xfrm>
            <a:off x="1291167" y="4707468"/>
            <a:ext cx="3335867" cy="1600438"/>
          </a:xfrm>
          <a:prstGeom prst="rect">
            <a:avLst/>
          </a:prstGeom>
          <a:solidFill>
            <a:srgbClr val="FBCAA2"/>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4" name="矩形 33">
            <a:extLst>
              <a:ext uri="{FF2B5EF4-FFF2-40B4-BE49-F238E27FC236}">
                <a16:creationId xmlns:a16="http://schemas.microsoft.com/office/drawing/2014/main" id="{BE89DF66-2DD4-4394-89C7-F9E400BDEA02}"/>
              </a:ext>
            </a:extLst>
          </p:cNvPr>
          <p:cNvSpPr/>
          <p:nvPr/>
        </p:nvSpPr>
        <p:spPr>
          <a:xfrm>
            <a:off x="1293284" y="56155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5" name="TextBox 3">
            <a:extLst>
              <a:ext uri="{FF2B5EF4-FFF2-40B4-BE49-F238E27FC236}">
                <a16:creationId xmlns:a16="http://schemas.microsoft.com/office/drawing/2014/main" id="{004F12B2-B134-4272-9B7F-842C8FA2C54A}"/>
              </a:ext>
            </a:extLst>
          </p:cNvPr>
          <p:cNvSpPr txBox="1"/>
          <p:nvPr/>
        </p:nvSpPr>
        <p:spPr>
          <a:xfrm>
            <a:off x="8159751" y="4445001"/>
            <a:ext cx="2209800" cy="307777"/>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6" name="TextBox 3">
            <a:extLst>
              <a:ext uri="{FF2B5EF4-FFF2-40B4-BE49-F238E27FC236}">
                <a16:creationId xmlns:a16="http://schemas.microsoft.com/office/drawing/2014/main" id="{3B509D47-DE71-44B7-8ABD-F2F246E935C6}"/>
              </a:ext>
            </a:extLst>
          </p:cNvPr>
          <p:cNvSpPr txBox="1"/>
          <p:nvPr/>
        </p:nvSpPr>
        <p:spPr>
          <a:xfrm>
            <a:off x="8159751" y="4229100"/>
            <a:ext cx="2209800" cy="523220"/>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7" name="TextBox 3">
            <a:extLst>
              <a:ext uri="{FF2B5EF4-FFF2-40B4-BE49-F238E27FC236}">
                <a16:creationId xmlns:a16="http://schemas.microsoft.com/office/drawing/2014/main" id="{4E7C604D-7F67-40B9-A848-E9FACE632C67}"/>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3</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9" name="TextBox 3">
            <a:extLst>
              <a:ext uri="{FF2B5EF4-FFF2-40B4-BE49-F238E27FC236}">
                <a16:creationId xmlns:a16="http://schemas.microsoft.com/office/drawing/2014/main" id="{5875A540-E401-4DED-B112-837B6267CDF2}"/>
              </a:ext>
            </a:extLst>
          </p:cNvPr>
          <p:cNvSpPr txBox="1"/>
          <p:nvPr/>
        </p:nvSpPr>
        <p:spPr>
          <a:xfrm>
            <a:off x="1873251" y="4375152"/>
            <a:ext cx="3333749" cy="1600438"/>
          </a:xfrm>
          <a:prstGeom prst="rect">
            <a:avLst/>
          </a:prstGeom>
          <a:solidFill>
            <a:srgbClr val="FCD4B4"/>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8" name="矩形 37">
            <a:extLst>
              <a:ext uri="{FF2B5EF4-FFF2-40B4-BE49-F238E27FC236}">
                <a16:creationId xmlns:a16="http://schemas.microsoft.com/office/drawing/2014/main" id="{122470C3-7372-4AB3-8243-8498C38D8D6C}"/>
              </a:ext>
            </a:extLst>
          </p:cNvPr>
          <p:cNvSpPr/>
          <p:nvPr/>
        </p:nvSpPr>
        <p:spPr>
          <a:xfrm>
            <a:off x="1871134" y="5289551"/>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8" name="TextBox 3">
            <a:extLst>
              <a:ext uri="{FF2B5EF4-FFF2-40B4-BE49-F238E27FC236}">
                <a16:creationId xmlns:a16="http://schemas.microsoft.com/office/drawing/2014/main" id="{2B265F60-A280-413C-A461-CB54DF7291BA}"/>
              </a:ext>
            </a:extLst>
          </p:cNvPr>
          <p:cNvSpPr txBox="1"/>
          <p:nvPr/>
        </p:nvSpPr>
        <p:spPr>
          <a:xfrm>
            <a:off x="8159751" y="3632201"/>
            <a:ext cx="2209800" cy="307777"/>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9" name="TextBox 3">
            <a:extLst>
              <a:ext uri="{FF2B5EF4-FFF2-40B4-BE49-F238E27FC236}">
                <a16:creationId xmlns:a16="http://schemas.microsoft.com/office/drawing/2014/main" id="{D97026D3-07FD-4F4C-8741-D5AF893B3466}"/>
              </a:ext>
            </a:extLst>
          </p:cNvPr>
          <p:cNvSpPr txBox="1"/>
          <p:nvPr/>
        </p:nvSpPr>
        <p:spPr>
          <a:xfrm>
            <a:off x="8159751" y="3416300"/>
            <a:ext cx="2209800" cy="523220"/>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50" name="TextBox 3">
            <a:extLst>
              <a:ext uri="{FF2B5EF4-FFF2-40B4-BE49-F238E27FC236}">
                <a16:creationId xmlns:a16="http://schemas.microsoft.com/office/drawing/2014/main" id="{BCB32354-74FC-417C-9AB4-94C0BF86FF42}"/>
              </a:ext>
            </a:extLst>
          </p:cNvPr>
          <p:cNvSpPr txBox="1"/>
          <p:nvPr/>
        </p:nvSpPr>
        <p:spPr>
          <a:xfrm>
            <a:off x="8159751" y="3200400"/>
            <a:ext cx="2209800" cy="738664"/>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3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2</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33" name="TextBox 3">
            <a:extLst>
              <a:ext uri="{FF2B5EF4-FFF2-40B4-BE49-F238E27FC236}">
                <a16:creationId xmlns:a16="http://schemas.microsoft.com/office/drawing/2014/main" id="{8082C55D-C2D2-452A-8439-E216DE8B4D86}"/>
              </a:ext>
            </a:extLst>
          </p:cNvPr>
          <p:cNvSpPr txBox="1"/>
          <p:nvPr/>
        </p:nvSpPr>
        <p:spPr>
          <a:xfrm>
            <a:off x="2453218" y="4044952"/>
            <a:ext cx="3333749" cy="1600438"/>
          </a:xfrm>
          <a:prstGeom prst="rect">
            <a:avLst/>
          </a:prstGeom>
          <a:solidFill>
            <a:srgbClr val="FDDEC6"/>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42" name="矩形 41">
            <a:extLst>
              <a:ext uri="{FF2B5EF4-FFF2-40B4-BE49-F238E27FC236}">
                <a16:creationId xmlns:a16="http://schemas.microsoft.com/office/drawing/2014/main" id="{D80E414D-5FC2-434D-8B0C-14EAE763972C}"/>
              </a:ext>
            </a:extLst>
          </p:cNvPr>
          <p:cNvSpPr/>
          <p:nvPr/>
        </p:nvSpPr>
        <p:spPr>
          <a:xfrm>
            <a:off x="2461684" y="4125385"/>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3" name="矩形 42">
            <a:extLst>
              <a:ext uri="{FF2B5EF4-FFF2-40B4-BE49-F238E27FC236}">
                <a16:creationId xmlns:a16="http://schemas.microsoft.com/office/drawing/2014/main" id="{645D1952-8255-4EF1-8D0B-61B6E7638B1C}"/>
              </a:ext>
            </a:extLst>
          </p:cNvPr>
          <p:cNvSpPr/>
          <p:nvPr/>
        </p:nvSpPr>
        <p:spPr>
          <a:xfrm>
            <a:off x="2461684" y="4330700"/>
            <a:ext cx="3333749"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矩形 43">
            <a:extLst>
              <a:ext uri="{FF2B5EF4-FFF2-40B4-BE49-F238E27FC236}">
                <a16:creationId xmlns:a16="http://schemas.microsoft.com/office/drawing/2014/main" id="{2EA7DEDD-D32A-4D7A-AB5F-9E9391DF3F2E}"/>
              </a:ext>
            </a:extLst>
          </p:cNvPr>
          <p:cNvSpPr/>
          <p:nvPr/>
        </p:nvSpPr>
        <p:spPr>
          <a:xfrm>
            <a:off x="2461684" y="47519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1" name="矩形 50">
            <a:extLst>
              <a:ext uri="{FF2B5EF4-FFF2-40B4-BE49-F238E27FC236}">
                <a16:creationId xmlns:a16="http://schemas.microsoft.com/office/drawing/2014/main" id="{0DE12981-655F-4CC9-869A-EBDC4E7DC590}"/>
              </a:ext>
            </a:extLst>
          </p:cNvPr>
          <p:cNvSpPr/>
          <p:nvPr/>
        </p:nvSpPr>
        <p:spPr>
          <a:xfrm>
            <a:off x="2461684" y="4963585"/>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2" name="TextBox 3">
            <a:extLst>
              <a:ext uri="{FF2B5EF4-FFF2-40B4-BE49-F238E27FC236}">
                <a16:creationId xmlns:a16="http://schemas.microsoft.com/office/drawing/2014/main" id="{DA14710C-07DD-4B96-9B52-D0AF0EAF2C83}"/>
              </a:ext>
            </a:extLst>
          </p:cNvPr>
          <p:cNvSpPr txBox="1"/>
          <p:nvPr/>
        </p:nvSpPr>
        <p:spPr>
          <a:xfrm>
            <a:off x="8159751" y="1670052"/>
            <a:ext cx="2209800" cy="307777"/>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53" name="TextBox 3">
            <a:extLst>
              <a:ext uri="{FF2B5EF4-FFF2-40B4-BE49-F238E27FC236}">
                <a16:creationId xmlns:a16="http://schemas.microsoft.com/office/drawing/2014/main" id="{308ADD66-CA29-4BFF-ACE3-03DB54B526CE}"/>
              </a:ext>
            </a:extLst>
          </p:cNvPr>
          <p:cNvSpPr txBox="1"/>
          <p:nvPr/>
        </p:nvSpPr>
        <p:spPr>
          <a:xfrm>
            <a:off x="8159751" y="2823634"/>
            <a:ext cx="2209800" cy="307777"/>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54" name="TextBox 3">
            <a:extLst>
              <a:ext uri="{FF2B5EF4-FFF2-40B4-BE49-F238E27FC236}">
                <a16:creationId xmlns:a16="http://schemas.microsoft.com/office/drawing/2014/main" id="{C85C4B93-9288-42E3-BC80-27A4D9809EBA}"/>
              </a:ext>
            </a:extLst>
          </p:cNvPr>
          <p:cNvSpPr txBox="1"/>
          <p:nvPr/>
        </p:nvSpPr>
        <p:spPr>
          <a:xfrm>
            <a:off x="8159751" y="2607733"/>
            <a:ext cx="2209800" cy="523220"/>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55" name="TextBox 3">
            <a:extLst>
              <a:ext uri="{FF2B5EF4-FFF2-40B4-BE49-F238E27FC236}">
                <a16:creationId xmlns:a16="http://schemas.microsoft.com/office/drawing/2014/main" id="{95B8DF2B-E303-4C86-B8FA-C49173F4E3E1}"/>
              </a:ext>
            </a:extLst>
          </p:cNvPr>
          <p:cNvSpPr txBox="1"/>
          <p:nvPr/>
        </p:nvSpPr>
        <p:spPr>
          <a:xfrm>
            <a:off x="8159751" y="2393951"/>
            <a:ext cx="2209800" cy="738664"/>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2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56" name="TextBox 2">
            <a:extLst>
              <a:ext uri="{FF2B5EF4-FFF2-40B4-BE49-F238E27FC236}">
                <a16:creationId xmlns:a16="http://schemas.microsoft.com/office/drawing/2014/main" id="{7D32B244-EC83-421E-AB5A-8441FBE5E45D}"/>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83040E90-C41A-E070-816B-2A8B2507C076}"/>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2"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childTnLst>
                          </p:cTn>
                        </p:par>
                        <p:par>
                          <p:cTn id="17" fill="hold" nodeType="afterGroup">
                            <p:stCondLst>
                              <p:cond delay="500"/>
                            </p:stCondLst>
                            <p:childTnLst>
                              <p:par>
                                <p:cTn id="18" presetID="42" presetClass="path" presetSubtype="0" accel="50000" decel="50000" fill="hold" grpId="0" nodeType="afterEffect">
                                  <p:stCondLst>
                                    <p:cond delay="0"/>
                                  </p:stCondLst>
                                  <p:childTnLst>
                                    <p:animMotion origin="layout" path="M 4.16667E-6 -1.23457E-6 L 4.16667E-6 0.16759 " pathEditMode="relative" rAng="0" ptsTypes="AA">
                                      <p:cBhvr>
                                        <p:cTn id="19" dur="500" fill="hold"/>
                                        <p:tgtEl>
                                          <p:spTgt spid="52"/>
                                        </p:tgtEl>
                                        <p:attrNameLst>
                                          <p:attrName>ppt_x</p:attrName>
                                          <p:attrName>ppt_y</p:attrName>
                                        </p:attrNameLst>
                                      </p:cBhvr>
                                      <p:rCtr x="0" y="8364"/>
                                    </p:animMotion>
                                  </p:childTnLst>
                                </p:cTn>
                              </p:par>
                            </p:childTnLst>
                          </p:cTn>
                        </p:par>
                        <p:par>
                          <p:cTn id="20" fill="hold" nodeType="afterGroup">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52"/>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dissolve">
                                      <p:cBhvr>
                                        <p:cTn id="30" dur="500"/>
                                        <p:tgtEl>
                                          <p:spTgt spid="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par>
                          <p:cTn id="35" fill="hold" nodeType="afterGroup">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4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par>
                          <p:cTn id="42" fill="hold" nodeType="afterGroup">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3"/>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par>
                          <p:cTn id="49" fill="hold" nodeType="afterGroup">
                            <p:stCondLst>
                              <p:cond delay="0"/>
                            </p:stCondLst>
                            <p:childTnLst>
                              <p:par>
                                <p:cTn id="50" presetID="1" presetClass="exit" presetSubtype="0" fill="hold" grpId="1" nodeType="afterEffect">
                                  <p:stCondLst>
                                    <p:cond delay="0"/>
                                  </p:stCondLst>
                                  <p:childTnLst>
                                    <p:set>
                                      <p:cBhvr>
                                        <p:cTn id="51" dur="1" fill="hold">
                                          <p:stCondLst>
                                            <p:cond delay="0"/>
                                          </p:stCondLst>
                                        </p:cTn>
                                        <p:tgtEl>
                                          <p:spTgt spid="44"/>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dissolve">
                                      <p:cBhvr>
                                        <p:cTn id="5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2" grpId="0" animBg="1"/>
      <p:bldP spid="42" grpId="1" animBg="1"/>
      <p:bldP spid="43" grpId="0" animBg="1"/>
      <p:bldP spid="43" grpId="1" animBg="1"/>
      <p:bldP spid="44" grpId="0" animBg="1"/>
      <p:bldP spid="44" grpId="1" animBg="1"/>
      <p:bldP spid="51" grpId="0" animBg="1"/>
      <p:bldP spid="52" grpId="0" animBg="1"/>
      <p:bldP spid="52" grpId="1" animBg="1"/>
      <p:bldP spid="52" grpId="2" animBg="1"/>
      <p:bldP spid="53" grpId="0" animBg="1"/>
      <p:bldP spid="54" grpId="0" animBg="1"/>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EB6AF3B4-EC5E-4208-AD14-2458F15FFCB2}"/>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51557" name="组合 17">
            <a:extLst>
              <a:ext uri="{FF2B5EF4-FFF2-40B4-BE49-F238E27FC236}">
                <a16:creationId xmlns:a16="http://schemas.microsoft.com/office/drawing/2014/main" id="{65405756-74F8-4C39-87CB-DD659B68DE4B}"/>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0D5C5DE7-63B8-4402-9E8F-77E9AB124DA3}"/>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51591" name="TextBox 2">
              <a:extLst>
                <a:ext uri="{FF2B5EF4-FFF2-40B4-BE49-F238E27FC236}">
                  <a16:creationId xmlns:a16="http://schemas.microsoft.com/office/drawing/2014/main" id="{C2DDFA14-E5B3-43B9-9DF9-71C174B4AD8E}"/>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20" name="TextBox 3">
            <a:extLst>
              <a:ext uri="{FF2B5EF4-FFF2-40B4-BE49-F238E27FC236}">
                <a16:creationId xmlns:a16="http://schemas.microsoft.com/office/drawing/2014/main" id="{91983E47-16D8-470C-B3B5-4F826BE11ADE}"/>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E40EDA59-FDA5-43FD-A3EB-F7C318B953AE}"/>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4" name="TextBox 3">
            <a:extLst>
              <a:ext uri="{FF2B5EF4-FFF2-40B4-BE49-F238E27FC236}">
                <a16:creationId xmlns:a16="http://schemas.microsoft.com/office/drawing/2014/main" id="{6E6590D0-9D89-4FD3-95FD-6E4F87EE6725}"/>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1" name="TextBox 3">
            <a:extLst>
              <a:ext uri="{FF2B5EF4-FFF2-40B4-BE49-F238E27FC236}">
                <a16:creationId xmlns:a16="http://schemas.microsoft.com/office/drawing/2014/main" id="{A4AE4CA3-4756-4981-B90A-1958346D17C8}"/>
              </a:ext>
            </a:extLst>
          </p:cNvPr>
          <p:cNvSpPr txBox="1"/>
          <p:nvPr/>
        </p:nvSpPr>
        <p:spPr>
          <a:xfrm>
            <a:off x="8159751" y="5253568"/>
            <a:ext cx="2209800" cy="307777"/>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37" name="TextBox 3">
            <a:extLst>
              <a:ext uri="{FF2B5EF4-FFF2-40B4-BE49-F238E27FC236}">
                <a16:creationId xmlns:a16="http://schemas.microsoft.com/office/drawing/2014/main" id="{4B0550AA-86C0-4B63-8127-D83A05A49B24}"/>
              </a:ext>
            </a:extLst>
          </p:cNvPr>
          <p:cNvSpPr txBox="1"/>
          <p:nvPr/>
        </p:nvSpPr>
        <p:spPr>
          <a:xfrm>
            <a:off x="8159751" y="5037667"/>
            <a:ext cx="2209800" cy="523220"/>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0" name="矩形 39">
            <a:extLst>
              <a:ext uri="{FF2B5EF4-FFF2-40B4-BE49-F238E27FC236}">
                <a16:creationId xmlns:a16="http://schemas.microsoft.com/office/drawing/2014/main" id="{DFB37B99-02A4-4AB2-8259-0F9219F55E4B}"/>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659753B5-E242-4089-AA70-17BFEAB991E9}"/>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5" name="矩形 24">
            <a:extLst>
              <a:ext uri="{FF2B5EF4-FFF2-40B4-BE49-F238E27FC236}">
                <a16:creationId xmlns:a16="http://schemas.microsoft.com/office/drawing/2014/main" id="{6D0CB18A-8802-4F4B-8DEF-0330E30F4DD1}"/>
              </a:ext>
            </a:extLst>
          </p:cNvPr>
          <p:cNvSpPr/>
          <p:nvPr/>
        </p:nvSpPr>
        <p:spPr>
          <a:xfrm>
            <a:off x="1691218" y="28469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TextBox 3">
            <a:extLst>
              <a:ext uri="{FF2B5EF4-FFF2-40B4-BE49-F238E27FC236}">
                <a16:creationId xmlns:a16="http://schemas.microsoft.com/office/drawing/2014/main" id="{98B3E8DD-FD43-42FD-9E41-63E685310D18}"/>
              </a:ext>
            </a:extLst>
          </p:cNvPr>
          <p:cNvSpPr txBox="1"/>
          <p:nvPr/>
        </p:nvSpPr>
        <p:spPr>
          <a:xfrm>
            <a:off x="1291167" y="4707468"/>
            <a:ext cx="3335867" cy="1600438"/>
          </a:xfrm>
          <a:prstGeom prst="rect">
            <a:avLst/>
          </a:prstGeom>
          <a:solidFill>
            <a:srgbClr val="FBCAA2"/>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4" name="矩形 33">
            <a:extLst>
              <a:ext uri="{FF2B5EF4-FFF2-40B4-BE49-F238E27FC236}">
                <a16:creationId xmlns:a16="http://schemas.microsoft.com/office/drawing/2014/main" id="{8E1B3A70-BA95-4931-B614-C9E016271B0D}"/>
              </a:ext>
            </a:extLst>
          </p:cNvPr>
          <p:cNvSpPr/>
          <p:nvPr/>
        </p:nvSpPr>
        <p:spPr>
          <a:xfrm>
            <a:off x="1293284" y="56155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5" name="TextBox 3">
            <a:extLst>
              <a:ext uri="{FF2B5EF4-FFF2-40B4-BE49-F238E27FC236}">
                <a16:creationId xmlns:a16="http://schemas.microsoft.com/office/drawing/2014/main" id="{17FD5F1D-B76E-4AE6-AB0E-CD21CC2A38AC}"/>
              </a:ext>
            </a:extLst>
          </p:cNvPr>
          <p:cNvSpPr txBox="1"/>
          <p:nvPr/>
        </p:nvSpPr>
        <p:spPr>
          <a:xfrm>
            <a:off x="8159751" y="4445001"/>
            <a:ext cx="2209800" cy="307777"/>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6" name="TextBox 3">
            <a:extLst>
              <a:ext uri="{FF2B5EF4-FFF2-40B4-BE49-F238E27FC236}">
                <a16:creationId xmlns:a16="http://schemas.microsoft.com/office/drawing/2014/main" id="{5D0067E4-0B62-4D5A-896E-EDAE1A8301A8}"/>
              </a:ext>
            </a:extLst>
          </p:cNvPr>
          <p:cNvSpPr txBox="1"/>
          <p:nvPr/>
        </p:nvSpPr>
        <p:spPr>
          <a:xfrm>
            <a:off x="8159751" y="4229100"/>
            <a:ext cx="2209800" cy="523220"/>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47" name="TextBox 3">
            <a:extLst>
              <a:ext uri="{FF2B5EF4-FFF2-40B4-BE49-F238E27FC236}">
                <a16:creationId xmlns:a16="http://schemas.microsoft.com/office/drawing/2014/main" id="{7C1AE3D1-2C7D-4EB1-8C9F-61AF6301F371}"/>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3</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9" name="TextBox 3">
            <a:extLst>
              <a:ext uri="{FF2B5EF4-FFF2-40B4-BE49-F238E27FC236}">
                <a16:creationId xmlns:a16="http://schemas.microsoft.com/office/drawing/2014/main" id="{6C3F6222-66DC-4478-86D1-99C1653C7206}"/>
              </a:ext>
            </a:extLst>
          </p:cNvPr>
          <p:cNvSpPr txBox="1"/>
          <p:nvPr/>
        </p:nvSpPr>
        <p:spPr>
          <a:xfrm>
            <a:off x="1873251" y="4375152"/>
            <a:ext cx="3333749" cy="1600438"/>
          </a:xfrm>
          <a:prstGeom prst="rect">
            <a:avLst/>
          </a:prstGeom>
          <a:solidFill>
            <a:srgbClr val="FCD4B4"/>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8" name="矩形 37">
            <a:extLst>
              <a:ext uri="{FF2B5EF4-FFF2-40B4-BE49-F238E27FC236}">
                <a16:creationId xmlns:a16="http://schemas.microsoft.com/office/drawing/2014/main" id="{C71217B5-394B-40A0-9655-C07724A22A1B}"/>
              </a:ext>
            </a:extLst>
          </p:cNvPr>
          <p:cNvSpPr/>
          <p:nvPr/>
        </p:nvSpPr>
        <p:spPr>
          <a:xfrm>
            <a:off x="1871134" y="5289551"/>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8" name="TextBox 3">
            <a:extLst>
              <a:ext uri="{FF2B5EF4-FFF2-40B4-BE49-F238E27FC236}">
                <a16:creationId xmlns:a16="http://schemas.microsoft.com/office/drawing/2014/main" id="{6B10C845-1F29-40EB-85A5-EB83BE4F8CDE}"/>
              </a:ext>
            </a:extLst>
          </p:cNvPr>
          <p:cNvSpPr txBox="1"/>
          <p:nvPr/>
        </p:nvSpPr>
        <p:spPr>
          <a:xfrm>
            <a:off x="8159751" y="3632201"/>
            <a:ext cx="2209800" cy="307777"/>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49" name="TextBox 3">
            <a:extLst>
              <a:ext uri="{FF2B5EF4-FFF2-40B4-BE49-F238E27FC236}">
                <a16:creationId xmlns:a16="http://schemas.microsoft.com/office/drawing/2014/main" id="{8B4A0079-A6DE-4694-B2E8-81E02C779F31}"/>
              </a:ext>
            </a:extLst>
          </p:cNvPr>
          <p:cNvSpPr txBox="1"/>
          <p:nvPr/>
        </p:nvSpPr>
        <p:spPr>
          <a:xfrm>
            <a:off x="8159751" y="3416300"/>
            <a:ext cx="2209800" cy="523220"/>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50" name="TextBox 3">
            <a:extLst>
              <a:ext uri="{FF2B5EF4-FFF2-40B4-BE49-F238E27FC236}">
                <a16:creationId xmlns:a16="http://schemas.microsoft.com/office/drawing/2014/main" id="{8235C950-E0F7-4FDC-BB81-04D4BA70ECB2}"/>
              </a:ext>
            </a:extLst>
          </p:cNvPr>
          <p:cNvSpPr txBox="1"/>
          <p:nvPr/>
        </p:nvSpPr>
        <p:spPr>
          <a:xfrm>
            <a:off x="8159751" y="3200400"/>
            <a:ext cx="2209800" cy="738664"/>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3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2</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33" name="TextBox 3">
            <a:extLst>
              <a:ext uri="{FF2B5EF4-FFF2-40B4-BE49-F238E27FC236}">
                <a16:creationId xmlns:a16="http://schemas.microsoft.com/office/drawing/2014/main" id="{F0C279BA-5508-4BC3-967F-2A70ACC0FAA4}"/>
              </a:ext>
            </a:extLst>
          </p:cNvPr>
          <p:cNvSpPr txBox="1"/>
          <p:nvPr/>
        </p:nvSpPr>
        <p:spPr>
          <a:xfrm>
            <a:off x="2453218" y="4044952"/>
            <a:ext cx="3333749" cy="1600438"/>
          </a:xfrm>
          <a:prstGeom prst="rect">
            <a:avLst/>
          </a:prstGeom>
          <a:solidFill>
            <a:srgbClr val="FDDEC6"/>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51" name="矩形 50">
            <a:extLst>
              <a:ext uri="{FF2B5EF4-FFF2-40B4-BE49-F238E27FC236}">
                <a16:creationId xmlns:a16="http://schemas.microsoft.com/office/drawing/2014/main" id="{C721CECC-3BDF-41A5-A017-150AA36482EF}"/>
              </a:ext>
            </a:extLst>
          </p:cNvPr>
          <p:cNvSpPr/>
          <p:nvPr/>
        </p:nvSpPr>
        <p:spPr>
          <a:xfrm>
            <a:off x="2461684" y="4963585"/>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3" name="TextBox 3">
            <a:extLst>
              <a:ext uri="{FF2B5EF4-FFF2-40B4-BE49-F238E27FC236}">
                <a16:creationId xmlns:a16="http://schemas.microsoft.com/office/drawing/2014/main" id="{C72809AF-125F-4399-9253-3EB31A6E5B07}"/>
              </a:ext>
            </a:extLst>
          </p:cNvPr>
          <p:cNvSpPr txBox="1"/>
          <p:nvPr/>
        </p:nvSpPr>
        <p:spPr>
          <a:xfrm>
            <a:off x="8159751" y="2823634"/>
            <a:ext cx="2209800" cy="307777"/>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54" name="TextBox 3">
            <a:extLst>
              <a:ext uri="{FF2B5EF4-FFF2-40B4-BE49-F238E27FC236}">
                <a16:creationId xmlns:a16="http://schemas.microsoft.com/office/drawing/2014/main" id="{1F9607C7-4ABD-429E-B288-FE5F2B3AB028}"/>
              </a:ext>
            </a:extLst>
          </p:cNvPr>
          <p:cNvSpPr txBox="1"/>
          <p:nvPr/>
        </p:nvSpPr>
        <p:spPr>
          <a:xfrm>
            <a:off x="8159751" y="2607733"/>
            <a:ext cx="2209800" cy="523220"/>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55" name="TextBox 3">
            <a:extLst>
              <a:ext uri="{FF2B5EF4-FFF2-40B4-BE49-F238E27FC236}">
                <a16:creationId xmlns:a16="http://schemas.microsoft.com/office/drawing/2014/main" id="{071AA667-8D47-4F69-B9BD-2235537B9BC7}"/>
              </a:ext>
            </a:extLst>
          </p:cNvPr>
          <p:cNvSpPr txBox="1"/>
          <p:nvPr/>
        </p:nvSpPr>
        <p:spPr>
          <a:xfrm>
            <a:off x="8159751" y="2393951"/>
            <a:ext cx="2209800" cy="738664"/>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2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39" name="TextBox 3">
            <a:extLst>
              <a:ext uri="{FF2B5EF4-FFF2-40B4-BE49-F238E27FC236}">
                <a16:creationId xmlns:a16="http://schemas.microsoft.com/office/drawing/2014/main" id="{D9A4A9DC-1E01-47E8-B5ED-773282068DA2}"/>
              </a:ext>
            </a:extLst>
          </p:cNvPr>
          <p:cNvSpPr txBox="1"/>
          <p:nvPr/>
        </p:nvSpPr>
        <p:spPr>
          <a:xfrm>
            <a:off x="3033184" y="3712634"/>
            <a:ext cx="3333749" cy="1600438"/>
          </a:xfrm>
          <a:prstGeom prst="rect">
            <a:avLst/>
          </a:prstGeom>
          <a:solidFill>
            <a:srgbClr val="FEE8D8"/>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57" name="矩形 56">
            <a:extLst>
              <a:ext uri="{FF2B5EF4-FFF2-40B4-BE49-F238E27FC236}">
                <a16:creationId xmlns:a16="http://schemas.microsoft.com/office/drawing/2014/main" id="{A29E7F4E-7313-4759-B996-573BB156DD70}"/>
              </a:ext>
            </a:extLst>
          </p:cNvPr>
          <p:cNvSpPr/>
          <p:nvPr/>
        </p:nvSpPr>
        <p:spPr>
          <a:xfrm>
            <a:off x="3037418" y="37867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8" name="矩形 57">
            <a:extLst>
              <a:ext uri="{FF2B5EF4-FFF2-40B4-BE49-F238E27FC236}">
                <a16:creationId xmlns:a16="http://schemas.microsoft.com/office/drawing/2014/main" id="{1B82549F-3AB4-4DCD-95BC-DFE750380A73}"/>
              </a:ext>
            </a:extLst>
          </p:cNvPr>
          <p:cNvSpPr/>
          <p:nvPr/>
        </p:nvSpPr>
        <p:spPr>
          <a:xfrm>
            <a:off x="3037418" y="3992034"/>
            <a:ext cx="3333749" cy="207433"/>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9" name="矩形 58">
            <a:extLst>
              <a:ext uri="{FF2B5EF4-FFF2-40B4-BE49-F238E27FC236}">
                <a16:creationId xmlns:a16="http://schemas.microsoft.com/office/drawing/2014/main" id="{64FFC4D8-DF06-405B-A692-E7EB4BC414A5}"/>
              </a:ext>
            </a:extLst>
          </p:cNvPr>
          <p:cNvSpPr/>
          <p:nvPr/>
        </p:nvSpPr>
        <p:spPr>
          <a:xfrm>
            <a:off x="3037418" y="4203700"/>
            <a:ext cx="3333749"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1" name="TextBox 3">
            <a:extLst>
              <a:ext uri="{FF2B5EF4-FFF2-40B4-BE49-F238E27FC236}">
                <a16:creationId xmlns:a16="http://schemas.microsoft.com/office/drawing/2014/main" id="{789173D0-520A-4BE1-BFE9-756CB442EC43}"/>
              </a:ext>
            </a:extLst>
          </p:cNvPr>
          <p:cNvSpPr txBox="1"/>
          <p:nvPr/>
        </p:nvSpPr>
        <p:spPr>
          <a:xfrm>
            <a:off x="8159751" y="1670052"/>
            <a:ext cx="2209800" cy="307777"/>
          </a:xfrm>
          <a:prstGeom prst="rect">
            <a:avLst/>
          </a:prstGeom>
          <a:solidFill>
            <a:srgbClr val="FEE8D8"/>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62" name="TextBox 3">
            <a:extLst>
              <a:ext uri="{FF2B5EF4-FFF2-40B4-BE49-F238E27FC236}">
                <a16:creationId xmlns:a16="http://schemas.microsoft.com/office/drawing/2014/main" id="{FE4BF278-1DA1-4BC9-B449-EE67A9D6E1B2}"/>
              </a:ext>
            </a:extLst>
          </p:cNvPr>
          <p:cNvSpPr txBox="1"/>
          <p:nvPr/>
        </p:nvSpPr>
        <p:spPr>
          <a:xfrm>
            <a:off x="8159751" y="2015068"/>
            <a:ext cx="2209800" cy="307777"/>
          </a:xfrm>
          <a:prstGeom prst="rect">
            <a:avLst/>
          </a:prstGeom>
          <a:solidFill>
            <a:srgbClr val="FEE8D8"/>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p:txBody>
      </p:sp>
      <p:sp>
        <p:nvSpPr>
          <p:cNvPr id="63" name="TextBox 3">
            <a:extLst>
              <a:ext uri="{FF2B5EF4-FFF2-40B4-BE49-F238E27FC236}">
                <a16:creationId xmlns:a16="http://schemas.microsoft.com/office/drawing/2014/main" id="{BE9B9497-81DE-4512-B2B5-ABCD59A86929}"/>
              </a:ext>
            </a:extLst>
          </p:cNvPr>
          <p:cNvSpPr txBox="1"/>
          <p:nvPr/>
        </p:nvSpPr>
        <p:spPr>
          <a:xfrm>
            <a:off x="8159751" y="1801284"/>
            <a:ext cx="2209800" cy="523220"/>
          </a:xfrm>
          <a:prstGeom prst="rect">
            <a:avLst/>
          </a:prstGeom>
          <a:solidFill>
            <a:srgbClr val="FEE8D8"/>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1</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64" name="TextBox 3">
            <a:extLst>
              <a:ext uri="{FF2B5EF4-FFF2-40B4-BE49-F238E27FC236}">
                <a16:creationId xmlns:a16="http://schemas.microsoft.com/office/drawing/2014/main" id="{C32B9033-34F9-4791-9A49-4303494E97DF}"/>
              </a:ext>
            </a:extLst>
          </p:cNvPr>
          <p:cNvSpPr txBox="1"/>
          <p:nvPr/>
        </p:nvSpPr>
        <p:spPr>
          <a:xfrm>
            <a:off x="8159751" y="1585384"/>
            <a:ext cx="2209800" cy="738664"/>
          </a:xfrm>
          <a:prstGeom prst="rect">
            <a:avLst/>
          </a:prstGeom>
          <a:solidFill>
            <a:srgbClr val="FEE8D8"/>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1</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1</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43" name="TextBox 2">
            <a:extLst>
              <a:ext uri="{FF2B5EF4-FFF2-40B4-BE49-F238E27FC236}">
                <a16:creationId xmlns:a16="http://schemas.microsoft.com/office/drawing/2014/main" id="{04A37045-EC78-47DF-8EC6-A5A9437BEC7B}"/>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7AF45E42-FEA1-5CD5-351F-76D7A65A872E}"/>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2"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dissolve">
                                      <p:cBhvr>
                                        <p:cTn id="16" dur="500"/>
                                        <p:tgtEl>
                                          <p:spTgt spid="61"/>
                                        </p:tgtEl>
                                      </p:cBhvr>
                                    </p:animEffect>
                                  </p:childTnLst>
                                </p:cTn>
                              </p:par>
                            </p:childTnLst>
                          </p:cTn>
                        </p:par>
                        <p:par>
                          <p:cTn id="17" fill="hold" nodeType="afterGroup">
                            <p:stCondLst>
                              <p:cond delay="500"/>
                            </p:stCondLst>
                            <p:childTnLst>
                              <p:par>
                                <p:cTn id="18" presetID="42" presetClass="path" presetSubtype="0" accel="50000" decel="50000" fill="hold" grpId="0" nodeType="afterEffect">
                                  <p:stCondLst>
                                    <p:cond delay="0"/>
                                  </p:stCondLst>
                                  <p:childTnLst>
                                    <p:animMotion origin="layout" path="M 4.16667E-6 -1.23457E-6 L 4.16667E-6 0.04938 " pathEditMode="relative" rAng="0" ptsTypes="AA">
                                      <p:cBhvr>
                                        <p:cTn id="19" dur="500" fill="hold"/>
                                        <p:tgtEl>
                                          <p:spTgt spid="61"/>
                                        </p:tgtEl>
                                        <p:attrNameLst>
                                          <p:attrName>ppt_x</p:attrName>
                                          <p:attrName>ppt_y</p:attrName>
                                        </p:attrNameLst>
                                      </p:cBhvr>
                                      <p:rCtr x="0" y="2469"/>
                                    </p:animMotion>
                                  </p:childTnLst>
                                </p:cTn>
                              </p:par>
                            </p:childTnLst>
                          </p:cTn>
                        </p:par>
                        <p:par>
                          <p:cTn id="20" fill="hold" nodeType="afterGroup">
                            <p:stCondLst>
                              <p:cond delay="1000"/>
                            </p:stCondLst>
                            <p:childTnLst>
                              <p:par>
                                <p:cTn id="21" presetID="1" presetClass="exit" presetSubtype="0" fill="hold" grpId="1" nodeType="afterEffect">
                                  <p:stCondLst>
                                    <p:cond delay="0"/>
                                  </p:stCondLst>
                                  <p:childTnLst>
                                    <p:set>
                                      <p:cBhvr>
                                        <p:cTn id="22" dur="1" fill="hold">
                                          <p:stCondLst>
                                            <p:cond delay="0"/>
                                          </p:stCondLst>
                                        </p:cTn>
                                        <p:tgtEl>
                                          <p:spTgt spid="61"/>
                                        </p:tgtEl>
                                        <p:attrNameLst>
                                          <p:attrName>style.visibility</p:attrName>
                                        </p:attrNameLst>
                                      </p:cBhvr>
                                      <p:to>
                                        <p:strVal val="hidden"/>
                                      </p:to>
                                    </p:se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dissolve">
                                      <p:cBhvr>
                                        <p:cTn id="30" dur="500"/>
                                        <p:tgtEl>
                                          <p:spTgt spid="6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par>
                          <p:cTn id="35" fill="hold" nodeType="afterGroup">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5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childTnLst>
                          </p:cTn>
                        </p:par>
                        <p:par>
                          <p:cTn id="42" fill="hold" nodeType="afterGroup">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58"/>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57" grpId="1" animBg="1"/>
      <p:bldP spid="58" grpId="0" animBg="1"/>
      <p:bldP spid="58" grpId="1" animBg="1"/>
      <p:bldP spid="59" grpId="0" animBg="1"/>
      <p:bldP spid="61" grpId="0" animBg="1"/>
      <p:bldP spid="61" grpId="1" animBg="1"/>
      <p:bldP spid="61" grpId="2" animBg="1"/>
      <p:bldP spid="62" grpId="0" animBg="1"/>
      <p:bldP spid="63" grpId="0" animBg="1"/>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a:extLst>
              <a:ext uri="{FF2B5EF4-FFF2-40B4-BE49-F238E27FC236}">
                <a16:creationId xmlns:a16="http://schemas.microsoft.com/office/drawing/2014/main" id="{EB657FA6-5985-4466-B4C0-22B2F47ACFA7}"/>
              </a:ext>
            </a:extLst>
          </p:cNvPr>
          <p:cNvSpPr txBox="1"/>
          <p:nvPr/>
        </p:nvSpPr>
        <p:spPr>
          <a:xfrm>
            <a:off x="1227667" y="2347385"/>
            <a:ext cx="5471584" cy="2893100"/>
          </a:xfrm>
          <a:prstGeom prst="rect">
            <a:avLst/>
          </a:prstGeom>
          <a:solidFill>
            <a:srgbClr val="FFFFCC"/>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class </a:t>
            </a:r>
            <a:r>
              <a:rPr kumimoji="0" lang="zh-CN" altLang="zh-CN" sz="1400" b="0" i="0" u="none" strike="noStrike" cap="none" normalizeH="0" baseline="0" dirty="0">
                <a:ln>
                  <a:noFill/>
                </a:ln>
                <a:solidFill>
                  <a:srgbClr val="000000"/>
                </a:solidFill>
                <a:effectLst/>
                <a:latin typeface="Arial Unicode MS"/>
                <a:ea typeface="JetBrains Mono"/>
              </a:rPr>
              <a:t>RecursionTest</a:t>
            </a:r>
            <a:r>
              <a:rPr kumimoji="0" lang="en-US" altLang="zh-CN" sz="1400" b="0" i="0" u="none" strike="noStrike" cap="none" normalizeH="0" baseline="0" dirty="0">
                <a:ln>
                  <a:noFill/>
                </a:ln>
                <a:solidFill>
                  <a:srgbClr val="000000"/>
                </a:solidFill>
                <a:effectLst/>
                <a:latin typeface="Arial Unicode MS"/>
                <a:ea typeface="JetBrains Mono"/>
              </a:rPr>
              <a:t>2</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void </a:t>
            </a:r>
            <a:r>
              <a:rPr lang="zh-CN" altLang="zh-CN" sz="1400" dirty="0">
                <a:solidFill>
                  <a:srgbClr val="000000"/>
                </a:solidFill>
                <a:latin typeface="Courier New" panose="02070309020205020404" pitchFamily="49" charset="0"/>
                <a:cs typeface="Courier New" panose="02070309020205020404" pitchFamily="49" charset="0"/>
              </a:rPr>
              <a:t>main(String[] args)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result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dirty="0">
                <a:solidFill>
                  <a:srgbClr val="0000FF"/>
                </a:solidFill>
                <a:latin typeface="Courier New" panose="02070309020205020404" pitchFamily="49" charset="0"/>
                <a:cs typeface="Courier New" panose="02070309020205020404" pitchFamily="49" charset="0"/>
              </a:rPr>
              <a:t>5</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System.</a:t>
            </a:r>
            <a:r>
              <a:rPr lang="zh-CN" altLang="zh-CN" sz="1400" b="1" i="1" dirty="0">
                <a:solidFill>
                  <a:srgbClr val="660E7A"/>
                </a:solidFill>
                <a:latin typeface="Courier New" panose="02070309020205020404" pitchFamily="49" charset="0"/>
                <a:cs typeface="Courier New" panose="02070309020205020404" pitchFamily="49" charset="0"/>
              </a:rPr>
              <a:t>out</a:t>
            </a:r>
            <a:r>
              <a:rPr lang="zh-CN" altLang="zh-CN" sz="1400" dirty="0">
                <a:solidFill>
                  <a:srgbClr val="000000"/>
                </a:solidFill>
                <a:latin typeface="Courier New" panose="02070309020205020404" pitchFamily="49" charset="0"/>
                <a:cs typeface="Courier New" panose="02070309020205020404" pitchFamily="49" charset="0"/>
              </a:rPr>
              <a:t>.println(</a:t>
            </a:r>
            <a:r>
              <a:rPr lang="zh-CN" altLang="zh-CN" sz="1400" b="1" dirty="0">
                <a:solidFill>
                  <a:srgbClr val="008000"/>
                </a:solidFill>
                <a:latin typeface="Courier New" panose="02070309020205020404" pitchFamily="49" charset="0"/>
                <a:cs typeface="Courier New" panose="02070309020205020404" pitchFamily="49" charset="0"/>
              </a:rPr>
              <a:t>"5的阶乘是："</a:t>
            </a:r>
            <a:r>
              <a:rPr lang="zh-CN" altLang="zh-CN" sz="1400" dirty="0">
                <a:solidFill>
                  <a:srgbClr val="000000"/>
                </a:solidFill>
                <a:latin typeface="Courier New" panose="02070309020205020404" pitchFamily="49" charset="0"/>
                <a:cs typeface="Courier New" panose="02070309020205020404" pitchFamily="49" charset="0"/>
              </a:rPr>
              <a:t>+ result);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867" dirty="0">
              <a:latin typeface="Courier New" panose="02070309020205020404" pitchFamily="49" charset="0"/>
              <a:cs typeface="Courier New" panose="02070309020205020404" pitchFamily="49" charset="0"/>
            </a:endParaRPr>
          </a:p>
        </p:txBody>
      </p:sp>
      <p:grpSp>
        <p:nvGrpSpPr>
          <p:cNvPr id="153605" name="组合 17">
            <a:extLst>
              <a:ext uri="{FF2B5EF4-FFF2-40B4-BE49-F238E27FC236}">
                <a16:creationId xmlns:a16="http://schemas.microsoft.com/office/drawing/2014/main" id="{87B4C837-E767-41A8-AE55-1F842407D33C}"/>
              </a:ext>
            </a:extLst>
          </p:cNvPr>
          <p:cNvGrpSpPr>
            <a:grpSpLocks/>
          </p:cNvGrpSpPr>
          <p:nvPr/>
        </p:nvGrpSpPr>
        <p:grpSpPr bwMode="auto">
          <a:xfrm>
            <a:off x="8113185" y="2084917"/>
            <a:ext cx="2305049" cy="4523316"/>
            <a:chOff x="3730625" y="1844675"/>
            <a:chExt cx="1728788" cy="2592171"/>
          </a:xfrm>
        </p:grpSpPr>
        <p:sp>
          <p:nvSpPr>
            <p:cNvPr id="12" name="矩形 11">
              <a:extLst>
                <a:ext uri="{FF2B5EF4-FFF2-40B4-BE49-F238E27FC236}">
                  <a16:creationId xmlns:a16="http://schemas.microsoft.com/office/drawing/2014/main" id="{341A9546-D3A2-4174-86BC-203EEBEABD64}"/>
                </a:ext>
              </a:extLst>
            </p:cNvPr>
            <p:cNvSpPr/>
            <p:nvPr/>
          </p:nvSpPr>
          <p:spPr>
            <a:xfrm>
              <a:off x="3730625" y="1844675"/>
              <a:ext cx="1728788" cy="2592171"/>
            </a:xfrm>
            <a:prstGeom prst="rect">
              <a:avLst/>
            </a:prstGeom>
            <a:solidFill>
              <a:srgbClr val="FD0000">
                <a:alpha val="10000"/>
              </a:srgbClr>
            </a:solidFill>
            <a:ln w="38100">
              <a:solidFill>
                <a:srgbClr val="FD0000"/>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53633" name="TextBox 2">
              <a:extLst>
                <a:ext uri="{FF2B5EF4-FFF2-40B4-BE49-F238E27FC236}">
                  <a16:creationId xmlns:a16="http://schemas.microsoft.com/office/drawing/2014/main" id="{F9F9EEC3-5273-4567-98DC-D386BADB41FC}"/>
                </a:ext>
              </a:extLst>
            </p:cNvPr>
            <p:cNvSpPr txBox="1">
              <a:spLocks noChangeArrowheads="1"/>
            </p:cNvSpPr>
            <p:nvPr/>
          </p:nvSpPr>
          <p:spPr bwMode="auto">
            <a:xfrm>
              <a:off x="4126706" y="4101784"/>
              <a:ext cx="935038" cy="3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b="1">
                  <a:solidFill>
                    <a:srgbClr val="FD0000"/>
                  </a:solidFill>
                  <a:latin typeface="微软雅黑" panose="020B0503020204020204" pitchFamily="34" charset="-122"/>
                  <a:ea typeface="微软雅黑" panose="020B0503020204020204" pitchFamily="34" charset="-122"/>
                </a:rPr>
                <a:t>栈内存</a:t>
              </a:r>
              <a:endParaRPr lang="en-US" altLang="zh-CN" sz="2400" b="1">
                <a:solidFill>
                  <a:srgbClr val="FD0000"/>
                </a:solidFill>
                <a:latin typeface="微软雅黑" panose="020B0503020204020204" pitchFamily="34" charset="-122"/>
                <a:ea typeface="微软雅黑" panose="020B0503020204020204" pitchFamily="34" charset="-122"/>
              </a:endParaRPr>
            </a:p>
          </p:txBody>
        </p:sp>
      </p:grpSp>
      <p:sp>
        <p:nvSpPr>
          <p:cNvPr id="20" name="TextBox 3">
            <a:extLst>
              <a:ext uri="{FF2B5EF4-FFF2-40B4-BE49-F238E27FC236}">
                <a16:creationId xmlns:a16="http://schemas.microsoft.com/office/drawing/2014/main" id="{1815322E-B860-4BF9-8B6F-34EFBAF5F8A6}"/>
              </a:ext>
            </a:extLst>
          </p:cNvPr>
          <p:cNvSpPr txBox="1"/>
          <p:nvPr/>
        </p:nvSpPr>
        <p:spPr>
          <a:xfrm>
            <a:off x="8159751" y="5854701"/>
            <a:ext cx="2209800" cy="307777"/>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p:txBody>
      </p:sp>
      <p:sp>
        <p:nvSpPr>
          <p:cNvPr id="19" name="TextBox 3">
            <a:extLst>
              <a:ext uri="{FF2B5EF4-FFF2-40B4-BE49-F238E27FC236}">
                <a16:creationId xmlns:a16="http://schemas.microsoft.com/office/drawing/2014/main" id="{060F9A56-9765-4CED-A588-06C7FEC48E15}"/>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p>
        </p:txBody>
      </p:sp>
      <p:sp>
        <p:nvSpPr>
          <p:cNvPr id="24" name="TextBox 3">
            <a:extLst>
              <a:ext uri="{FF2B5EF4-FFF2-40B4-BE49-F238E27FC236}">
                <a16:creationId xmlns:a16="http://schemas.microsoft.com/office/drawing/2014/main" id="{F30363D5-A3A9-44C0-9AC6-0E450C920661}"/>
              </a:ext>
            </a:extLst>
          </p:cNvPr>
          <p:cNvSpPr txBox="1"/>
          <p:nvPr/>
        </p:nvSpPr>
        <p:spPr>
          <a:xfrm>
            <a:off x="711201" y="5037668"/>
            <a:ext cx="3333751" cy="1600438"/>
          </a:xfrm>
          <a:prstGeom prst="rect">
            <a:avLst/>
          </a:prstGeom>
          <a:solidFill>
            <a:schemeClr val="accent6">
              <a:lumMod val="60000"/>
              <a:lumOff val="40000"/>
            </a:schemeClr>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40" name="矩形 39">
            <a:extLst>
              <a:ext uri="{FF2B5EF4-FFF2-40B4-BE49-F238E27FC236}">
                <a16:creationId xmlns:a16="http://schemas.microsoft.com/office/drawing/2014/main" id="{87FB7AFC-5539-4061-8705-CF17F1473509}"/>
              </a:ext>
            </a:extLst>
          </p:cNvPr>
          <p:cNvSpPr/>
          <p:nvPr/>
        </p:nvSpPr>
        <p:spPr>
          <a:xfrm>
            <a:off x="711201" y="5954185"/>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TextBox 3">
            <a:extLst>
              <a:ext uri="{FF2B5EF4-FFF2-40B4-BE49-F238E27FC236}">
                <a16:creationId xmlns:a16="http://schemas.microsoft.com/office/drawing/2014/main" id="{36E1420F-2DE7-424E-BF0F-1AAD6666A8C4}"/>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4</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25" name="矩形 24">
            <a:extLst>
              <a:ext uri="{FF2B5EF4-FFF2-40B4-BE49-F238E27FC236}">
                <a16:creationId xmlns:a16="http://schemas.microsoft.com/office/drawing/2014/main" id="{C50495A3-1F3E-44A5-B0B5-C1E0B51A4518}"/>
              </a:ext>
            </a:extLst>
          </p:cNvPr>
          <p:cNvSpPr/>
          <p:nvPr/>
        </p:nvSpPr>
        <p:spPr>
          <a:xfrm>
            <a:off x="1691218" y="28469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TextBox 3">
            <a:extLst>
              <a:ext uri="{FF2B5EF4-FFF2-40B4-BE49-F238E27FC236}">
                <a16:creationId xmlns:a16="http://schemas.microsoft.com/office/drawing/2014/main" id="{749BF5AF-322D-4332-886A-EECEA712543E}"/>
              </a:ext>
            </a:extLst>
          </p:cNvPr>
          <p:cNvSpPr txBox="1"/>
          <p:nvPr/>
        </p:nvSpPr>
        <p:spPr>
          <a:xfrm>
            <a:off x="1291167" y="4707468"/>
            <a:ext cx="3335867" cy="1600438"/>
          </a:xfrm>
          <a:prstGeom prst="rect">
            <a:avLst/>
          </a:prstGeom>
          <a:solidFill>
            <a:srgbClr val="FBCAA2"/>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4" name="矩形 33">
            <a:extLst>
              <a:ext uri="{FF2B5EF4-FFF2-40B4-BE49-F238E27FC236}">
                <a16:creationId xmlns:a16="http://schemas.microsoft.com/office/drawing/2014/main" id="{142FD29C-8776-43A6-98E2-D261DE3B7AEF}"/>
              </a:ext>
            </a:extLst>
          </p:cNvPr>
          <p:cNvSpPr/>
          <p:nvPr/>
        </p:nvSpPr>
        <p:spPr>
          <a:xfrm>
            <a:off x="1293284" y="5615518"/>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9" name="TextBox 3">
            <a:extLst>
              <a:ext uri="{FF2B5EF4-FFF2-40B4-BE49-F238E27FC236}">
                <a16:creationId xmlns:a16="http://schemas.microsoft.com/office/drawing/2014/main" id="{AC9AA3E3-CE45-4CA2-A825-8A3DBDB6F6AC}"/>
              </a:ext>
            </a:extLst>
          </p:cNvPr>
          <p:cNvSpPr txBox="1"/>
          <p:nvPr/>
        </p:nvSpPr>
        <p:spPr>
          <a:xfrm>
            <a:off x="1873251" y="4375152"/>
            <a:ext cx="3333749" cy="1600438"/>
          </a:xfrm>
          <a:prstGeom prst="rect">
            <a:avLst/>
          </a:prstGeom>
          <a:solidFill>
            <a:srgbClr val="FCD4B4"/>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38" name="矩形 37">
            <a:extLst>
              <a:ext uri="{FF2B5EF4-FFF2-40B4-BE49-F238E27FC236}">
                <a16:creationId xmlns:a16="http://schemas.microsoft.com/office/drawing/2014/main" id="{4EAAEC99-44BB-4D2A-BDE3-011FC3C5A5E2}"/>
              </a:ext>
            </a:extLst>
          </p:cNvPr>
          <p:cNvSpPr/>
          <p:nvPr/>
        </p:nvSpPr>
        <p:spPr>
          <a:xfrm>
            <a:off x="1871134" y="5289551"/>
            <a:ext cx="3333751"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TextBox 3">
            <a:extLst>
              <a:ext uri="{FF2B5EF4-FFF2-40B4-BE49-F238E27FC236}">
                <a16:creationId xmlns:a16="http://schemas.microsoft.com/office/drawing/2014/main" id="{4BF3C907-2C33-4E7F-8838-3129AEB4E235}"/>
              </a:ext>
            </a:extLst>
          </p:cNvPr>
          <p:cNvSpPr txBox="1"/>
          <p:nvPr/>
        </p:nvSpPr>
        <p:spPr>
          <a:xfrm>
            <a:off x="2453218" y="4044952"/>
            <a:ext cx="3333749" cy="1600438"/>
          </a:xfrm>
          <a:prstGeom prst="rect">
            <a:avLst/>
          </a:prstGeom>
          <a:solidFill>
            <a:srgbClr val="FDDEC6"/>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51" name="矩形 50">
            <a:extLst>
              <a:ext uri="{FF2B5EF4-FFF2-40B4-BE49-F238E27FC236}">
                <a16:creationId xmlns:a16="http://schemas.microsoft.com/office/drawing/2014/main" id="{FA9F9F4B-A9EC-428A-A799-10E74A8AC316}"/>
              </a:ext>
            </a:extLst>
          </p:cNvPr>
          <p:cNvSpPr/>
          <p:nvPr/>
        </p:nvSpPr>
        <p:spPr>
          <a:xfrm>
            <a:off x="2461684" y="4963585"/>
            <a:ext cx="3333749" cy="205316"/>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9" name="TextBox 3">
            <a:extLst>
              <a:ext uri="{FF2B5EF4-FFF2-40B4-BE49-F238E27FC236}">
                <a16:creationId xmlns:a16="http://schemas.microsoft.com/office/drawing/2014/main" id="{771CEF66-0FF5-4525-8A57-2C5D37D036E1}"/>
              </a:ext>
            </a:extLst>
          </p:cNvPr>
          <p:cNvSpPr txBox="1"/>
          <p:nvPr/>
        </p:nvSpPr>
        <p:spPr>
          <a:xfrm>
            <a:off x="3033184" y="3712634"/>
            <a:ext cx="3333749" cy="1600438"/>
          </a:xfrm>
          <a:prstGeom prst="rect">
            <a:avLst/>
          </a:prstGeom>
          <a:solidFill>
            <a:srgbClr val="FEE8D8"/>
          </a:solidFill>
          <a:ln w="12700">
            <a:solidFill>
              <a:schemeClr val="tx1"/>
            </a:solidFill>
          </a:ln>
        </p:spPr>
        <p:txBody>
          <a:bodyPr>
            <a:spAutoFit/>
          </a:bodyPr>
          <a:lstStyle/>
          <a:p>
            <a:pPr>
              <a:defRPr/>
            </a:pPr>
            <a:r>
              <a:rPr lang="zh-CN" altLang="zh-CN" sz="1400" b="1" dirty="0">
                <a:solidFill>
                  <a:srgbClr val="000080"/>
                </a:solidFill>
                <a:latin typeface="Courier New" panose="02070309020205020404" pitchFamily="49" charset="0"/>
                <a:cs typeface="Courier New" panose="02070309020205020404" pitchFamily="49" charset="0"/>
              </a:rPr>
              <a:t>public static int </a:t>
            </a:r>
            <a:r>
              <a:rPr lang="en-US" altLang="zh-CN" sz="1400"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zh-CN" altLang="zh-CN" sz="1400" b="1" dirty="0">
                <a:solidFill>
                  <a:srgbClr val="000080"/>
                </a:solidFill>
                <a:latin typeface="Courier New" panose="02070309020205020404" pitchFamily="49" charset="0"/>
                <a:cs typeface="Courier New" panose="02070309020205020404" pitchFamily="49" charset="0"/>
              </a:rPr>
              <a:t>int </a:t>
            </a:r>
            <a:r>
              <a:rPr lang="zh-CN" altLang="zh-CN" sz="1400" dirty="0">
                <a:solidFill>
                  <a:srgbClr val="000000"/>
                </a:solidFill>
                <a:latin typeface="Courier New" panose="02070309020205020404" pitchFamily="49" charset="0"/>
                <a:cs typeface="Courier New" panose="02070309020205020404" pitchFamily="49" charset="0"/>
              </a:rPr>
              <a:t>n)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if </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 {</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else </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b="1" dirty="0">
                <a:solidFill>
                  <a:srgbClr val="000080"/>
                </a:solidFill>
                <a:latin typeface="Courier New" panose="02070309020205020404" pitchFamily="49" charset="0"/>
                <a:cs typeface="Courier New" panose="02070309020205020404" pitchFamily="49" charset="0"/>
              </a:rPr>
              <a:t>return </a:t>
            </a:r>
            <a:r>
              <a:rPr lang="zh-CN" altLang="zh-CN" sz="1400" dirty="0">
                <a:solidFill>
                  <a:srgbClr val="000000"/>
                </a:solidFill>
                <a:latin typeface="Courier New" panose="02070309020205020404" pitchFamily="49" charset="0"/>
                <a:cs typeface="Courier New" panose="02070309020205020404" pitchFamily="49" charset="0"/>
              </a:rPr>
              <a:t>n *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(n - </a:t>
            </a:r>
            <a:r>
              <a:rPr lang="zh-CN"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br>
              <a:rPr lang="zh-CN" altLang="zh-CN" sz="1400" dirty="0">
                <a:solidFill>
                  <a:srgbClr val="000000"/>
                </a:solidFill>
                <a:latin typeface="Courier New" panose="02070309020205020404" pitchFamily="49" charset="0"/>
                <a:cs typeface="Courier New" panose="02070309020205020404" pitchFamily="49" charset="0"/>
              </a:rPr>
            </a:br>
            <a:r>
              <a:rPr lang="en-US" altLang="zh-CN" sz="1400" dirty="0">
                <a:solidFill>
                  <a:srgbClr val="000000"/>
                </a:solidFill>
                <a:latin typeface="Courier New" panose="02070309020205020404" pitchFamily="49" charset="0"/>
                <a:cs typeface="Courier New" panose="02070309020205020404" pitchFamily="49" charset="0"/>
              </a:rPr>
              <a:t>    </a:t>
            </a:r>
            <a:r>
              <a:rPr lang="zh-CN" altLang="zh-CN" sz="1400" dirty="0">
                <a:solidFill>
                  <a:srgbClr val="000000"/>
                </a:solidFill>
                <a:latin typeface="Courier New" panose="02070309020205020404" pitchFamily="49" charset="0"/>
                <a:cs typeface="Courier New" panose="02070309020205020404" pitchFamily="49" charset="0"/>
              </a:rPr>
              <a:t>}</a:t>
            </a:r>
            <a:endParaRPr lang="en-US" altLang="zh-CN" sz="1400" dirty="0">
              <a:solidFill>
                <a:srgbClr val="000000"/>
              </a:solidFill>
              <a:latin typeface="Courier New" panose="02070309020205020404" pitchFamily="49" charset="0"/>
              <a:cs typeface="Courier New" panose="02070309020205020404" pitchFamily="49" charset="0"/>
            </a:endParaRPr>
          </a:p>
          <a:p>
            <a:pPr>
              <a:defRPr/>
            </a:pPr>
            <a:r>
              <a:rPr lang="zh-CN" altLang="zh-CN" sz="1400" dirty="0">
                <a:solidFill>
                  <a:srgbClr val="000000"/>
                </a:solidFill>
                <a:latin typeface="Courier New" panose="02070309020205020404" pitchFamily="49" charset="0"/>
                <a:cs typeface="Courier New" panose="02070309020205020404" pitchFamily="49" charset="0"/>
              </a:rPr>
              <a:t>}</a:t>
            </a:r>
            <a:endParaRPr lang="zh-CN" altLang="zh-CN" sz="1400" dirty="0">
              <a:latin typeface="Courier New" panose="02070309020205020404" pitchFamily="49" charset="0"/>
              <a:cs typeface="Courier New" panose="02070309020205020404" pitchFamily="49" charset="0"/>
            </a:endParaRPr>
          </a:p>
        </p:txBody>
      </p:sp>
      <p:sp>
        <p:nvSpPr>
          <p:cNvPr id="59" name="矩形 58">
            <a:extLst>
              <a:ext uri="{FF2B5EF4-FFF2-40B4-BE49-F238E27FC236}">
                <a16:creationId xmlns:a16="http://schemas.microsoft.com/office/drawing/2014/main" id="{36A9304F-D56E-4412-958E-46346FE77D8A}"/>
              </a:ext>
            </a:extLst>
          </p:cNvPr>
          <p:cNvSpPr/>
          <p:nvPr/>
        </p:nvSpPr>
        <p:spPr>
          <a:xfrm>
            <a:off x="3037418" y="4203700"/>
            <a:ext cx="3333749" cy="205317"/>
          </a:xfrm>
          <a:prstGeom prst="rect">
            <a:avLst/>
          </a:prstGeom>
          <a:solidFill>
            <a:srgbClr val="FF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2" name="TextBox 3">
            <a:extLst>
              <a:ext uri="{FF2B5EF4-FFF2-40B4-BE49-F238E27FC236}">
                <a16:creationId xmlns:a16="http://schemas.microsoft.com/office/drawing/2014/main" id="{3088A2D3-0F27-43F8-974F-67406023619C}"/>
              </a:ext>
            </a:extLst>
          </p:cNvPr>
          <p:cNvSpPr txBox="1"/>
          <p:nvPr/>
        </p:nvSpPr>
        <p:spPr>
          <a:xfrm>
            <a:off x="8159751" y="1585384"/>
            <a:ext cx="2209800" cy="738664"/>
          </a:xfrm>
          <a:prstGeom prst="rect">
            <a:avLst/>
          </a:prstGeom>
          <a:solidFill>
            <a:srgbClr val="FEE8D8"/>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1</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1</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43" name="TextBox 3">
            <a:extLst>
              <a:ext uri="{FF2B5EF4-FFF2-40B4-BE49-F238E27FC236}">
                <a16:creationId xmlns:a16="http://schemas.microsoft.com/office/drawing/2014/main" id="{F84E46C0-96EA-4A60-8021-E47DACF03E0F}"/>
              </a:ext>
            </a:extLst>
          </p:cNvPr>
          <p:cNvSpPr txBox="1"/>
          <p:nvPr/>
        </p:nvSpPr>
        <p:spPr>
          <a:xfrm>
            <a:off x="8159751" y="2393951"/>
            <a:ext cx="2209800" cy="738664"/>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2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1</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44" name="TextBox 3">
            <a:extLst>
              <a:ext uri="{FF2B5EF4-FFF2-40B4-BE49-F238E27FC236}">
                <a16:creationId xmlns:a16="http://schemas.microsoft.com/office/drawing/2014/main" id="{9325069E-C328-408E-9B75-DAAA6C63EABA}"/>
              </a:ext>
            </a:extLst>
          </p:cNvPr>
          <p:cNvSpPr txBox="1"/>
          <p:nvPr/>
        </p:nvSpPr>
        <p:spPr>
          <a:xfrm>
            <a:off x="8159751" y="2393951"/>
            <a:ext cx="2209800" cy="738664"/>
          </a:xfrm>
          <a:prstGeom prst="rect">
            <a:avLst/>
          </a:prstGeom>
          <a:solidFill>
            <a:srgbClr val="FDDEC6"/>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2</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2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a:solidFill>
                  <a:srgbClr val="0000FF"/>
                </a:solidFill>
                <a:latin typeface="Courier New" panose="02070309020205020404" pitchFamily="49" charset="0"/>
                <a:cs typeface="Courier New" panose="02070309020205020404" pitchFamily="49" charset="0"/>
              </a:rPr>
              <a:t>1</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52" name="TextBox 3">
            <a:extLst>
              <a:ext uri="{FF2B5EF4-FFF2-40B4-BE49-F238E27FC236}">
                <a16:creationId xmlns:a16="http://schemas.microsoft.com/office/drawing/2014/main" id="{0FB959F7-D81C-4AC8-B996-9B2FA20BB2A9}"/>
              </a:ext>
            </a:extLst>
          </p:cNvPr>
          <p:cNvSpPr txBox="1"/>
          <p:nvPr/>
        </p:nvSpPr>
        <p:spPr>
          <a:xfrm>
            <a:off x="8159751" y="3200400"/>
            <a:ext cx="2209800" cy="738664"/>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3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2</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56" name="TextBox 3">
            <a:extLst>
              <a:ext uri="{FF2B5EF4-FFF2-40B4-BE49-F238E27FC236}">
                <a16:creationId xmlns:a16="http://schemas.microsoft.com/office/drawing/2014/main" id="{89283CA7-015B-4965-B639-697B05ECD66F}"/>
              </a:ext>
            </a:extLst>
          </p:cNvPr>
          <p:cNvSpPr txBox="1"/>
          <p:nvPr/>
        </p:nvSpPr>
        <p:spPr>
          <a:xfrm>
            <a:off x="8159751" y="3200400"/>
            <a:ext cx="2209800" cy="738664"/>
          </a:xfrm>
          <a:prstGeom prst="rect">
            <a:avLst/>
          </a:prstGeom>
          <a:solidFill>
            <a:srgbClr val="FCD4B4"/>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3</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3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a:solidFill>
                  <a:srgbClr val="0000FF"/>
                </a:solidFill>
                <a:latin typeface="Courier New" panose="02070309020205020404" pitchFamily="49" charset="0"/>
                <a:cs typeface="Courier New" panose="02070309020205020404" pitchFamily="49" charset="0"/>
              </a:rPr>
              <a:t>2</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65" name="TextBox 3">
            <a:extLst>
              <a:ext uri="{FF2B5EF4-FFF2-40B4-BE49-F238E27FC236}">
                <a16:creationId xmlns:a16="http://schemas.microsoft.com/office/drawing/2014/main" id="{C95650A9-FABD-4108-82C7-4320046077EB}"/>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i="1" dirty="0">
                <a:solidFill>
                  <a:srgbClr val="000000"/>
                </a:solidFill>
                <a:latin typeface="Courier New" panose="02070309020205020404" pitchFamily="49" charset="0"/>
                <a:cs typeface="Courier New" panose="02070309020205020404" pitchFamily="49" charset="0"/>
              </a:rPr>
              <a:t>f</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FF"/>
                </a:solidFill>
                <a:latin typeface="Courier New" panose="02070309020205020404" pitchFamily="49" charset="0"/>
                <a:cs typeface="Courier New" panose="02070309020205020404" pitchFamily="49" charset="0"/>
              </a:rPr>
              <a:t>3</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60" name="TextBox 3">
            <a:extLst>
              <a:ext uri="{FF2B5EF4-FFF2-40B4-BE49-F238E27FC236}">
                <a16:creationId xmlns:a16="http://schemas.microsoft.com/office/drawing/2014/main" id="{5E1E9EFB-5035-4546-BCCA-D824B7D48327}"/>
              </a:ext>
            </a:extLst>
          </p:cNvPr>
          <p:cNvSpPr txBox="1"/>
          <p:nvPr/>
        </p:nvSpPr>
        <p:spPr>
          <a:xfrm>
            <a:off x="8159751" y="4015318"/>
            <a:ext cx="2209800" cy="738664"/>
          </a:xfrm>
          <a:prstGeom prst="rect">
            <a:avLst/>
          </a:prstGeom>
          <a:solidFill>
            <a:srgbClr val="FBCAA2"/>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4</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4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a:solidFill>
                  <a:srgbClr val="0000FF"/>
                </a:solidFill>
                <a:latin typeface="Courier New" panose="02070309020205020404" pitchFamily="49" charset="0"/>
                <a:cs typeface="Courier New" panose="02070309020205020404" pitchFamily="49" charset="0"/>
              </a:rPr>
              <a:t>6</a:t>
            </a:r>
            <a:r>
              <a:rPr lang="en-US" altLang="zh-CN" sz="1400" dirty="0">
                <a:solidFill>
                  <a:srgbClr val="000000"/>
                </a:solidFill>
                <a:latin typeface="Courier New" panose="02070309020205020404" pitchFamily="49" charset="0"/>
                <a:cs typeface="Courier New" panose="02070309020205020404" pitchFamily="49" charset="0"/>
              </a:rPr>
              <a:t> </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66" name="TextBox 3">
            <a:extLst>
              <a:ext uri="{FF2B5EF4-FFF2-40B4-BE49-F238E27FC236}">
                <a16:creationId xmlns:a16="http://schemas.microsoft.com/office/drawing/2014/main" id="{0CDC19D4-3F63-431B-BA5E-D1464C886DDD}"/>
              </a:ext>
            </a:extLst>
          </p:cNvPr>
          <p:cNvSpPr txBox="1"/>
          <p:nvPr/>
        </p:nvSpPr>
        <p:spPr>
          <a:xfrm>
            <a:off x="8159751" y="4821767"/>
            <a:ext cx="2209800" cy="738664"/>
          </a:xfrm>
          <a:prstGeom prst="rect">
            <a:avLst/>
          </a:prstGeom>
          <a:solidFill>
            <a:srgbClr val="FAC090"/>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f</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参数：</a:t>
            </a:r>
            <a:r>
              <a:rPr lang="en-US" altLang="zh-CN" sz="1400" kern="0" dirty="0">
                <a:solidFill>
                  <a:srgbClr val="000000"/>
                </a:solidFill>
                <a:latin typeface="Consolas" panose="020B0609020204030204" pitchFamily="49" charset="0"/>
                <a:cs typeface="宋体" panose="02010600030101010101" pitchFamily="2" charset="-122"/>
              </a:rPr>
              <a:t>n = </a:t>
            </a:r>
            <a:r>
              <a:rPr lang="en-US" altLang="zh-CN" sz="1400" dirty="0">
                <a:solidFill>
                  <a:srgbClr val="0000FF"/>
                </a:solidFill>
                <a:latin typeface="Courier New" panose="02070309020205020404" pitchFamily="49" charset="0"/>
                <a:cs typeface="Courier New" panose="02070309020205020404" pitchFamily="49" charset="0"/>
              </a:rPr>
              <a:t>5</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返回：</a:t>
            </a:r>
            <a:r>
              <a:rPr lang="en-US" altLang="zh-CN" sz="1400" dirty="0">
                <a:solidFill>
                  <a:srgbClr val="0000FF"/>
                </a:solidFill>
                <a:latin typeface="Courier New" panose="02070309020205020404" pitchFamily="49" charset="0"/>
                <a:cs typeface="Courier New" panose="02070309020205020404" pitchFamily="49" charset="0"/>
              </a:rPr>
              <a:t>5 </a:t>
            </a:r>
            <a:r>
              <a:rPr lang="zh-CN" altLang="zh-CN" sz="1400" dirty="0">
                <a:solidFill>
                  <a:srgbClr val="000000"/>
                </a:solidFill>
                <a:latin typeface="Courier New" panose="02070309020205020404" pitchFamily="49" charset="0"/>
                <a:cs typeface="Courier New" panose="02070309020205020404" pitchFamily="49" charset="0"/>
              </a:rPr>
              <a:t>*</a:t>
            </a:r>
            <a:r>
              <a:rPr lang="en-US" altLang="zh-CN" sz="1400" dirty="0">
                <a:solidFill>
                  <a:srgbClr val="000000"/>
                </a:solidFill>
                <a:latin typeface="Courier New" panose="02070309020205020404" pitchFamily="49" charset="0"/>
                <a:cs typeface="Courier New" panose="02070309020205020404" pitchFamily="49" charset="0"/>
              </a:rPr>
              <a:t> </a:t>
            </a:r>
            <a:r>
              <a:rPr lang="en-US" altLang="zh-CN" sz="1400" dirty="0">
                <a:solidFill>
                  <a:srgbClr val="0000FF"/>
                </a:solidFill>
                <a:latin typeface="Courier New" panose="02070309020205020404" pitchFamily="49" charset="0"/>
                <a:cs typeface="Courier New" panose="02070309020205020404" pitchFamily="49" charset="0"/>
              </a:rPr>
              <a:t>24</a:t>
            </a:r>
            <a:endParaRPr lang="en-US" altLang="zh-CN" sz="1400" kern="0" dirty="0">
              <a:solidFill>
                <a:srgbClr val="000000"/>
              </a:solidFill>
              <a:latin typeface="Consolas" panose="020B0609020204030204" pitchFamily="49" charset="0"/>
              <a:cs typeface="宋体" panose="02010600030101010101" pitchFamily="2" charset="-122"/>
            </a:endParaRPr>
          </a:p>
        </p:txBody>
      </p:sp>
      <p:sp>
        <p:nvSpPr>
          <p:cNvPr id="67" name="TextBox 3">
            <a:extLst>
              <a:ext uri="{FF2B5EF4-FFF2-40B4-BE49-F238E27FC236}">
                <a16:creationId xmlns:a16="http://schemas.microsoft.com/office/drawing/2014/main" id="{DE03C357-94A5-4E22-8C10-B85B5ED1CDC4}"/>
              </a:ext>
            </a:extLst>
          </p:cNvPr>
          <p:cNvSpPr txBox="1"/>
          <p:nvPr/>
        </p:nvSpPr>
        <p:spPr>
          <a:xfrm>
            <a:off x="8159751" y="5638800"/>
            <a:ext cx="2209800" cy="523220"/>
          </a:xfrm>
          <a:prstGeom prst="rect">
            <a:avLst/>
          </a:prstGeom>
          <a:solidFill>
            <a:srgbClr val="FFFFCC"/>
          </a:solidFill>
          <a:ln w="12700">
            <a:solidFill>
              <a:schemeClr val="tx1"/>
            </a:solidFill>
          </a:ln>
        </p:spPr>
        <p:txBody>
          <a:bodyPr>
            <a:spAutoFit/>
          </a:bodyPr>
          <a:lstStyle/>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en-US" sz="1400" kern="0" dirty="0">
                <a:solidFill>
                  <a:srgbClr val="000000"/>
                </a:solidFill>
                <a:latin typeface="Consolas" panose="020B0609020204030204" pitchFamily="49" charset="0"/>
                <a:cs typeface="宋体" panose="02010600030101010101" pitchFamily="2" charset="-122"/>
              </a:rPr>
              <a:t>方法：</a:t>
            </a:r>
            <a:r>
              <a:rPr lang="en-US" altLang="zh-CN" sz="1400" kern="0" dirty="0">
                <a:solidFill>
                  <a:srgbClr val="000000"/>
                </a:solidFill>
                <a:latin typeface="Consolas" panose="020B0609020204030204" pitchFamily="49" charset="0"/>
                <a:cs typeface="宋体" panose="02010600030101010101" pitchFamily="2" charset="-122"/>
              </a:rPr>
              <a:t>main</a:t>
            </a:r>
          </a:p>
          <a:p>
            <a:pPr>
              <a:tabLst>
                <a:tab pos="775527" algn="l"/>
                <a:tab pos="1551055" algn="l"/>
                <a:tab pos="2326582" algn="l"/>
                <a:tab pos="3102109" algn="l"/>
                <a:tab pos="3877636" algn="l"/>
                <a:tab pos="4653164" algn="l"/>
                <a:tab pos="5428691" algn="l"/>
                <a:tab pos="6204218" algn="l"/>
                <a:tab pos="6979746" algn="l"/>
                <a:tab pos="7755273" algn="l"/>
                <a:tab pos="8530800" algn="l"/>
                <a:tab pos="9306327" algn="l"/>
                <a:tab pos="10081855" algn="l"/>
                <a:tab pos="10857382" algn="l"/>
                <a:tab pos="11632909" algn="l"/>
                <a:tab pos="12408436" algn="l"/>
              </a:tabLst>
              <a:defRPr/>
            </a:pPr>
            <a:r>
              <a:rPr lang="zh-CN" altLang="zh-CN" sz="1400" b="1" dirty="0">
                <a:solidFill>
                  <a:srgbClr val="000080"/>
                </a:solidFill>
                <a:latin typeface="Courier New" panose="02070309020205020404" pitchFamily="49" charset="0"/>
                <a:cs typeface="Courier New" panose="02070309020205020404" pitchFamily="49" charset="0"/>
              </a:rPr>
              <a:t>int</a:t>
            </a:r>
            <a:r>
              <a:rPr lang="en-US" altLang="zh-CN" sz="1400" kern="0" dirty="0">
                <a:solidFill>
                  <a:srgbClr val="000000"/>
                </a:solidFill>
                <a:latin typeface="Consolas" panose="020B0609020204030204" pitchFamily="49" charset="0"/>
                <a:cs typeface="宋体" panose="02010600030101010101" pitchFamily="2" charset="-122"/>
              </a:rPr>
              <a:t> result   </a:t>
            </a:r>
            <a:r>
              <a:rPr lang="en-US" altLang="zh-CN" sz="1400" dirty="0">
                <a:solidFill>
                  <a:srgbClr val="0000FF"/>
                </a:solidFill>
                <a:latin typeface="Courier New" panose="02070309020205020404" pitchFamily="49" charset="0"/>
                <a:cs typeface="Courier New" panose="02070309020205020404" pitchFamily="49" charset="0"/>
              </a:rPr>
              <a:t>120</a:t>
            </a:r>
            <a:r>
              <a:rPr lang="en-US" altLang="zh-CN" sz="1400" kern="0" dirty="0">
                <a:solidFill>
                  <a:srgbClr val="000000"/>
                </a:solidFill>
                <a:latin typeface="Consolas" panose="020B0609020204030204" pitchFamily="49" charset="0"/>
                <a:cs typeface="宋体" panose="02010600030101010101" pitchFamily="2" charset="-122"/>
              </a:rPr>
              <a:t>   </a:t>
            </a:r>
          </a:p>
        </p:txBody>
      </p:sp>
      <p:sp>
        <p:nvSpPr>
          <p:cNvPr id="68" name="矩形 67">
            <a:extLst>
              <a:ext uri="{FF2B5EF4-FFF2-40B4-BE49-F238E27FC236}">
                <a16:creationId xmlns:a16="http://schemas.microsoft.com/office/drawing/2014/main" id="{6F3D1862-90C2-40A5-A674-08339257B52C}"/>
              </a:ext>
            </a:extLst>
          </p:cNvPr>
          <p:cNvSpPr/>
          <p:nvPr/>
        </p:nvSpPr>
        <p:spPr>
          <a:xfrm>
            <a:off x="1691218" y="3062817"/>
            <a:ext cx="4974167" cy="192616"/>
          </a:xfrm>
          <a:prstGeom prst="rect">
            <a:avLst/>
          </a:prstGeom>
          <a:solidFill>
            <a:srgbClr val="FD0000">
              <a:alpha val="20000"/>
            </a:srgbClr>
          </a:solidFill>
          <a:ln w="38100">
            <a:no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9" name="TextBox 3">
            <a:extLst>
              <a:ext uri="{FF2B5EF4-FFF2-40B4-BE49-F238E27FC236}">
                <a16:creationId xmlns:a16="http://schemas.microsoft.com/office/drawing/2014/main" id="{1A5EF581-0D07-46E3-A979-8DD5C091E431}"/>
              </a:ext>
            </a:extLst>
          </p:cNvPr>
          <p:cNvSpPr txBox="1"/>
          <p:nvPr/>
        </p:nvSpPr>
        <p:spPr>
          <a:xfrm>
            <a:off x="2984500" y="5753101"/>
            <a:ext cx="2726267" cy="427361"/>
          </a:xfrm>
          <a:prstGeom prst="rect">
            <a:avLst/>
          </a:prstGeom>
          <a:noFill/>
        </p:spPr>
        <p:txBody>
          <a:bodyPr>
            <a:spAutoFit/>
          </a:bodyPr>
          <a:lstStyle/>
          <a:p>
            <a:pPr>
              <a:lnSpc>
                <a:spcPct val="150000"/>
              </a:lnSpc>
              <a:defRPr/>
            </a:pPr>
            <a:r>
              <a:rPr lang="zh-CN" altLang="en-US" sz="1400" dirty="0">
                <a:solidFill>
                  <a:schemeClr val="tx1">
                    <a:lumMod val="85000"/>
                    <a:lumOff val="15000"/>
                  </a:schemeClr>
                </a:solidFill>
                <a:latin typeface="微软雅黑" pitchFamily="34" charset="-122"/>
                <a:ea typeface="微软雅黑" pitchFamily="34" charset="-122"/>
              </a:rPr>
              <a:t>输出：</a:t>
            </a:r>
            <a:r>
              <a:rPr lang="en-US" altLang="zh-CN" sz="1600" b="1" dirty="0">
                <a:solidFill>
                  <a:srgbClr val="008000"/>
                </a:solidFill>
                <a:latin typeface="Courier New" panose="02070309020205020404" pitchFamily="49" charset="0"/>
                <a:cs typeface="Courier New" panose="02070309020205020404" pitchFamily="49" charset="0"/>
              </a:rPr>
              <a:t>5</a:t>
            </a:r>
            <a:r>
              <a:rPr lang="zh-CN" altLang="en-US" sz="1600" b="1" dirty="0">
                <a:solidFill>
                  <a:srgbClr val="008000"/>
                </a:solidFill>
                <a:latin typeface="Courier New" panose="02070309020205020404" pitchFamily="49" charset="0"/>
                <a:cs typeface="Courier New" panose="02070309020205020404" pitchFamily="49" charset="0"/>
              </a:rPr>
              <a:t>的阶乘是：</a:t>
            </a:r>
            <a:r>
              <a:rPr lang="en-US" altLang="zh-CN" sz="1600" b="1" dirty="0">
                <a:solidFill>
                  <a:srgbClr val="008000"/>
                </a:solidFill>
                <a:latin typeface="Courier New" panose="02070309020205020404" pitchFamily="49" charset="0"/>
                <a:cs typeface="Courier New" panose="02070309020205020404" pitchFamily="49" charset="0"/>
              </a:rPr>
              <a:t>120</a:t>
            </a:r>
            <a:endParaRPr lang="en-US" altLang="zh-CN" sz="1600" dirty="0"/>
          </a:p>
        </p:txBody>
      </p:sp>
      <p:sp>
        <p:nvSpPr>
          <p:cNvPr id="37" name="TextBox 2">
            <a:extLst>
              <a:ext uri="{FF2B5EF4-FFF2-40B4-BE49-F238E27FC236}">
                <a16:creationId xmlns:a16="http://schemas.microsoft.com/office/drawing/2014/main" id="{18608108-E03D-45B9-B9BF-09235E19BFFE}"/>
              </a:ext>
            </a:extLst>
          </p:cNvPr>
          <p:cNvSpPr txBox="1">
            <a:spLocks noChangeArrowheads="1"/>
          </p:cNvSpPr>
          <p:nvPr/>
        </p:nvSpPr>
        <p:spPr bwMode="auto">
          <a:xfrm>
            <a:off x="1707925" y="1435098"/>
            <a:ext cx="8132459" cy="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案例：递归求阶乘的执行流程</a:t>
            </a:r>
          </a:p>
        </p:txBody>
      </p:sp>
      <p:sp>
        <p:nvSpPr>
          <p:cNvPr id="2" name="标题 1">
            <a:extLst>
              <a:ext uri="{FF2B5EF4-FFF2-40B4-BE49-F238E27FC236}">
                <a16:creationId xmlns:a16="http://schemas.microsoft.com/office/drawing/2014/main" id="{12153F9E-C41C-1EDD-BC56-71562FFA8FD4}"/>
              </a:ext>
            </a:extLst>
          </p:cNvPr>
          <p:cNvSpPr>
            <a:spLocks noGrp="1"/>
          </p:cNvSpPr>
          <p:nvPr>
            <p:ph type="title"/>
          </p:nvPr>
        </p:nvSpPr>
        <p:spPr/>
        <p:txBody>
          <a:bodyPr/>
          <a:lstStyle/>
          <a:p>
            <a:r>
              <a:rPr lang="zh-CN" altLang="en-US" dirty="0"/>
              <a:t>递归求阶段的程序流程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4.16667E-6 2.96296E-6 L 4.16667E-6 -0.20679 " pathEditMode="relative" rAng="0" ptsTypes="AA">
                                      <p:cBhvr>
                                        <p:cTn id="6" dur="750" fill="hold"/>
                                        <p:tgtEl>
                                          <p:spTgt spid="42"/>
                                        </p:tgtEl>
                                        <p:attrNameLst>
                                          <p:attrName>ppt_x</p:attrName>
                                          <p:attrName>ppt_y</p:attrName>
                                        </p:attrNameLst>
                                      </p:cBhvr>
                                      <p:rCtr x="0" y="-10340"/>
                                    </p:animMotion>
                                  </p:childTnLst>
                                </p:cTn>
                              </p:par>
                              <p:par>
                                <p:cTn id="7" presetID="9" presetClass="exit" presetSubtype="0" fill="hold" grpId="1" nodeType="withEffect">
                                  <p:stCondLst>
                                    <p:cond delay="0"/>
                                  </p:stCondLst>
                                  <p:childTnLst>
                                    <p:animEffect transition="out" filter="dissolve">
                                      <p:cBhvr>
                                        <p:cTn id="8" dur="1000"/>
                                        <p:tgtEl>
                                          <p:spTgt spid="42"/>
                                        </p:tgtEl>
                                      </p:cBhvr>
                                    </p:animEffect>
                                    <p:set>
                                      <p:cBhvr>
                                        <p:cTn id="9" dur="1" fill="hold">
                                          <p:stCondLst>
                                            <p:cond delay="999"/>
                                          </p:stCondLst>
                                        </p:cTn>
                                        <p:tgtEl>
                                          <p:spTgt spid="42"/>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xit" presetSubtype="0" fill="hold" grpId="0" nodeType="clickEffect">
                                  <p:stCondLst>
                                    <p:cond delay="0"/>
                                  </p:stCondLst>
                                  <p:childTnLst>
                                    <p:animEffect transition="out" filter="dissolve">
                                      <p:cBhvr>
                                        <p:cTn id="13" dur="500"/>
                                        <p:tgtEl>
                                          <p:spTgt spid="39"/>
                                        </p:tgtEl>
                                      </p:cBhvr>
                                    </p:animEffect>
                                    <p:set>
                                      <p:cBhvr>
                                        <p:cTn id="14" dur="1" fill="hold">
                                          <p:stCondLst>
                                            <p:cond delay="499"/>
                                          </p:stCondLst>
                                        </p:cTn>
                                        <p:tgtEl>
                                          <p:spTgt spid="39"/>
                                        </p:tgtEl>
                                        <p:attrNameLst>
                                          <p:attrName>style.visibility</p:attrName>
                                        </p:attrNameLst>
                                      </p:cBhvr>
                                      <p:to>
                                        <p:strVal val="hidden"/>
                                      </p:to>
                                    </p:set>
                                  </p:childTnLst>
                                </p:cTn>
                              </p:par>
                              <p:par>
                                <p:cTn id="15" presetID="9" presetClass="exit" presetSubtype="0" fill="hold" grpId="0" nodeType="withEffect">
                                  <p:stCondLst>
                                    <p:cond delay="0"/>
                                  </p:stCondLst>
                                  <p:childTnLst>
                                    <p:animEffect transition="out" filter="dissolve">
                                      <p:cBhvr>
                                        <p:cTn id="16" dur="500"/>
                                        <p:tgtEl>
                                          <p:spTgt spid="59"/>
                                        </p:tgtEl>
                                      </p:cBhvr>
                                    </p:animEffect>
                                    <p:set>
                                      <p:cBhvr>
                                        <p:cTn id="17" dur="1" fill="hold">
                                          <p:stCondLst>
                                            <p:cond delay="499"/>
                                          </p:stCondLst>
                                        </p:cTn>
                                        <p:tgtEl>
                                          <p:spTgt spid="5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path" presetSubtype="0" accel="50000" decel="50000" fill="hold" grpId="1" nodeType="clickEffect">
                                  <p:stCondLst>
                                    <p:cond delay="0"/>
                                  </p:stCondLst>
                                  <p:childTnLst>
                                    <p:animMotion origin="layout" path="M 4.16667E-6 1.7284E-6 L 4.16667E-6 -0.32469 " pathEditMode="relative" rAng="0" ptsTypes="AA">
                                      <p:cBhvr>
                                        <p:cTn id="26" dur="1000" fill="hold"/>
                                        <p:tgtEl>
                                          <p:spTgt spid="44"/>
                                        </p:tgtEl>
                                        <p:attrNameLst>
                                          <p:attrName>ppt_x</p:attrName>
                                          <p:attrName>ppt_y</p:attrName>
                                        </p:attrNameLst>
                                      </p:cBhvr>
                                      <p:rCtr x="0" y="-16235"/>
                                    </p:animMotion>
                                  </p:childTnLst>
                                </p:cTn>
                              </p:par>
                              <p:par>
                                <p:cTn id="27" presetID="9" presetClass="exit" presetSubtype="0" fill="hold" grpId="2" nodeType="withEffect">
                                  <p:stCondLst>
                                    <p:cond delay="0"/>
                                  </p:stCondLst>
                                  <p:childTnLst>
                                    <p:animEffect transition="out" filter="dissolve">
                                      <p:cBhvr>
                                        <p:cTn id="28" dur="1250"/>
                                        <p:tgtEl>
                                          <p:spTgt spid="44"/>
                                        </p:tgtEl>
                                      </p:cBhvr>
                                    </p:animEffect>
                                    <p:set>
                                      <p:cBhvr>
                                        <p:cTn id="29" dur="1" fill="hold">
                                          <p:stCondLst>
                                            <p:cond delay="1249"/>
                                          </p:stCondLst>
                                        </p:cTn>
                                        <p:tgtEl>
                                          <p:spTgt spid="44"/>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grpId="0" nodeType="clickEffect">
                                  <p:stCondLst>
                                    <p:cond delay="0"/>
                                  </p:stCondLst>
                                  <p:childTnLst>
                                    <p:animEffect transition="out" filter="dissolv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par>
                                <p:cTn id="37" presetID="9" presetClass="exit" presetSubtype="0" fill="hold" grpId="0" nodeType="withEffect">
                                  <p:stCondLst>
                                    <p:cond delay="0"/>
                                  </p:stCondLst>
                                  <p:childTnLst>
                                    <p:animEffect transition="out" filter="dissolve">
                                      <p:cBhvr>
                                        <p:cTn id="38" dur="500"/>
                                        <p:tgtEl>
                                          <p:spTgt spid="51"/>
                                        </p:tgtEl>
                                      </p:cBhvr>
                                    </p:animEffect>
                                    <p:set>
                                      <p:cBhvr>
                                        <p:cTn id="39" dur="1" fill="hold">
                                          <p:stCondLst>
                                            <p:cond delay="499"/>
                                          </p:stCondLst>
                                        </p:cTn>
                                        <p:tgtEl>
                                          <p:spTgt spid="51"/>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2"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dissolve">
                                      <p:cBhvr>
                                        <p:cTn id="44" dur="500"/>
                                        <p:tgtEl>
                                          <p:spTgt spid="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path" presetSubtype="0" accel="50000" decel="50000" fill="hold" grpId="0" nodeType="clickEffect">
                                  <p:stCondLst>
                                    <p:cond delay="0"/>
                                  </p:stCondLst>
                                  <p:childTnLst>
                                    <p:animMotion origin="layout" path="M 4.16667E-6 4.93827E-7 L 4.16667E-6 -0.44259 " pathEditMode="relative" rAng="0" ptsTypes="AA">
                                      <p:cBhvr>
                                        <p:cTn id="48" dur="1250" fill="hold"/>
                                        <p:tgtEl>
                                          <p:spTgt spid="56"/>
                                        </p:tgtEl>
                                        <p:attrNameLst>
                                          <p:attrName>ppt_x</p:attrName>
                                          <p:attrName>ppt_y</p:attrName>
                                        </p:attrNameLst>
                                      </p:cBhvr>
                                      <p:rCtr x="0" y="-22130"/>
                                    </p:animMotion>
                                  </p:childTnLst>
                                </p:cTn>
                              </p:par>
                              <p:par>
                                <p:cTn id="49" presetID="9" presetClass="exit" presetSubtype="0" fill="hold" grpId="1" nodeType="withEffect">
                                  <p:stCondLst>
                                    <p:cond delay="0"/>
                                  </p:stCondLst>
                                  <p:childTnLst>
                                    <p:animEffect transition="out" filter="dissolve">
                                      <p:cBhvr>
                                        <p:cTn id="50" dur="1500"/>
                                        <p:tgtEl>
                                          <p:spTgt spid="56"/>
                                        </p:tgtEl>
                                      </p:cBhvr>
                                    </p:animEffect>
                                    <p:set>
                                      <p:cBhvr>
                                        <p:cTn id="51" dur="1" fill="hold">
                                          <p:stCondLst>
                                            <p:cond delay="1499"/>
                                          </p:stCondLst>
                                        </p:cTn>
                                        <p:tgtEl>
                                          <p:spTgt spid="56"/>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xit" presetSubtype="0" fill="hold" grpId="0" nodeType="clickEffect">
                                  <p:stCondLst>
                                    <p:cond delay="0"/>
                                  </p:stCondLst>
                                  <p:childTnLst>
                                    <p:animEffect transition="out" filter="dissolv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2" nodeType="click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dissolve">
                                      <p:cBhvr>
                                        <p:cTn id="66" dur="500"/>
                                        <p:tgtEl>
                                          <p:spTgt spid="6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2" presetClass="path" presetSubtype="0" accel="50000" decel="50000" fill="hold" grpId="0" nodeType="clickEffect">
                                  <p:stCondLst>
                                    <p:cond delay="0"/>
                                  </p:stCondLst>
                                  <p:childTnLst>
                                    <p:animMotion origin="layout" path="M 4.16667E-6 1.97531E-6 L 4.16667E-6 -0.56111 " pathEditMode="relative" rAng="0" ptsTypes="AA">
                                      <p:cBhvr>
                                        <p:cTn id="70" dur="1500" fill="hold"/>
                                        <p:tgtEl>
                                          <p:spTgt spid="60"/>
                                        </p:tgtEl>
                                        <p:attrNameLst>
                                          <p:attrName>ppt_x</p:attrName>
                                          <p:attrName>ppt_y</p:attrName>
                                        </p:attrNameLst>
                                      </p:cBhvr>
                                      <p:rCtr x="0" y="-28056"/>
                                    </p:animMotion>
                                  </p:childTnLst>
                                </p:cTn>
                              </p:par>
                              <p:par>
                                <p:cTn id="71" presetID="9" presetClass="exit" presetSubtype="0" fill="hold" grpId="1" nodeType="withEffect">
                                  <p:stCondLst>
                                    <p:cond delay="0"/>
                                  </p:stCondLst>
                                  <p:childTnLst>
                                    <p:animEffect transition="out" filter="dissolve">
                                      <p:cBhvr>
                                        <p:cTn id="72" dur="1750"/>
                                        <p:tgtEl>
                                          <p:spTgt spid="60"/>
                                        </p:tgtEl>
                                      </p:cBhvr>
                                    </p:animEffect>
                                    <p:set>
                                      <p:cBhvr>
                                        <p:cTn id="73" dur="1" fill="hold">
                                          <p:stCondLst>
                                            <p:cond delay="1749"/>
                                          </p:stCondLst>
                                        </p:cTn>
                                        <p:tgtEl>
                                          <p:spTgt spid="60"/>
                                        </p:tgtEl>
                                        <p:attrNameLst>
                                          <p:attrName>style.visibility</p:attrName>
                                        </p:attrNameLst>
                                      </p:cBhvr>
                                      <p:to>
                                        <p:strVal val="hidden"/>
                                      </p:to>
                                    </p:set>
                                  </p:childTnLst>
                                </p:cTn>
                              </p:par>
                              <p:par>
                                <p:cTn id="74" presetID="1" presetClass="exit" presetSubtype="0" fill="hold" grpId="0" nodeType="withEffect">
                                  <p:stCondLst>
                                    <p:cond delay="0"/>
                                  </p:stCondLst>
                                  <p:childTnLst>
                                    <p:set>
                                      <p:cBhvr>
                                        <p:cTn id="75" dur="1" fill="hold">
                                          <p:stCondLst>
                                            <p:cond delay="0"/>
                                          </p:stCondLst>
                                        </p:cTn>
                                        <p:tgtEl>
                                          <p:spTgt spid="65"/>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xit" presetSubtype="0" fill="hold" grpId="0" nodeType="clickEffect">
                                  <p:stCondLst>
                                    <p:cond delay="0"/>
                                  </p:stCondLst>
                                  <p:childTnLst>
                                    <p:animEffect transition="out" filter="dissolve">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par>
                                <p:cTn id="81" presetID="9" presetClass="exit" presetSubtype="0" fill="hold" grpId="0" nodeType="withEffect">
                                  <p:stCondLst>
                                    <p:cond delay="0"/>
                                  </p:stCondLst>
                                  <p:childTnLst>
                                    <p:animEffect transition="out" filter="dissolv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dissolve">
                                      <p:cBhvr>
                                        <p:cTn id="88" dur="500"/>
                                        <p:tgtEl>
                                          <p:spTgt spid="6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42" presetClass="path" presetSubtype="0" accel="50000" decel="50000" fill="hold" grpId="1" nodeType="clickEffect">
                                  <p:stCondLst>
                                    <p:cond delay="0"/>
                                  </p:stCondLst>
                                  <p:childTnLst>
                                    <p:animMotion origin="layout" path="M 4.16667E-6 7.40741E-7 L 4.16667E-6 -0.67901 " pathEditMode="relative" rAng="0" ptsTypes="AA">
                                      <p:cBhvr>
                                        <p:cTn id="92" dur="1750" fill="hold"/>
                                        <p:tgtEl>
                                          <p:spTgt spid="66"/>
                                        </p:tgtEl>
                                        <p:attrNameLst>
                                          <p:attrName>ppt_x</p:attrName>
                                          <p:attrName>ppt_y</p:attrName>
                                        </p:attrNameLst>
                                      </p:cBhvr>
                                      <p:rCtr x="0" y="-33951"/>
                                    </p:animMotion>
                                  </p:childTnLst>
                                </p:cTn>
                              </p:par>
                              <p:par>
                                <p:cTn id="93" presetID="9" presetClass="exit" presetSubtype="0" fill="hold" grpId="2" nodeType="withEffect">
                                  <p:stCondLst>
                                    <p:cond delay="0"/>
                                  </p:stCondLst>
                                  <p:childTnLst>
                                    <p:animEffect transition="out" filter="dissolve">
                                      <p:cBhvr>
                                        <p:cTn id="94" dur="2000"/>
                                        <p:tgtEl>
                                          <p:spTgt spid="66"/>
                                        </p:tgtEl>
                                      </p:cBhvr>
                                    </p:animEffect>
                                    <p:set>
                                      <p:cBhvr>
                                        <p:cTn id="95" dur="1" fill="hold">
                                          <p:stCondLst>
                                            <p:cond delay="1999"/>
                                          </p:stCondLst>
                                        </p:cTn>
                                        <p:tgtEl>
                                          <p:spTgt spid="66"/>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xit" presetSubtype="0" fill="hold" grpId="0" nodeType="clickEffect">
                                  <p:stCondLst>
                                    <p:cond delay="0"/>
                                  </p:stCondLst>
                                  <p:childTnLst>
                                    <p:animEffect transition="out" filter="dissolv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9" presetClass="exit" presetSubtype="0" fill="hold" grpId="0" nodeType="withEffect">
                                  <p:stCondLst>
                                    <p:cond delay="0"/>
                                  </p:stCondLst>
                                  <p:childTnLst>
                                    <p:animEffect transition="out" filter="dissolve">
                                      <p:cBhvr>
                                        <p:cTn id="104" dur="500"/>
                                        <p:tgtEl>
                                          <p:spTgt spid="40"/>
                                        </p:tgtEl>
                                      </p:cBhvr>
                                    </p:animEffect>
                                    <p:set>
                                      <p:cBhvr>
                                        <p:cTn id="105" dur="1" fill="hold">
                                          <p:stCondLst>
                                            <p:cond delay="499"/>
                                          </p:stCondLst>
                                        </p:cTn>
                                        <p:tgtEl>
                                          <p:spTgt spid="40"/>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wipe(left)">
                                      <p:cBhvr>
                                        <p:cTn id="12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0" grpId="0" animBg="1"/>
      <p:bldP spid="41" grpId="0" animBg="1"/>
      <p:bldP spid="25" grpId="0" animBg="1"/>
      <p:bldP spid="26" grpId="0" animBg="1"/>
      <p:bldP spid="34" grpId="0" animBg="1"/>
      <p:bldP spid="29" grpId="0" animBg="1"/>
      <p:bldP spid="38" grpId="0" animBg="1"/>
      <p:bldP spid="33" grpId="0" animBg="1"/>
      <p:bldP spid="51" grpId="0" animBg="1"/>
      <p:bldP spid="39" grpId="0" animBg="1"/>
      <p:bldP spid="59" grpId="0" animBg="1"/>
      <p:bldP spid="42" grpId="0" animBg="1"/>
      <p:bldP spid="42" grpId="1" animBg="1"/>
      <p:bldP spid="43" grpId="0" animBg="1"/>
      <p:bldP spid="44" grpId="0" animBg="1"/>
      <p:bldP spid="44" grpId="1" animBg="1"/>
      <p:bldP spid="44" grpId="2" animBg="1"/>
      <p:bldP spid="52" grpId="0" animBg="1"/>
      <p:bldP spid="56" grpId="0" animBg="1"/>
      <p:bldP spid="56" grpId="1" animBg="1"/>
      <p:bldP spid="56" grpId="2" animBg="1"/>
      <p:bldP spid="65" grpId="0" animBg="1"/>
      <p:bldP spid="60" grpId="0" animBg="1"/>
      <p:bldP spid="60" grpId="1" animBg="1"/>
      <p:bldP spid="60" grpId="2" animBg="1"/>
      <p:bldP spid="66" grpId="0" animBg="1"/>
      <p:bldP spid="66" grpId="1" animBg="1"/>
      <p:bldP spid="66" grpId="2" animBg="1"/>
      <p:bldP spid="67" grpId="0" animBg="1"/>
      <p:bldP spid="68" grpId="0" animBg="1"/>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1C9247-68A6-454F-A032-D50815130957}"/>
              </a:ext>
            </a:extLst>
          </p:cNvPr>
          <p:cNvSpPr txBox="1"/>
          <p:nvPr/>
        </p:nvSpPr>
        <p:spPr>
          <a:xfrm>
            <a:off x="576196" y="959078"/>
            <a:ext cx="9924019" cy="3966535"/>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递归的公式： </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f(n) =  f(n-1) * n;</a:t>
            </a:r>
          </a:p>
          <a:p>
            <a:pPr marL="285750" indent="-285750">
              <a:lnSpc>
                <a:spcPct val="20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递归的终结点：</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f(1) </a:t>
            </a:r>
          </a:p>
          <a:p>
            <a:pPr marL="285750" indent="-285750">
              <a:lnSpc>
                <a:spcPct val="20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递归的方向必须走向终结点：</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defRPr/>
            </a:pP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5</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5</a:t>
            </a:r>
            <a:b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a:t>
            </a:r>
            <a:b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b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b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zh-CN" sz="1600" dirty="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zh-CN" sz="1600" dirty="0">
                <a:solidFill>
                  <a:srgbClr val="1750EB"/>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endParaRPr lang="zh-CN"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8" name="直接箭头连接符 7">
            <a:extLst>
              <a:ext uri="{FF2B5EF4-FFF2-40B4-BE49-F238E27FC236}">
                <a16:creationId xmlns:a16="http://schemas.microsoft.com/office/drawing/2014/main" id="{E404C1CA-EBC8-47AF-8F41-B0AB203A7BD1}"/>
              </a:ext>
            </a:extLst>
          </p:cNvPr>
          <p:cNvCxnSpPr>
            <a:cxnSpLocks/>
          </p:cNvCxnSpPr>
          <p:nvPr/>
        </p:nvCxnSpPr>
        <p:spPr>
          <a:xfrm>
            <a:off x="2801835" y="2626025"/>
            <a:ext cx="0" cy="22701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 name="直接箭头连接符 1">
            <a:extLst>
              <a:ext uri="{FF2B5EF4-FFF2-40B4-BE49-F238E27FC236}">
                <a16:creationId xmlns:a16="http://schemas.microsoft.com/office/drawing/2014/main" id="{87DCD02C-2BF7-02C3-6BC2-68FC882B07C7}"/>
              </a:ext>
            </a:extLst>
          </p:cNvPr>
          <p:cNvCxnSpPr>
            <a:cxnSpLocks/>
          </p:cNvCxnSpPr>
          <p:nvPr/>
        </p:nvCxnSpPr>
        <p:spPr>
          <a:xfrm flipV="1">
            <a:off x="3179312" y="2626025"/>
            <a:ext cx="0" cy="21861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标题 2">
            <a:extLst>
              <a:ext uri="{FF2B5EF4-FFF2-40B4-BE49-F238E27FC236}">
                <a16:creationId xmlns:a16="http://schemas.microsoft.com/office/drawing/2014/main" id="{E9A97DA5-4A8F-09C2-A0E3-0C36BF12C8AC}"/>
              </a:ext>
            </a:extLst>
          </p:cNvPr>
          <p:cNvSpPr>
            <a:spLocks noGrp="1"/>
          </p:cNvSpPr>
          <p:nvPr>
            <p:ph type="title"/>
          </p:nvPr>
        </p:nvSpPr>
        <p:spPr/>
        <p:txBody>
          <a:bodyPr/>
          <a:lstStyle/>
          <a:p>
            <a:r>
              <a:rPr lang="zh-CN" altLang="en-US" dirty="0"/>
              <a:t>递归算法的三要素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C000FEBA-6DCE-005E-0EFA-BD1140CA0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108" y="1084805"/>
            <a:ext cx="2342467" cy="3347307"/>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文本框 22">
            <a:extLst>
              <a:ext uri="{FF2B5EF4-FFF2-40B4-BE49-F238E27FC236}">
                <a16:creationId xmlns:a16="http://schemas.microsoft.com/office/drawing/2014/main" id="{E01551EE-7F0E-6C3B-6BA8-4F77B2785129}"/>
              </a:ext>
            </a:extLst>
          </p:cNvPr>
          <p:cNvSpPr txBox="1"/>
          <p:nvPr/>
        </p:nvSpPr>
        <p:spPr>
          <a:xfrm>
            <a:off x="576196" y="3091502"/>
            <a:ext cx="7420322" cy="1227324"/>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zh-CN" altLang="en-US" sz="1600" b="0" i="0" dirty="0">
                <a:solidFill>
                  <a:srgbClr val="333333"/>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可以长久保存数据。</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pP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文件在电脑磁盘中保存，即便断电，或者程序终止，文件中的数据也不会丢失。</a:t>
            </a:r>
            <a:endPar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7" name="图片 26">
            <a:extLst>
              <a:ext uri="{FF2B5EF4-FFF2-40B4-BE49-F238E27FC236}">
                <a16:creationId xmlns:a16="http://schemas.microsoft.com/office/drawing/2014/main" id="{A190F42D-5809-CD08-934F-F538A199AB58}"/>
              </a:ext>
            </a:extLst>
          </p:cNvPr>
          <p:cNvPicPr>
            <a:picLocks noChangeAspect="1"/>
          </p:cNvPicPr>
          <p:nvPr/>
        </p:nvPicPr>
        <p:blipFill>
          <a:blip r:embed="rId3"/>
          <a:stretch>
            <a:fillRect/>
          </a:stretch>
        </p:blipFill>
        <p:spPr>
          <a:xfrm>
            <a:off x="576196" y="1143857"/>
            <a:ext cx="5796919" cy="1614602"/>
          </a:xfrm>
          <a:prstGeom prst="rect">
            <a:avLst/>
          </a:prstGeom>
          <a:effectLst>
            <a:outerShdw blurRad="63500" sx="102000" sy="102000" algn="ctr" rotWithShape="0">
              <a:prstClr val="black">
                <a:alpha val="40000"/>
              </a:prstClr>
            </a:outerShdw>
          </a:effectLst>
        </p:spPr>
      </p:pic>
      <p:pic>
        <p:nvPicPr>
          <p:cNvPr id="33" name="图片 32">
            <a:extLst>
              <a:ext uri="{FF2B5EF4-FFF2-40B4-BE49-F238E27FC236}">
                <a16:creationId xmlns:a16="http://schemas.microsoft.com/office/drawing/2014/main" id="{4A1F429A-CBE9-67B3-A414-537685B7BACA}"/>
              </a:ext>
            </a:extLst>
          </p:cNvPr>
          <p:cNvPicPr>
            <a:picLocks noChangeAspect="1"/>
          </p:cNvPicPr>
          <p:nvPr/>
        </p:nvPicPr>
        <p:blipFill>
          <a:blip r:embed="rId4"/>
          <a:stretch>
            <a:fillRect/>
          </a:stretch>
        </p:blipFill>
        <p:spPr>
          <a:xfrm>
            <a:off x="6751332" y="1537580"/>
            <a:ext cx="1255559" cy="588269"/>
          </a:xfrm>
          <a:prstGeom prst="rect">
            <a:avLst/>
          </a:prstGeom>
        </p:spPr>
      </p:pic>
      <p:sp>
        <p:nvSpPr>
          <p:cNvPr id="2" name="标题 1">
            <a:extLst>
              <a:ext uri="{FF2B5EF4-FFF2-40B4-BE49-F238E27FC236}">
                <a16:creationId xmlns:a16="http://schemas.microsoft.com/office/drawing/2014/main" id="{4E9F4F86-21DE-A248-1F43-B2C918F7E624}"/>
              </a:ext>
            </a:extLst>
          </p:cNvPr>
          <p:cNvSpPr>
            <a:spLocks noGrp="1"/>
          </p:cNvSpPr>
          <p:nvPr>
            <p:ph type="title"/>
          </p:nvPr>
        </p:nvSpPr>
        <p:spPr/>
        <p:txBody>
          <a:bodyPr/>
          <a:lstStyle/>
          <a:p>
            <a:r>
              <a:rPr lang="zh-CN" altLang="en-US" dirty="0"/>
              <a:t>存储数据的方案</a:t>
            </a:r>
          </a:p>
        </p:txBody>
      </p:sp>
    </p:spTree>
    <p:extLst>
      <p:ext uri="{BB962C8B-B14F-4D97-AF65-F5344CB8AC3E}">
        <p14:creationId xmlns:p14="http://schemas.microsoft.com/office/powerpoint/2010/main" val="5522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xEl>
                                              <p:pRg st="1" end="1"/>
                                            </p:txEl>
                                          </p:spTgt>
                                        </p:tgtEl>
                                        <p:attrNameLst>
                                          <p:attrName>style.visibility</p:attrName>
                                        </p:attrNameLst>
                                      </p:cBhvr>
                                      <p:to>
                                        <p:strVal val="visible"/>
                                      </p:to>
                                    </p:set>
                                    <p:animEffect transition="in" filter="fade">
                                      <p:cBhvr>
                                        <p:cTn id="29"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809D80D-9B36-BC5A-0BCB-39BB7CCFD8A9}"/>
              </a:ext>
            </a:extLst>
          </p:cNvPr>
          <p:cNvSpPr>
            <a:spLocks noGrp="1"/>
          </p:cNvSpPr>
          <p:nvPr>
            <p:ph type="title"/>
          </p:nvPr>
        </p:nvSpPr>
        <p:spPr/>
        <p:txBody>
          <a:bodyPr/>
          <a:lstStyle/>
          <a:p>
            <a:r>
              <a:rPr lang="zh-CN" altLang="en-US" dirty="0"/>
              <a:t>递归求</a:t>
            </a:r>
            <a:r>
              <a:rPr lang="en-US" altLang="zh-CN" dirty="0"/>
              <a:t>1-n</a:t>
            </a:r>
            <a:r>
              <a:rPr lang="zh-CN" altLang="en-US" dirty="0"/>
              <a:t>的和</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10"/>
          </p:nvPr>
        </p:nvSpPr>
        <p:spPr>
          <a:prstGeom prst="rect">
            <a:avLst/>
          </a:prstGeom>
        </p:spPr>
        <p:txBody>
          <a:bodyPr/>
          <a:lstStyle/>
          <a:p>
            <a:r>
              <a:rPr lang="zh-CN" altLang="en-US" sz="1800" b="1" dirty="0"/>
              <a:t>需求</a:t>
            </a:r>
            <a:r>
              <a:rPr lang="zh-CN" altLang="en-US" dirty="0"/>
              <a:t>：计算</a:t>
            </a:r>
            <a:r>
              <a:rPr lang="en-US" altLang="zh-CN" dirty="0"/>
              <a:t>1-n</a:t>
            </a:r>
            <a:r>
              <a:rPr lang="zh-CN" altLang="en-US" dirty="0"/>
              <a:t>的和的结果，使用递归思想解决。</a:t>
            </a:r>
            <a:endParaRPr lang="en-US" altLang="zh-CN" dirty="0"/>
          </a:p>
          <a:p>
            <a:r>
              <a:rPr lang="zh-CN" altLang="en-US" sz="1800" b="1" dirty="0"/>
              <a:t>分析</a:t>
            </a:r>
            <a:r>
              <a:rPr lang="en-US" altLang="zh-CN" dirty="0"/>
              <a:t>: </a:t>
            </a:r>
            <a:r>
              <a:rPr lang="zh-CN" altLang="en-US" dirty="0"/>
              <a:t> 我们先从数学思维上理解递归的流程和核心点</a:t>
            </a:r>
            <a:endParaRPr lang="en-US" altLang="zh-CN" dirty="0"/>
          </a:p>
          <a:p>
            <a:pPr marL="342900" indent="-342900">
              <a:buFont typeface="+mj-ea"/>
              <a:buAutoNum type="circleNumDbPlain"/>
            </a:pPr>
            <a:r>
              <a:rPr lang="zh-CN" altLang="en-US" dirty="0"/>
              <a:t>假如我们认为存在一个公式是 </a:t>
            </a:r>
            <a:r>
              <a:rPr lang="en-US" altLang="zh-CN" dirty="0"/>
              <a:t>f(n) = 1 + 2 + 3 + 4 + 5 + 6 + 7 + …(n-1) + n;</a:t>
            </a:r>
          </a:p>
          <a:p>
            <a:pPr marL="342900" indent="-342900">
              <a:buFont typeface="+mj-ea"/>
              <a:buAutoNum type="circleNumDbPlain"/>
            </a:pPr>
            <a:r>
              <a:rPr lang="zh-CN" altLang="en-US" dirty="0"/>
              <a:t>那么公式等价形式就是： </a:t>
            </a:r>
            <a:r>
              <a:rPr lang="en-US" altLang="zh-CN" dirty="0"/>
              <a:t>f(n) = f(n-1)  + n</a:t>
            </a:r>
          </a:p>
          <a:p>
            <a:pPr marL="342900" indent="-342900">
              <a:buFont typeface="+mj-ea"/>
              <a:buAutoNum type="circleNumDbPlain"/>
            </a:pPr>
            <a:r>
              <a:rPr lang="zh-CN" altLang="en-US" dirty="0"/>
              <a:t>递归的终结点：</a:t>
            </a:r>
            <a:r>
              <a:rPr lang="en-US" altLang="zh-CN" dirty="0"/>
              <a:t>f(1) = 1</a:t>
            </a:r>
          </a:p>
          <a:p>
            <a:pPr marL="342900" indent="-342900">
              <a:buFont typeface="+mj-ea"/>
              <a:buAutoNum type="circleNumDbPlain"/>
            </a:pPr>
            <a:r>
              <a:rPr lang="zh-CN" altLang="en-US" dirty="0"/>
              <a:t>递归的方向</a:t>
            </a:r>
            <a:endParaRPr lang="en-US" altLang="zh-CN" dirty="0"/>
          </a:p>
          <a:p>
            <a:pPr marL="342900" indent="-342900">
              <a:buFont typeface="+mj-ea"/>
              <a:buAutoNum type="circleNumDbPlain"/>
            </a:pPr>
            <a:r>
              <a:rPr kumimoji="0" lang="zh-CN" altLang="zh-CN" b="0" i="0" u="none" strike="noStrike" cap="none" normalizeH="0" baseline="0" dirty="0">
                <a:ln>
                  <a:noFill/>
                </a:ln>
                <a:solidFill>
                  <a:srgbClr val="080808"/>
                </a:solidFill>
                <a:effectLst/>
              </a:rPr>
              <a:t>f(</a:t>
            </a:r>
            <a:r>
              <a:rPr kumimoji="0" lang="zh-CN" altLang="zh-CN" b="0" i="0" u="none" strike="noStrike" cap="none" normalizeH="0" baseline="0" dirty="0">
                <a:ln>
                  <a:noFill/>
                </a:ln>
                <a:solidFill>
                  <a:srgbClr val="1750EB"/>
                </a:solidFill>
                <a:effectLst/>
              </a:rPr>
              <a:t>5</a:t>
            </a:r>
            <a:r>
              <a:rPr kumimoji="0" lang="zh-CN" altLang="zh-CN" b="0" i="0" u="none" strike="noStrike" cap="none" normalizeH="0" baseline="0" dirty="0">
                <a:ln>
                  <a:noFill/>
                </a:ln>
                <a:solidFill>
                  <a:srgbClr val="080808"/>
                </a:solidFill>
                <a:effectLst/>
              </a:rPr>
              <a:t>) =  f(</a:t>
            </a:r>
            <a:r>
              <a:rPr kumimoji="0" lang="zh-CN" altLang="zh-CN" b="0" i="0" u="none" strike="noStrike" cap="none" normalizeH="0" baseline="0" dirty="0">
                <a:ln>
                  <a:noFill/>
                </a:ln>
                <a:solidFill>
                  <a:srgbClr val="1750EB"/>
                </a:solidFill>
                <a:effectLst/>
              </a:rPr>
              <a:t>4</a:t>
            </a:r>
            <a:r>
              <a:rPr kumimoji="0" lang="zh-CN" altLang="zh-CN" b="0" i="0" u="none" strike="noStrike" cap="none" normalizeH="0" baseline="0" dirty="0">
                <a:ln>
                  <a:noFill/>
                </a:ln>
                <a:solidFill>
                  <a:srgbClr val="080808"/>
                </a:solidFill>
                <a:effectLst/>
              </a:rPr>
              <a:t>) </a:t>
            </a:r>
            <a:r>
              <a:rPr kumimoji="0" lang="en-US" altLang="zh-CN" b="0" i="0" u="none" strike="noStrike" cap="none" normalizeH="0" baseline="0" dirty="0">
                <a:ln>
                  <a:noFill/>
                </a:ln>
                <a:solidFill>
                  <a:srgbClr val="080808"/>
                </a:solidFill>
                <a:effectLst/>
              </a:rPr>
              <a:t> + </a:t>
            </a:r>
            <a:r>
              <a:rPr kumimoji="0" lang="zh-CN" altLang="zh-CN" b="0" i="0" u="none" strike="noStrike" cap="none" normalizeH="0" baseline="0" dirty="0">
                <a:ln>
                  <a:noFill/>
                </a:ln>
                <a:solidFill>
                  <a:srgbClr val="1750EB"/>
                </a:solidFill>
                <a:effectLst/>
              </a:rPr>
              <a:t>5</a:t>
            </a:r>
            <a:br>
              <a:rPr kumimoji="0" lang="zh-CN" altLang="zh-CN" b="0" i="0" u="none" strike="noStrike" cap="none" normalizeH="0" baseline="0" dirty="0">
                <a:ln>
                  <a:noFill/>
                </a:ln>
                <a:solidFill>
                  <a:srgbClr val="1750EB"/>
                </a:solidFill>
                <a:effectLst/>
              </a:rPr>
            </a:br>
            <a:r>
              <a:rPr kumimoji="0" lang="zh-CN" altLang="zh-CN" b="0" i="0" u="none" strike="noStrike" cap="none" normalizeH="0" baseline="0" dirty="0">
                <a:ln>
                  <a:noFill/>
                </a:ln>
                <a:solidFill>
                  <a:srgbClr val="080808"/>
                </a:solidFill>
                <a:effectLst/>
              </a:rPr>
              <a:t>f(</a:t>
            </a:r>
            <a:r>
              <a:rPr kumimoji="0" lang="zh-CN" altLang="zh-CN" b="0" i="0" u="none" strike="noStrike" cap="none" normalizeH="0" baseline="0" dirty="0">
                <a:ln>
                  <a:noFill/>
                </a:ln>
                <a:solidFill>
                  <a:srgbClr val="1750EB"/>
                </a:solidFill>
                <a:effectLst/>
              </a:rPr>
              <a:t>4</a:t>
            </a:r>
            <a:r>
              <a:rPr kumimoji="0" lang="zh-CN" altLang="zh-CN" b="0" i="0" u="none" strike="noStrike" cap="none" normalizeH="0" baseline="0" dirty="0">
                <a:ln>
                  <a:noFill/>
                </a:ln>
                <a:solidFill>
                  <a:srgbClr val="080808"/>
                </a:solidFill>
                <a:effectLst/>
              </a:rPr>
              <a:t>) =  f(</a:t>
            </a:r>
            <a:r>
              <a:rPr kumimoji="0" lang="zh-CN" altLang="zh-CN" b="0" i="0" u="none" strike="noStrike" cap="none" normalizeH="0" baseline="0" dirty="0">
                <a:ln>
                  <a:noFill/>
                </a:ln>
                <a:solidFill>
                  <a:srgbClr val="1750EB"/>
                </a:solidFill>
                <a:effectLst/>
              </a:rPr>
              <a:t>3</a:t>
            </a:r>
            <a:r>
              <a:rPr kumimoji="0" lang="zh-CN" altLang="zh-CN" b="0" i="0" u="none" strike="noStrike" cap="none" normalizeH="0" baseline="0" dirty="0">
                <a:ln>
                  <a:noFill/>
                </a:ln>
                <a:solidFill>
                  <a:srgbClr val="080808"/>
                </a:solidFill>
                <a:effectLst/>
              </a:rPr>
              <a:t>) </a:t>
            </a:r>
            <a:r>
              <a:rPr kumimoji="0" lang="en-US" altLang="zh-CN" b="0" i="0" u="none" strike="noStrike" cap="none" normalizeH="0" baseline="0" dirty="0">
                <a:ln>
                  <a:noFill/>
                </a:ln>
                <a:solidFill>
                  <a:srgbClr val="080808"/>
                </a:solidFill>
                <a:effectLst/>
              </a:rPr>
              <a:t> + </a:t>
            </a:r>
            <a:r>
              <a:rPr kumimoji="0" lang="zh-CN" altLang="zh-CN" b="0" i="0" u="none" strike="noStrike" cap="none" normalizeH="0" baseline="0" dirty="0">
                <a:ln>
                  <a:noFill/>
                </a:ln>
                <a:solidFill>
                  <a:srgbClr val="1750EB"/>
                </a:solidFill>
                <a:effectLst/>
              </a:rPr>
              <a:t>4</a:t>
            </a:r>
            <a:br>
              <a:rPr kumimoji="0" lang="zh-CN" altLang="zh-CN" b="0" i="0" u="none" strike="noStrike" cap="none" normalizeH="0" baseline="0" dirty="0">
                <a:ln>
                  <a:noFill/>
                </a:ln>
                <a:solidFill>
                  <a:srgbClr val="1750EB"/>
                </a:solidFill>
                <a:effectLst/>
              </a:rPr>
            </a:br>
            <a:r>
              <a:rPr kumimoji="0" lang="zh-CN" altLang="zh-CN" b="0" i="0" u="none" strike="noStrike" cap="none" normalizeH="0" baseline="0" dirty="0">
                <a:ln>
                  <a:noFill/>
                </a:ln>
                <a:solidFill>
                  <a:srgbClr val="080808"/>
                </a:solidFill>
                <a:effectLst/>
              </a:rPr>
              <a:t>f(</a:t>
            </a:r>
            <a:r>
              <a:rPr kumimoji="0" lang="zh-CN" altLang="zh-CN" b="0" i="0" u="none" strike="noStrike" cap="none" normalizeH="0" baseline="0" dirty="0">
                <a:ln>
                  <a:noFill/>
                </a:ln>
                <a:solidFill>
                  <a:srgbClr val="1750EB"/>
                </a:solidFill>
                <a:effectLst/>
              </a:rPr>
              <a:t>3</a:t>
            </a:r>
            <a:r>
              <a:rPr kumimoji="0" lang="zh-CN" altLang="zh-CN" b="0" i="0" u="none" strike="noStrike" cap="none" normalizeH="0" baseline="0" dirty="0">
                <a:ln>
                  <a:noFill/>
                </a:ln>
                <a:solidFill>
                  <a:srgbClr val="080808"/>
                </a:solidFill>
                <a:effectLst/>
              </a:rPr>
              <a:t>) =  f(</a:t>
            </a:r>
            <a:r>
              <a:rPr kumimoji="0" lang="zh-CN" altLang="zh-CN" b="0" i="0" u="none" strike="noStrike" cap="none" normalizeH="0" baseline="0" dirty="0">
                <a:ln>
                  <a:noFill/>
                </a:ln>
                <a:solidFill>
                  <a:srgbClr val="1750EB"/>
                </a:solidFill>
                <a:effectLst/>
              </a:rPr>
              <a:t>2</a:t>
            </a:r>
            <a:r>
              <a:rPr kumimoji="0" lang="zh-CN" altLang="zh-CN" b="0" i="0" u="none" strike="noStrike" cap="none" normalizeH="0" baseline="0" dirty="0">
                <a:ln>
                  <a:noFill/>
                </a:ln>
                <a:solidFill>
                  <a:srgbClr val="080808"/>
                </a:solidFill>
                <a:effectLst/>
              </a:rPr>
              <a:t>) </a:t>
            </a:r>
            <a:r>
              <a:rPr kumimoji="0" lang="en-US" altLang="zh-CN" b="0" i="0" u="none" strike="noStrike" cap="none" normalizeH="0" baseline="0" dirty="0">
                <a:ln>
                  <a:noFill/>
                </a:ln>
                <a:solidFill>
                  <a:srgbClr val="080808"/>
                </a:solidFill>
                <a:effectLst/>
              </a:rPr>
              <a:t> + </a:t>
            </a:r>
            <a:r>
              <a:rPr kumimoji="0" lang="zh-CN" altLang="zh-CN" b="0" i="0" u="none" strike="noStrike" cap="none" normalizeH="0" baseline="0" dirty="0">
                <a:ln>
                  <a:noFill/>
                </a:ln>
                <a:solidFill>
                  <a:srgbClr val="1750EB"/>
                </a:solidFill>
                <a:effectLst/>
              </a:rPr>
              <a:t>3</a:t>
            </a:r>
            <a:br>
              <a:rPr kumimoji="0" lang="zh-CN" altLang="zh-CN" b="0" i="0" u="none" strike="noStrike" cap="none" normalizeH="0" baseline="0" dirty="0">
                <a:ln>
                  <a:noFill/>
                </a:ln>
                <a:solidFill>
                  <a:srgbClr val="1750EB"/>
                </a:solidFill>
                <a:effectLst/>
              </a:rPr>
            </a:br>
            <a:r>
              <a:rPr kumimoji="0" lang="zh-CN" altLang="zh-CN" b="0" i="0" u="none" strike="noStrike" cap="none" normalizeH="0" baseline="0" dirty="0">
                <a:ln>
                  <a:noFill/>
                </a:ln>
                <a:solidFill>
                  <a:srgbClr val="080808"/>
                </a:solidFill>
                <a:effectLst/>
              </a:rPr>
              <a:t>f(</a:t>
            </a:r>
            <a:r>
              <a:rPr kumimoji="0" lang="zh-CN" altLang="zh-CN" b="0" i="0" u="none" strike="noStrike" cap="none" normalizeH="0" baseline="0" dirty="0">
                <a:ln>
                  <a:noFill/>
                </a:ln>
                <a:solidFill>
                  <a:srgbClr val="1750EB"/>
                </a:solidFill>
                <a:effectLst/>
              </a:rPr>
              <a:t>2</a:t>
            </a:r>
            <a:r>
              <a:rPr kumimoji="0" lang="zh-CN" altLang="zh-CN" b="0" i="0" u="none" strike="noStrike" cap="none" normalizeH="0" baseline="0" dirty="0">
                <a:ln>
                  <a:noFill/>
                </a:ln>
                <a:solidFill>
                  <a:srgbClr val="080808"/>
                </a:solidFill>
                <a:effectLst/>
              </a:rPr>
              <a:t>) =  f(</a:t>
            </a:r>
            <a:r>
              <a:rPr kumimoji="0" lang="zh-CN" altLang="zh-CN" b="0" i="0" u="none" strike="noStrike" cap="none" normalizeH="0" baseline="0" dirty="0">
                <a:ln>
                  <a:noFill/>
                </a:ln>
                <a:solidFill>
                  <a:srgbClr val="1750EB"/>
                </a:solidFill>
                <a:effectLst/>
              </a:rPr>
              <a:t>1</a:t>
            </a:r>
            <a:r>
              <a:rPr kumimoji="0" lang="zh-CN" altLang="zh-CN" b="0" i="0" u="none" strike="noStrike" cap="none" normalizeH="0" baseline="0" dirty="0">
                <a:ln>
                  <a:noFill/>
                </a:ln>
                <a:solidFill>
                  <a:srgbClr val="080808"/>
                </a:solidFill>
                <a:effectLst/>
              </a:rPr>
              <a:t>) </a:t>
            </a:r>
            <a:r>
              <a:rPr kumimoji="0" lang="en-US" altLang="zh-CN" b="0" i="0" u="none" strike="noStrike" cap="none" normalizeH="0" baseline="0" dirty="0">
                <a:ln>
                  <a:noFill/>
                </a:ln>
                <a:solidFill>
                  <a:srgbClr val="080808"/>
                </a:solidFill>
                <a:effectLst/>
              </a:rPr>
              <a:t> +</a:t>
            </a:r>
            <a:r>
              <a:rPr kumimoji="0" lang="zh-CN" altLang="zh-CN" b="0" i="0" u="none" strike="noStrike" cap="none" normalizeH="0" baseline="0" dirty="0">
                <a:ln>
                  <a:noFill/>
                </a:ln>
                <a:solidFill>
                  <a:srgbClr val="080808"/>
                </a:solidFill>
                <a:effectLst/>
              </a:rPr>
              <a:t> </a:t>
            </a:r>
            <a:r>
              <a:rPr kumimoji="0" lang="zh-CN" altLang="zh-CN" b="0" i="0" u="none" strike="noStrike" cap="none" normalizeH="0" baseline="0" dirty="0">
                <a:ln>
                  <a:noFill/>
                </a:ln>
                <a:solidFill>
                  <a:srgbClr val="1750EB"/>
                </a:solidFill>
                <a:effectLst/>
              </a:rPr>
              <a:t>2</a:t>
            </a:r>
            <a:br>
              <a:rPr kumimoji="0" lang="zh-CN" altLang="zh-CN" b="0" i="0" u="none" strike="noStrike" cap="none" normalizeH="0" baseline="0" dirty="0">
                <a:ln>
                  <a:noFill/>
                </a:ln>
                <a:solidFill>
                  <a:srgbClr val="1750EB"/>
                </a:solidFill>
                <a:effectLst/>
              </a:rPr>
            </a:br>
            <a:r>
              <a:rPr kumimoji="0" lang="zh-CN" altLang="zh-CN" b="0" i="0" u="none" strike="noStrike" cap="none" normalizeH="0" baseline="0" dirty="0">
                <a:ln>
                  <a:noFill/>
                </a:ln>
                <a:solidFill>
                  <a:srgbClr val="080808"/>
                </a:solidFill>
                <a:effectLst/>
              </a:rPr>
              <a:t>f(</a:t>
            </a:r>
            <a:r>
              <a:rPr kumimoji="0" lang="zh-CN" altLang="zh-CN" b="0" i="0" u="none" strike="noStrike" cap="none" normalizeH="0" baseline="0" dirty="0">
                <a:ln>
                  <a:noFill/>
                </a:ln>
                <a:solidFill>
                  <a:srgbClr val="1750EB"/>
                </a:solidFill>
                <a:effectLst/>
              </a:rPr>
              <a:t>1</a:t>
            </a:r>
            <a:r>
              <a:rPr kumimoji="0" lang="zh-CN" altLang="zh-CN" b="0" i="0" u="none" strike="noStrike" cap="none" normalizeH="0" baseline="0" dirty="0">
                <a:ln>
                  <a:noFill/>
                </a:ln>
                <a:solidFill>
                  <a:srgbClr val="080808"/>
                </a:solidFill>
                <a:effectLst/>
              </a:rPr>
              <a:t>) =  </a:t>
            </a:r>
            <a:r>
              <a:rPr kumimoji="0" lang="zh-CN" altLang="zh-CN" b="0" i="0" u="none" strike="noStrike" cap="none" normalizeH="0" baseline="0" dirty="0">
                <a:ln>
                  <a:noFill/>
                </a:ln>
                <a:solidFill>
                  <a:srgbClr val="1750EB"/>
                </a:solidFill>
                <a:effectLst/>
              </a:rPr>
              <a:t>1</a:t>
            </a:r>
            <a:endParaRPr kumimoji="0" lang="zh-CN" altLang="zh-CN" b="0" i="0" u="none" strike="noStrike" cap="none" normalizeH="0" baseline="0" dirty="0">
              <a:ln>
                <a:noFill/>
              </a:ln>
              <a:solidFill>
                <a:schemeClr val="tx1"/>
              </a:solidFill>
              <a:effectLst/>
            </a:endParaRPr>
          </a:p>
          <a:p>
            <a:pPr marL="342900" indent="-342900">
              <a:buFont typeface="+mj-ea"/>
              <a:buAutoNum type="circleNumDbPlain"/>
            </a:pPr>
            <a:endParaRPr lang="zh-CN" altLang="en-US" dirty="0"/>
          </a:p>
        </p:txBody>
      </p:sp>
      <p:cxnSp>
        <p:nvCxnSpPr>
          <p:cNvPr id="7" name="直接箭头连接符 6">
            <a:extLst>
              <a:ext uri="{FF2B5EF4-FFF2-40B4-BE49-F238E27FC236}">
                <a16:creationId xmlns:a16="http://schemas.microsoft.com/office/drawing/2014/main" id="{3744A524-3C03-486C-A482-F8686A5B7AB4}"/>
              </a:ext>
            </a:extLst>
          </p:cNvPr>
          <p:cNvCxnSpPr>
            <a:cxnSpLocks/>
          </p:cNvCxnSpPr>
          <p:nvPr/>
        </p:nvCxnSpPr>
        <p:spPr>
          <a:xfrm>
            <a:off x="4179092" y="4405200"/>
            <a:ext cx="0" cy="1828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直接箭头连接符 8">
            <a:extLst>
              <a:ext uri="{FF2B5EF4-FFF2-40B4-BE49-F238E27FC236}">
                <a16:creationId xmlns:a16="http://schemas.microsoft.com/office/drawing/2014/main" id="{57979935-94D1-4050-B071-ED53F26B484F}"/>
              </a:ext>
            </a:extLst>
          </p:cNvPr>
          <p:cNvCxnSpPr>
            <a:cxnSpLocks/>
          </p:cNvCxnSpPr>
          <p:nvPr/>
        </p:nvCxnSpPr>
        <p:spPr>
          <a:xfrm flipV="1">
            <a:off x="4622445" y="4405200"/>
            <a:ext cx="1" cy="18601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7988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a:lnSpc>
                <a:spcPct val="250000"/>
              </a:lnSpc>
              <a:defRPr/>
            </a:pPr>
            <a:r>
              <a:rPr lang="zh-CN" altLang="en-US" dirty="0"/>
              <a:t>递归算法三要素大体可以总结为</a:t>
            </a:r>
            <a:r>
              <a:rPr lang="en-US" altLang="zh-CN" dirty="0"/>
              <a:t>?</a:t>
            </a:r>
          </a:p>
          <a:p>
            <a:pPr marL="552435" lvl="1" indent="-285750">
              <a:lnSpc>
                <a:spcPct val="25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递归的公式： </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f(n) =  f(n-1) * n;</a:t>
            </a:r>
          </a:p>
          <a:p>
            <a:pPr marL="552435" lvl="1" indent="-285750">
              <a:lnSpc>
                <a:spcPct val="25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递归的终结点：</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f(1) </a:t>
            </a:r>
          </a:p>
          <a:p>
            <a:pPr marL="552435" lvl="1" indent="-285750">
              <a:lnSpc>
                <a:spcPct val="250000"/>
              </a:lnSpc>
              <a:buFont typeface="Wingdings" panose="05000000000000000000" pitchFamily="2" charset="2"/>
              <a:buChar char="l"/>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递归的方向必须走向终结点：</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3584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36726-67D8-F290-0196-3411B7505C4C}"/>
              </a:ext>
            </a:extLst>
          </p:cNvPr>
          <p:cNvSpPr>
            <a:spLocks noGrp="1"/>
          </p:cNvSpPr>
          <p:nvPr>
            <p:ph type="title"/>
          </p:nvPr>
        </p:nvSpPr>
        <p:spPr/>
        <p:txBody>
          <a:bodyPr/>
          <a:lstStyle/>
          <a:p>
            <a:r>
              <a:rPr lang="zh-CN" altLang="en-US" dirty="0"/>
              <a:t>猴子吃桃问题</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2978150" y="1172563"/>
            <a:ext cx="9213850" cy="4219575"/>
          </a:xfrm>
          <a:prstGeom prst="rect">
            <a:avLst/>
          </a:prstGeom>
        </p:spPr>
        <p:txBody>
          <a:bodyPr/>
          <a:lstStyle/>
          <a:p>
            <a:pPr marL="0" indent="0">
              <a:lnSpc>
                <a:spcPct val="150000"/>
              </a:lnSpc>
              <a:buNone/>
            </a:pPr>
            <a:r>
              <a:rPr lang="zh-CN" altLang="en-US" sz="1600" dirty="0">
                <a:latin typeface="+mn-ea"/>
                <a:cs typeface="Alibaba PuHuiTi R" pitchFamily="18" charset="-122"/>
              </a:rPr>
              <a:t>猴子第一天摘下若干桃子，当即吃了一半，觉得好不过瘾，于是又多吃了一个</a:t>
            </a:r>
            <a:endParaRPr lang="en-US" altLang="zh-CN" sz="1600" dirty="0">
              <a:latin typeface="+mn-ea"/>
              <a:cs typeface="Alibaba PuHuiTi R" pitchFamily="18" charset="-122"/>
            </a:endParaRPr>
          </a:p>
          <a:p>
            <a:pPr marL="0" indent="0">
              <a:lnSpc>
                <a:spcPct val="150000"/>
              </a:lnSpc>
              <a:buNone/>
            </a:pPr>
            <a:r>
              <a:rPr lang="zh-CN" altLang="en-US" sz="1600" dirty="0">
                <a:latin typeface="+mn-ea"/>
              </a:rPr>
              <a:t>第二天又吃了前天剩余桃子数量的一半，</a:t>
            </a:r>
            <a:r>
              <a:rPr lang="zh-CN" altLang="en-US" sz="1600" dirty="0">
                <a:latin typeface="+mn-ea"/>
                <a:cs typeface="Alibaba PuHuiTi R" pitchFamily="18" charset="-122"/>
              </a:rPr>
              <a:t>觉得好不过瘾，于是又多吃了一个</a:t>
            </a:r>
            <a:endParaRPr lang="en-US" altLang="zh-CN" sz="1600" dirty="0">
              <a:latin typeface="+mn-ea"/>
              <a:cs typeface="Alibaba PuHuiTi R" pitchFamily="18" charset="-122"/>
            </a:endParaRPr>
          </a:p>
          <a:p>
            <a:pPr marL="0" indent="0">
              <a:lnSpc>
                <a:spcPct val="150000"/>
              </a:lnSpc>
              <a:buNone/>
            </a:pPr>
            <a:r>
              <a:rPr lang="zh-CN" altLang="en-US" sz="1600" dirty="0">
                <a:latin typeface="+mn-ea"/>
              </a:rPr>
              <a:t>以后每天都是吃前天剩余桃子数量的一半，</a:t>
            </a:r>
            <a:r>
              <a:rPr lang="zh-CN" altLang="en-US" sz="1600" dirty="0">
                <a:latin typeface="+mn-ea"/>
                <a:cs typeface="Alibaba PuHuiTi R" pitchFamily="18" charset="-122"/>
              </a:rPr>
              <a:t>觉得好不过瘾，又多吃了一个</a:t>
            </a:r>
            <a:endParaRPr lang="en-US" altLang="zh-CN" sz="1600" dirty="0">
              <a:latin typeface="+mn-ea"/>
              <a:cs typeface="Alibaba PuHuiTi R" pitchFamily="18" charset="-122"/>
            </a:endParaRPr>
          </a:p>
          <a:p>
            <a:pPr marL="0" indent="0">
              <a:lnSpc>
                <a:spcPct val="150000"/>
              </a:lnSpc>
              <a:buNone/>
            </a:pPr>
            <a:r>
              <a:rPr lang="zh-CN" altLang="en-US" sz="1600" dirty="0">
                <a:latin typeface="+mn-ea"/>
                <a:cs typeface="Alibaba PuHuiTi R" pitchFamily="18" charset="-122"/>
              </a:rPr>
              <a:t>等到第</a:t>
            </a:r>
            <a:r>
              <a:rPr lang="en-US" altLang="zh-CN" sz="1600" dirty="0">
                <a:latin typeface="+mn-ea"/>
                <a:cs typeface="Alibaba PuHuiTi R" pitchFamily="18" charset="-122"/>
              </a:rPr>
              <a:t>10</a:t>
            </a:r>
            <a:r>
              <a:rPr lang="zh-CN" altLang="en-US" sz="1600" dirty="0">
                <a:latin typeface="+mn-ea"/>
                <a:cs typeface="Alibaba PuHuiTi R" pitchFamily="18" charset="-122"/>
              </a:rPr>
              <a:t>天的时候发现桃子只有</a:t>
            </a:r>
            <a:r>
              <a:rPr lang="en-US" altLang="zh-CN" sz="1600" dirty="0">
                <a:latin typeface="+mn-ea"/>
                <a:cs typeface="Alibaba PuHuiTi R" pitchFamily="18" charset="-122"/>
              </a:rPr>
              <a:t>1</a:t>
            </a:r>
            <a:r>
              <a:rPr lang="zh-CN" altLang="en-US" sz="1600" dirty="0">
                <a:latin typeface="+mn-ea"/>
                <a:cs typeface="Alibaba PuHuiTi R" pitchFamily="18" charset="-122"/>
              </a:rPr>
              <a:t>个了。</a:t>
            </a:r>
            <a:endParaRPr lang="en-US" altLang="zh-CN" sz="1600" dirty="0">
              <a:latin typeface="+mn-ea"/>
              <a:cs typeface="Alibaba PuHuiTi R" pitchFamily="18" charset="-122"/>
            </a:endParaRPr>
          </a:p>
          <a:p>
            <a:pPr marL="0" indent="0">
              <a:lnSpc>
                <a:spcPct val="150000"/>
              </a:lnSpc>
              <a:buNone/>
            </a:pPr>
            <a:r>
              <a:rPr lang="zh-CN" altLang="en-US" sz="1600" b="1" dirty="0">
                <a:latin typeface="+mn-ea"/>
                <a:cs typeface="Alibaba PuHuiTi R" pitchFamily="18" charset="-122"/>
              </a:rPr>
              <a:t>需求：请问猴子第一天摘了多少个桃子？</a:t>
            </a:r>
            <a:endParaRPr lang="en-US" altLang="zh-CN" sz="1600" b="1" dirty="0">
              <a:latin typeface="+mn-ea"/>
              <a:cs typeface="Alibaba PuHuiTi R" pitchFamily="18" charset="-122"/>
            </a:endParaRPr>
          </a:p>
          <a:p>
            <a:pPr marL="0" indent="0">
              <a:lnSpc>
                <a:spcPct val="150000"/>
              </a:lnSpc>
              <a:buNone/>
            </a:pPr>
            <a:r>
              <a:rPr lang="zh-CN" altLang="en-US" sz="1600" b="1" dirty="0">
                <a:latin typeface="+mn-ea"/>
                <a:cs typeface="Alibaba PuHuiTi R" pitchFamily="18" charset="-122"/>
              </a:rPr>
              <a:t>分析：</a:t>
            </a:r>
            <a:endParaRPr lang="en-US" altLang="zh-CN" sz="1600" b="1" dirty="0">
              <a:latin typeface="+mn-ea"/>
              <a:cs typeface="Alibaba PuHuiTi R" pitchFamily="18" charset="-122"/>
            </a:endParaRPr>
          </a:p>
          <a:p>
            <a:pPr marL="342900" indent="-342900">
              <a:lnSpc>
                <a:spcPct val="150000"/>
              </a:lnSpc>
              <a:buFont typeface="+mj-ea"/>
              <a:buAutoNum type="circleNumDbPlain"/>
            </a:pPr>
            <a:r>
              <a:rPr lang="zh-CN" altLang="en-US" sz="1600" dirty="0">
                <a:latin typeface="+mn-ea"/>
                <a:cs typeface="Alibaba PuHuiTi R" pitchFamily="18" charset="-122"/>
              </a:rPr>
              <a:t>整体来看，每一天都是做同一个事件，典型的规律化问题，考虑递归三要素：</a:t>
            </a:r>
            <a:endParaRPr lang="en-US" altLang="zh-CN" sz="1600" dirty="0">
              <a:latin typeface="+mn-ea"/>
              <a:cs typeface="Alibaba PuHuiTi R" pitchFamily="18" charset="-122"/>
            </a:endParaRPr>
          </a:p>
          <a:p>
            <a:pPr marL="342900" indent="-342900">
              <a:lnSpc>
                <a:spcPct val="150000"/>
              </a:lnSpc>
              <a:buFont typeface="+mj-ea"/>
              <a:buAutoNum type="circleNumDbPlain"/>
            </a:pPr>
            <a:r>
              <a:rPr lang="zh-CN" altLang="en-US" sz="1600" dirty="0">
                <a:latin typeface="+mn-ea"/>
                <a:cs typeface="Alibaba PuHuiTi R" pitchFamily="18" charset="-122"/>
              </a:rPr>
              <a:t>递归公式： </a:t>
            </a:r>
            <a:endParaRPr lang="en-US" altLang="zh-CN" sz="1600" dirty="0">
              <a:latin typeface="+mn-ea"/>
              <a:cs typeface="Alibaba PuHuiTi R" pitchFamily="18" charset="-122"/>
            </a:endParaRPr>
          </a:p>
          <a:p>
            <a:pPr marL="342900" indent="-342900">
              <a:lnSpc>
                <a:spcPct val="150000"/>
              </a:lnSpc>
              <a:buFont typeface="+mj-ea"/>
              <a:buAutoNum type="circleNumDbPlain"/>
            </a:pPr>
            <a:r>
              <a:rPr lang="zh-CN" altLang="en-US" sz="1600" dirty="0">
                <a:latin typeface="+mn-ea"/>
                <a:cs typeface="Alibaba PuHuiTi R" pitchFamily="18" charset="-122"/>
              </a:rPr>
              <a:t>递归终结点：</a:t>
            </a:r>
            <a:endParaRPr lang="en-US" altLang="zh-CN" sz="1600" dirty="0">
              <a:latin typeface="+mn-ea"/>
              <a:cs typeface="Alibaba PuHuiTi R" pitchFamily="18" charset="-122"/>
            </a:endParaRPr>
          </a:p>
          <a:p>
            <a:pPr marL="342900" indent="-342900">
              <a:lnSpc>
                <a:spcPct val="150000"/>
              </a:lnSpc>
              <a:buFont typeface="+mj-ea"/>
              <a:buAutoNum type="circleNumDbPlain"/>
            </a:pPr>
            <a:r>
              <a:rPr lang="zh-CN" altLang="en-US" sz="1600" dirty="0">
                <a:latin typeface="+mn-ea"/>
                <a:cs typeface="Alibaba PuHuiTi R" pitchFamily="18" charset="-122"/>
              </a:rPr>
              <a:t>递归方向：</a:t>
            </a:r>
            <a:endParaRPr lang="en-US" altLang="zh-CN" sz="1600" dirty="0">
              <a:latin typeface="+mn-ea"/>
              <a:cs typeface="Alibaba PuHuiTi R" pitchFamily="18" charset="-122"/>
            </a:endParaRPr>
          </a:p>
          <a:p>
            <a:pPr>
              <a:lnSpc>
                <a:spcPct val="150000"/>
              </a:lnSpc>
            </a:pPr>
            <a:endParaRPr lang="en-US" altLang="zh-CN" sz="1600" dirty="0">
              <a:latin typeface="+mn-ea"/>
              <a:cs typeface="Alibaba PuHuiTi R" pitchFamily="18" charset="-122"/>
            </a:endParaRPr>
          </a:p>
        </p:txBody>
      </p:sp>
      <p:pic>
        <p:nvPicPr>
          <p:cNvPr id="7" name="Picture 2">
            <a:extLst>
              <a:ext uri="{FF2B5EF4-FFF2-40B4-BE49-F238E27FC236}">
                <a16:creationId xmlns:a16="http://schemas.microsoft.com/office/drawing/2014/main" id="{655A6251-4060-4194-A0FB-1FDD10CE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72" y="1334529"/>
            <a:ext cx="2306467" cy="182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9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26068" y="282420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499918" y="1889463"/>
            <a:ext cx="1196905" cy="1623073"/>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629124" y="1805927"/>
            <a:ext cx="3635037" cy="1623073"/>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kumimoji="1" lang="zh-CN" altLang="en-US" sz="14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认识递归</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递归算法和其执行流程</a:t>
            </a:r>
            <a:endParaRPr kumimoji="1" lang="en-US" altLang="zh-CN" sz="140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895335" lvl="1" indent="-285750">
              <a:lnSpc>
                <a:spcPct val="250000"/>
              </a:lnSpc>
              <a:buFont typeface="Wingdings" panose="05000000000000000000" pitchFamily="2" charset="2"/>
              <a:buChar char="u"/>
            </a:pPr>
            <a:r>
              <a:rPr kumimoji="1" lang="zh-CN" altLang="en-US"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文件搜索</a:t>
            </a:r>
            <a:endParaRPr kumimoji="1" lang="en-US" altLang="zh-CN" sz="1400" b="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5279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C1976F6-CD1E-DC8A-D18E-12B77CFE16A8}"/>
              </a:ext>
            </a:extLst>
          </p:cNvPr>
          <p:cNvSpPr>
            <a:spLocks noGrp="1"/>
          </p:cNvSpPr>
          <p:nvPr>
            <p:ph type="title"/>
          </p:nvPr>
        </p:nvSpPr>
        <p:spPr/>
        <p:txBody>
          <a:bodyPr/>
          <a:lstStyle/>
          <a:p>
            <a:r>
              <a:rPr lang="zh-CN" altLang="en-US" dirty="0"/>
              <a:t>文件搜索</a:t>
            </a:r>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4294967295"/>
          </p:nvPr>
        </p:nvSpPr>
        <p:spPr>
          <a:xfrm>
            <a:off x="1918697" y="1655763"/>
            <a:ext cx="9213850" cy="4219575"/>
          </a:xfrm>
          <a:prstGeom prst="rect">
            <a:avLst/>
          </a:prstGeom>
        </p:spPr>
        <p:txBody>
          <a:bodyPr/>
          <a:lstStyle/>
          <a:p>
            <a:pPr>
              <a:lnSpc>
                <a:spcPct val="200000"/>
              </a:lnSpc>
            </a:pPr>
            <a:r>
              <a:rPr lang="zh-CN" altLang="en-US" sz="1800" b="1" dirty="0"/>
              <a:t>需求</a:t>
            </a:r>
            <a:r>
              <a:rPr lang="zh-CN" altLang="en-US" dirty="0"/>
              <a:t>：从</a:t>
            </a:r>
            <a:r>
              <a:rPr lang="en-US" altLang="zh-CN" dirty="0"/>
              <a:t>D:</a:t>
            </a:r>
            <a:r>
              <a:rPr lang="zh-CN" altLang="en-US" dirty="0"/>
              <a:t>盘中，搜索“</a:t>
            </a:r>
            <a:r>
              <a:rPr lang="en-US" altLang="zh-CN" dirty="0"/>
              <a:t>QQ.exe</a:t>
            </a:r>
            <a:r>
              <a:rPr lang="zh-CN" altLang="en-US" dirty="0"/>
              <a:t>”</a:t>
            </a:r>
            <a:r>
              <a:rPr lang="en-US" altLang="zh-CN" dirty="0"/>
              <a:t> </a:t>
            </a:r>
            <a:r>
              <a:rPr lang="zh-CN" altLang="en-US" dirty="0"/>
              <a:t>这个文件，找到后直接输出其位置。</a:t>
            </a:r>
            <a:endParaRPr lang="en-US" altLang="zh-CN" dirty="0"/>
          </a:p>
          <a:p>
            <a:pPr>
              <a:lnSpc>
                <a:spcPct val="200000"/>
              </a:lnSpc>
            </a:pPr>
            <a:r>
              <a:rPr lang="zh-CN" altLang="en-US" sz="1800" b="1" dirty="0"/>
              <a:t>分析</a:t>
            </a:r>
            <a:r>
              <a:rPr lang="zh-CN" altLang="en-US" dirty="0"/>
              <a:t>：</a:t>
            </a:r>
            <a:endParaRPr lang="en-US" altLang="zh-CN" dirty="0"/>
          </a:p>
          <a:p>
            <a:pPr marL="342900" indent="-342900">
              <a:lnSpc>
                <a:spcPct val="200000"/>
              </a:lnSpc>
              <a:buFont typeface="+mj-ea"/>
              <a:buAutoNum type="circleNumDbPlain"/>
            </a:pPr>
            <a:r>
              <a:rPr lang="zh-CN" altLang="en-US" dirty="0"/>
              <a:t>先找出</a:t>
            </a:r>
            <a:r>
              <a:rPr lang="en-US" altLang="zh-CN" dirty="0"/>
              <a:t>D:</a:t>
            </a:r>
            <a:r>
              <a:rPr lang="zh-CN" altLang="en-US" dirty="0"/>
              <a:t>盘下的所有一级文件对象</a:t>
            </a:r>
            <a:endParaRPr lang="en-US" altLang="zh-CN" dirty="0"/>
          </a:p>
          <a:p>
            <a:pPr marL="342900" indent="-342900">
              <a:lnSpc>
                <a:spcPct val="200000"/>
              </a:lnSpc>
              <a:buFont typeface="+mj-ea"/>
              <a:buAutoNum type="circleNumDbPlain"/>
            </a:pPr>
            <a:r>
              <a:rPr lang="zh-CN" altLang="en-US" dirty="0"/>
              <a:t>遍历全部一级文件对象，判断是否是文件</a:t>
            </a:r>
            <a:endParaRPr lang="en-US" altLang="zh-CN" dirty="0"/>
          </a:p>
          <a:p>
            <a:pPr marL="342900" indent="-342900">
              <a:lnSpc>
                <a:spcPct val="200000"/>
              </a:lnSpc>
              <a:buFont typeface="+mj-ea"/>
              <a:buAutoNum type="circleNumDbPlain"/>
            </a:pPr>
            <a:r>
              <a:rPr lang="zh-CN" altLang="en-US" dirty="0"/>
              <a:t>如果是文件，判断是否是自己想要的</a:t>
            </a:r>
            <a:endParaRPr lang="en-US" altLang="zh-CN" dirty="0"/>
          </a:p>
          <a:p>
            <a:pPr marL="342900" indent="-342900">
              <a:lnSpc>
                <a:spcPct val="200000"/>
              </a:lnSpc>
              <a:buFont typeface="+mj-ea"/>
              <a:buAutoNum type="circleNumDbPlain"/>
            </a:pPr>
            <a:r>
              <a:rPr lang="zh-CN" altLang="en-US" dirty="0"/>
              <a:t>如果是文件夹，需要继续进入到该文件夹，重复上述过程</a:t>
            </a:r>
            <a:endParaRPr lang="en-US" altLang="zh-CN" dirty="0"/>
          </a:p>
        </p:txBody>
      </p:sp>
      <p:pic>
        <p:nvPicPr>
          <p:cNvPr id="4" name="图片 3">
            <a:extLst>
              <a:ext uri="{FF2B5EF4-FFF2-40B4-BE49-F238E27FC236}">
                <a16:creationId xmlns:a16="http://schemas.microsoft.com/office/drawing/2014/main" id="{6CCA3A4B-6A2D-3FE1-F7B9-5D00FFD6A79C}"/>
              </a:ext>
            </a:extLst>
          </p:cNvPr>
          <p:cNvPicPr>
            <a:picLocks noChangeAspect="1"/>
          </p:cNvPicPr>
          <p:nvPr/>
        </p:nvPicPr>
        <p:blipFill>
          <a:blip r:embed="rId2"/>
          <a:stretch>
            <a:fillRect/>
          </a:stretch>
        </p:blipFill>
        <p:spPr>
          <a:xfrm>
            <a:off x="1918878" y="982662"/>
            <a:ext cx="2118544" cy="3505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86206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a:lnSpc>
                <a:spcPct val="250000"/>
              </a:lnSpc>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文件搜索用到了什么技术</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a:p>
            <a:pPr marL="895335" lvl="1" indent="-285750">
              <a:lnSpc>
                <a:spcPct val="25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递归，</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listFile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只是搜索到了一级文件对象。</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0842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9968495A-3E7D-644A-9FE8-5D1024F23EB3}"/>
              </a:ext>
            </a:extLst>
          </p:cNvPr>
          <p:cNvSpPr>
            <a:spLocks noGrp="1"/>
          </p:cNvSpPr>
          <p:nvPr>
            <p:ph type="body" sz="quarter" idx="10"/>
          </p:nvPr>
        </p:nvSpPr>
        <p:spPr/>
        <p:txBody>
          <a:bodyPr/>
          <a:lstStyle/>
          <a:p>
            <a:r>
              <a:rPr lang="zh-CN" altLang="en-US" dirty="0"/>
              <a:t>删除文件夹</a:t>
            </a:r>
            <a:r>
              <a:rPr lang="en-US" altLang="zh-CN" dirty="0"/>
              <a:t>[</a:t>
            </a:r>
            <a:r>
              <a:rPr lang="zh-CN" altLang="en-US" dirty="0"/>
              <a:t>拓展</a:t>
            </a:r>
            <a:r>
              <a:rPr lang="en-US" altLang="zh-CN" dirty="0"/>
              <a:t>]</a:t>
            </a:r>
            <a:endParaRPr lang="zh-CN" altLang="en-US" dirty="0"/>
          </a:p>
        </p:txBody>
      </p:sp>
      <p:sp>
        <p:nvSpPr>
          <p:cNvPr id="7" name="文本占位符 6">
            <a:extLst>
              <a:ext uri="{FF2B5EF4-FFF2-40B4-BE49-F238E27FC236}">
                <a16:creationId xmlns:a16="http://schemas.microsoft.com/office/drawing/2014/main" id="{8AB3EF58-A97F-D44C-8815-7D77AAB0C729}"/>
              </a:ext>
            </a:extLst>
          </p:cNvPr>
          <p:cNvSpPr>
            <a:spLocks noGrp="1"/>
          </p:cNvSpPr>
          <p:nvPr>
            <p:ph type="body" sz="quarter" idx="11"/>
          </p:nvPr>
        </p:nvSpPr>
        <p:spPr/>
        <p:txBody>
          <a:bodyPr/>
          <a:lstStyle/>
          <a:p>
            <a:pPr>
              <a:lnSpc>
                <a:spcPct val="250000"/>
              </a:lnSpc>
            </a:pPr>
            <a:r>
              <a:rPr lang="zh-CN" altLang="en-US" dirty="0">
                <a:latin typeface="Alibaba PuHuiTi R" pitchFamily="18" charset="-122"/>
                <a:ea typeface="Alibaba PuHuiTi R" pitchFamily="18" charset="-122"/>
                <a:cs typeface="Alibaba PuHuiTi R" pitchFamily="18" charset="-122"/>
              </a:rPr>
              <a:t>需求：删除非空文件夹</a:t>
            </a:r>
            <a:endParaRPr lang="en-US" altLang="zh-CN" dirty="0">
              <a:latin typeface="Alibaba PuHuiTi R" pitchFamily="18" charset="-122"/>
              <a:ea typeface="Alibaba PuHuiTi R" pitchFamily="18" charset="-122"/>
              <a:cs typeface="Alibaba PuHuiTi R" pitchFamily="18" charset="-122"/>
            </a:endParaRPr>
          </a:p>
          <a:p>
            <a:pPr>
              <a:lnSpc>
                <a:spcPct val="250000"/>
              </a:lnSpc>
            </a:pPr>
            <a:r>
              <a:rPr lang="zh-CN" altLang="en-US" dirty="0">
                <a:latin typeface="Alibaba PuHuiTi R" pitchFamily="18" charset="-122"/>
                <a:ea typeface="Alibaba PuHuiTi R" pitchFamily="18" charset="-122"/>
                <a:cs typeface="Alibaba PuHuiTi R" pitchFamily="18" charset="-122"/>
              </a:rPr>
              <a:t>分析：</a:t>
            </a:r>
            <a:endParaRPr lang="en-US" altLang="zh-CN" dirty="0">
              <a:latin typeface="Alibaba PuHuiTi R" pitchFamily="18" charset="-122"/>
              <a:ea typeface="Alibaba PuHuiTi R" pitchFamily="18" charset="-122"/>
              <a:cs typeface="Alibaba PuHuiTi R" pitchFamily="18" charset="-122"/>
            </a:endParaRPr>
          </a:p>
          <a:p>
            <a:pPr>
              <a:lnSpc>
                <a:spcPct val="250000"/>
              </a:lnSpc>
            </a:pPr>
            <a:r>
              <a:rPr lang="zh-CN" altLang="en-US" dirty="0">
                <a:latin typeface="Alibaba PuHuiTi R" pitchFamily="18" charset="-122"/>
                <a:ea typeface="Alibaba PuHuiTi R" pitchFamily="18" charset="-122"/>
                <a:cs typeface="Alibaba PuHuiTi R" pitchFamily="18" charset="-122"/>
              </a:rPr>
              <a:t>①：</a:t>
            </a:r>
            <a:r>
              <a:rPr lang="en-US" altLang="zh-CN" dirty="0">
                <a:latin typeface="Alibaba PuHuiTi R" pitchFamily="18" charset="-122"/>
                <a:ea typeface="Alibaba PuHuiTi R" pitchFamily="18" charset="-122"/>
                <a:cs typeface="Alibaba PuHuiTi R" pitchFamily="18" charset="-122"/>
              </a:rPr>
              <a:t>File</a:t>
            </a:r>
            <a:r>
              <a:rPr lang="zh-CN" altLang="en-US" dirty="0">
                <a:latin typeface="Alibaba PuHuiTi R" pitchFamily="18" charset="-122"/>
                <a:ea typeface="Alibaba PuHuiTi R" pitchFamily="18" charset="-122"/>
                <a:cs typeface="Alibaba PuHuiTi R" pitchFamily="18" charset="-122"/>
              </a:rPr>
              <a:t>默认不可以删除非空文件夹</a:t>
            </a:r>
            <a:endParaRPr lang="en-US" altLang="zh-CN" dirty="0">
              <a:latin typeface="Alibaba PuHuiTi R" pitchFamily="18" charset="-122"/>
              <a:ea typeface="Alibaba PuHuiTi R" pitchFamily="18" charset="-122"/>
              <a:cs typeface="Alibaba PuHuiTi R" pitchFamily="18" charset="-122"/>
            </a:endParaRPr>
          </a:p>
          <a:p>
            <a:pPr>
              <a:lnSpc>
                <a:spcPct val="250000"/>
              </a:lnSpc>
            </a:pPr>
            <a:r>
              <a:rPr lang="zh-CN" altLang="en-US" dirty="0">
                <a:latin typeface="Alibaba PuHuiTi R" pitchFamily="18" charset="-122"/>
                <a:ea typeface="Alibaba PuHuiTi R" pitchFamily="18" charset="-122"/>
                <a:cs typeface="Alibaba PuHuiTi R" pitchFamily="18" charset="-122"/>
              </a:rPr>
              <a:t>②：我们需要遍历文件夹，先删除里面的内容，再删除自己。</a:t>
            </a:r>
            <a:endParaRPr lang="zh-CN" altLang="en-US" dirty="0"/>
          </a:p>
          <a:p>
            <a:pPr>
              <a:lnSpc>
                <a:spcPct val="250000"/>
              </a:lnSpc>
            </a:pPr>
            <a:endParaRPr lang="zh-CN" altLang="en-US" dirty="0"/>
          </a:p>
        </p:txBody>
      </p:sp>
    </p:spTree>
    <p:extLst>
      <p:ext uri="{BB962C8B-B14F-4D97-AF65-F5344CB8AC3E}">
        <p14:creationId xmlns:p14="http://schemas.microsoft.com/office/powerpoint/2010/main" val="3489449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21674917-1B20-2E40-8226-8EC87787CE99}"/>
              </a:ext>
            </a:extLst>
          </p:cNvPr>
          <p:cNvSpPr>
            <a:spLocks noGrp="1"/>
          </p:cNvSpPr>
          <p:nvPr>
            <p:ph type="body" sz="quarter" idx="10"/>
          </p:nvPr>
        </p:nvSpPr>
        <p:spPr/>
        <p:txBody>
          <a:bodyPr/>
          <a:lstStyle/>
          <a:p>
            <a:r>
              <a:rPr lang="zh-CN" altLang="en-US"/>
              <a:t>啤酒问题</a:t>
            </a:r>
            <a:endParaRPr lang="zh-CN" altLang="en-US" dirty="0"/>
          </a:p>
        </p:txBody>
      </p:sp>
      <p:sp>
        <p:nvSpPr>
          <p:cNvPr id="6" name="文本占位符 5">
            <a:extLst>
              <a:ext uri="{FF2B5EF4-FFF2-40B4-BE49-F238E27FC236}">
                <a16:creationId xmlns:a16="http://schemas.microsoft.com/office/drawing/2014/main" id="{E8F29E90-DAAD-4D46-ABD2-A6B8BF98C43D}"/>
              </a:ext>
            </a:extLst>
          </p:cNvPr>
          <p:cNvSpPr>
            <a:spLocks noGrp="1"/>
          </p:cNvSpPr>
          <p:nvPr>
            <p:ph type="body" sz="quarter" idx="11"/>
          </p:nvPr>
        </p:nvSpPr>
        <p:spPr>
          <a:xfrm>
            <a:off x="5318760" y="1202989"/>
            <a:ext cx="7954946" cy="4219575"/>
          </a:xfrm>
        </p:spPr>
        <p:txBody>
          <a:bodyPr/>
          <a:lstStyle/>
          <a:p>
            <a:endParaRPr lang="en-US" altLang="zh-CN" dirty="0">
              <a:latin typeface="Alibaba PuHuiTi R" pitchFamily="18" charset="-122"/>
              <a:ea typeface="Alibaba PuHuiTi R"/>
              <a:cs typeface="Alibaba PuHuiTi R" pitchFamily="18" charset="-122"/>
            </a:endParaRPr>
          </a:p>
          <a:p>
            <a:pPr>
              <a:lnSpc>
                <a:spcPct val="250000"/>
              </a:lnSpc>
            </a:pPr>
            <a:r>
              <a:rPr lang="zh-CN" altLang="en-US" b="1" dirty="0"/>
              <a:t>需求：</a:t>
            </a:r>
            <a:endParaRPr lang="en-US" altLang="zh-CN" b="1" dirty="0"/>
          </a:p>
          <a:p>
            <a:pPr>
              <a:lnSpc>
                <a:spcPct val="250000"/>
              </a:lnSpc>
            </a:pPr>
            <a:r>
              <a:rPr lang="zh-CN" altLang="en-US" dirty="0"/>
              <a:t>啤酒</a:t>
            </a:r>
            <a:r>
              <a:rPr lang="en-US" altLang="zh-CN" dirty="0"/>
              <a:t>2</a:t>
            </a:r>
            <a:r>
              <a:rPr lang="zh-CN" altLang="en-US" dirty="0"/>
              <a:t>元</a:t>
            </a:r>
            <a:r>
              <a:rPr lang="en-US" altLang="zh-CN" dirty="0"/>
              <a:t>1</a:t>
            </a:r>
            <a:r>
              <a:rPr lang="zh-CN" altLang="en-US" dirty="0"/>
              <a:t>瓶，</a:t>
            </a:r>
            <a:r>
              <a:rPr lang="en-US" altLang="zh-CN" dirty="0"/>
              <a:t>4</a:t>
            </a:r>
            <a:r>
              <a:rPr lang="zh-CN" altLang="en-US" dirty="0"/>
              <a:t>个盖子可以换一瓶，</a:t>
            </a:r>
            <a:r>
              <a:rPr lang="en-US" altLang="zh-CN" dirty="0"/>
              <a:t>2</a:t>
            </a:r>
            <a:r>
              <a:rPr lang="zh-CN" altLang="en-US" dirty="0"/>
              <a:t>个空瓶可以换一瓶，</a:t>
            </a:r>
            <a:endParaRPr lang="en-US" altLang="zh-CN" dirty="0"/>
          </a:p>
          <a:p>
            <a:pPr>
              <a:lnSpc>
                <a:spcPct val="250000"/>
              </a:lnSpc>
            </a:pPr>
            <a:r>
              <a:rPr lang="zh-CN" altLang="en-US" dirty="0"/>
              <a:t>请问</a:t>
            </a:r>
            <a:r>
              <a:rPr lang="en-US" altLang="zh-CN" dirty="0"/>
              <a:t>10</a:t>
            </a:r>
            <a:r>
              <a:rPr lang="zh-CN" altLang="en-US" dirty="0"/>
              <a:t>元钱可以喝多少瓶酒，剩余多少空瓶和盖子。</a:t>
            </a:r>
            <a:endParaRPr lang="en-US" altLang="zh-CN" dirty="0"/>
          </a:p>
          <a:p>
            <a:pPr>
              <a:lnSpc>
                <a:spcPct val="250000"/>
              </a:lnSpc>
            </a:pPr>
            <a:r>
              <a:rPr lang="zh-CN" altLang="en-US" b="1" dirty="0"/>
              <a:t>答案：</a:t>
            </a:r>
            <a:endParaRPr lang="en-US" altLang="zh-CN" b="1" dirty="0"/>
          </a:p>
          <a:p>
            <a:pPr>
              <a:lnSpc>
                <a:spcPct val="250000"/>
              </a:lnSpc>
            </a:pPr>
            <a:r>
              <a:rPr lang="en-US" altLang="zh-CN" dirty="0"/>
              <a:t>15</a:t>
            </a:r>
            <a:r>
              <a:rPr lang="zh-CN" altLang="en-US" dirty="0"/>
              <a:t>瓶 </a:t>
            </a:r>
            <a:r>
              <a:rPr lang="en-US" altLang="zh-CN" dirty="0"/>
              <a:t>3</a:t>
            </a:r>
            <a:r>
              <a:rPr lang="zh-CN" altLang="en-US" dirty="0"/>
              <a:t>盖子 </a:t>
            </a:r>
            <a:r>
              <a:rPr lang="en-US" altLang="zh-CN" dirty="0"/>
              <a:t>1</a:t>
            </a:r>
            <a:r>
              <a:rPr lang="zh-CN" altLang="en-US" dirty="0"/>
              <a:t>瓶子</a:t>
            </a:r>
            <a:endParaRPr lang="en-US" altLang="zh-CN" dirty="0"/>
          </a:p>
          <a:p>
            <a:endParaRPr lang="en-US" altLang="zh-CN" dirty="0">
              <a:latin typeface="Alibaba PuHuiTi R" pitchFamily="18" charset="-122"/>
              <a:ea typeface="Alibaba PuHuiTi R"/>
              <a:cs typeface="Alibaba PuHuiTi R" pitchFamily="18" charset="-122"/>
            </a:endParaRPr>
          </a:p>
        </p:txBody>
      </p:sp>
      <p:pic>
        <p:nvPicPr>
          <p:cNvPr id="1026" name="Picture 2">
            <a:extLst>
              <a:ext uri="{FF2B5EF4-FFF2-40B4-BE49-F238E27FC236}">
                <a16:creationId xmlns:a16="http://schemas.microsoft.com/office/drawing/2014/main" id="{45C528EC-7B12-410C-96F6-3AC87512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65" y="1860389"/>
            <a:ext cx="46577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91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26068" y="282420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308331" y="2781177"/>
            <a:ext cx="860310" cy="1416329"/>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08331" y="2824207"/>
            <a:ext cx="3635037"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常见字符集介绍</a:t>
            </a:r>
            <a:endParaRPr lang="en-US" altLang="zh-CN" sz="14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字符集的编码、解码操作</a:t>
            </a:r>
            <a:endParaRPr kumimoji="1" lang="en-US" altLang="zh-CN" sz="14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5152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25557A9-9F45-FE1D-FB2E-F7C7B8B0D65B}"/>
              </a:ext>
            </a:extLst>
          </p:cNvPr>
          <p:cNvPicPr>
            <a:picLocks noChangeAspect="1"/>
          </p:cNvPicPr>
          <p:nvPr/>
        </p:nvPicPr>
        <p:blipFill>
          <a:blip r:embed="rId2"/>
          <a:stretch>
            <a:fillRect/>
          </a:stretch>
        </p:blipFill>
        <p:spPr>
          <a:xfrm>
            <a:off x="1563577" y="1359551"/>
            <a:ext cx="1240174" cy="434061"/>
          </a:xfrm>
          <a:prstGeom prst="rect">
            <a:avLst/>
          </a:prstGeom>
        </p:spPr>
      </p:pic>
      <p:pic>
        <p:nvPicPr>
          <p:cNvPr id="30" name="图片 29">
            <a:extLst>
              <a:ext uri="{FF2B5EF4-FFF2-40B4-BE49-F238E27FC236}">
                <a16:creationId xmlns:a16="http://schemas.microsoft.com/office/drawing/2014/main" id="{40F85BB9-784E-80E8-5092-EF2E17EF3A21}"/>
              </a:ext>
            </a:extLst>
          </p:cNvPr>
          <p:cNvPicPr>
            <a:picLocks noChangeAspect="1"/>
          </p:cNvPicPr>
          <p:nvPr/>
        </p:nvPicPr>
        <p:blipFill>
          <a:blip r:embed="rId3"/>
          <a:stretch>
            <a:fillRect/>
          </a:stretch>
        </p:blipFill>
        <p:spPr>
          <a:xfrm>
            <a:off x="1288797" y="2141137"/>
            <a:ext cx="3181143" cy="3019046"/>
          </a:xfrm>
          <a:prstGeom prst="rect">
            <a:avLst/>
          </a:prstGeom>
        </p:spPr>
      </p:pic>
      <p:pic>
        <p:nvPicPr>
          <p:cNvPr id="32" name="图片 31">
            <a:extLst>
              <a:ext uri="{FF2B5EF4-FFF2-40B4-BE49-F238E27FC236}">
                <a16:creationId xmlns:a16="http://schemas.microsoft.com/office/drawing/2014/main" id="{0B47FD50-A521-7010-7F2E-D57E572DA153}"/>
              </a:ext>
            </a:extLst>
          </p:cNvPr>
          <p:cNvPicPr>
            <a:picLocks noChangeAspect="1"/>
          </p:cNvPicPr>
          <p:nvPr/>
        </p:nvPicPr>
        <p:blipFill>
          <a:blip r:embed="rId4"/>
          <a:stretch>
            <a:fillRect/>
          </a:stretch>
        </p:blipFill>
        <p:spPr>
          <a:xfrm>
            <a:off x="6775348" y="2804106"/>
            <a:ext cx="2339543" cy="1249788"/>
          </a:xfrm>
          <a:prstGeom prst="rect">
            <a:avLst/>
          </a:prstGeom>
        </p:spPr>
      </p:pic>
      <p:sp>
        <p:nvSpPr>
          <p:cNvPr id="2" name="标题 1">
            <a:extLst>
              <a:ext uri="{FF2B5EF4-FFF2-40B4-BE49-F238E27FC236}">
                <a16:creationId xmlns:a16="http://schemas.microsoft.com/office/drawing/2014/main" id="{87D0DC5C-27DA-7914-17B7-ACDB04FEC4E0}"/>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40399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idx="1"/>
          </p:nvPr>
        </p:nvSpPr>
        <p:spPr/>
        <p:txBody>
          <a:bodyPr/>
          <a:lstStyle/>
          <a:p>
            <a:pPr>
              <a:lnSpc>
                <a:spcPct val="200000"/>
              </a:lnSpc>
            </a:pPr>
            <a:endParaRPr kumimoji="1"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00000"/>
              </a:lnSpc>
            </a:pPr>
            <a:endParaRPr kumimoji="1"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BBCF67A0-1B01-452A-E7E9-0FE3584D0937}"/>
              </a:ext>
            </a:extLst>
          </p:cNvPr>
          <p:cNvSpPr>
            <a:spLocks noGrp="1"/>
          </p:cNvSpPr>
          <p:nvPr>
            <p:ph type="title"/>
          </p:nvPr>
        </p:nvSpPr>
        <p:spPr/>
        <p:txBody>
          <a:bodyPr/>
          <a:lstStyle/>
          <a:p>
            <a:r>
              <a:rPr lang="zh-CN" altLang="en-US" dirty="0"/>
              <a:t>存储数据的方案</a:t>
            </a:r>
          </a:p>
        </p:txBody>
      </p:sp>
      <p:sp>
        <p:nvSpPr>
          <p:cNvPr id="11" name="Rectangle 1">
            <a:extLst>
              <a:ext uri="{FF2B5EF4-FFF2-40B4-BE49-F238E27FC236}">
                <a16:creationId xmlns:a16="http://schemas.microsoft.com/office/drawing/2014/main" id="{2D749433-7318-47BD-BCA8-A634A26326A5}"/>
              </a:ext>
            </a:extLst>
          </p:cNvPr>
          <p:cNvSpPr>
            <a:spLocks noChangeArrowheads="1"/>
          </p:cNvSpPr>
          <p:nvPr/>
        </p:nvSpPr>
        <p:spPr bwMode="auto">
          <a:xfrm>
            <a:off x="710881" y="1430628"/>
            <a:ext cx="9397124"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java.io.</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包下的类，</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File类</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的对象，用于</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代表</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当前</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操作系统的文件</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（可以是</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文件、或文件夹</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3" name="图片 2">
            <a:extLst>
              <a:ext uri="{FF2B5EF4-FFF2-40B4-BE49-F238E27FC236}">
                <a16:creationId xmlns:a16="http://schemas.microsoft.com/office/drawing/2014/main" id="{BD3E0934-84C7-4825-CC38-9DA5714242D5}"/>
              </a:ext>
            </a:extLst>
          </p:cNvPr>
          <p:cNvPicPr>
            <a:picLocks noChangeAspect="1"/>
          </p:cNvPicPr>
          <p:nvPr/>
        </p:nvPicPr>
        <p:blipFill>
          <a:blip r:embed="rId2"/>
          <a:stretch>
            <a:fillRect/>
          </a:stretch>
        </p:blipFill>
        <p:spPr>
          <a:xfrm>
            <a:off x="822849" y="2122804"/>
            <a:ext cx="4921724" cy="1370836"/>
          </a:xfrm>
          <a:prstGeom prst="rect">
            <a:avLst/>
          </a:prstGeom>
          <a:effectLst>
            <a:outerShdw blurRad="63500" sx="102000" sy="102000" algn="ctr" rotWithShape="0">
              <a:prstClr val="black">
                <a:alpha val="40000"/>
              </a:prstClr>
            </a:outerShdw>
          </a:effectLst>
        </p:spPr>
      </p:pic>
      <p:pic>
        <p:nvPicPr>
          <p:cNvPr id="5" name="图片 4">
            <a:extLst>
              <a:ext uri="{FF2B5EF4-FFF2-40B4-BE49-F238E27FC236}">
                <a16:creationId xmlns:a16="http://schemas.microsoft.com/office/drawing/2014/main" id="{10F13332-948C-5F99-E32D-1BD04C0B734D}"/>
              </a:ext>
            </a:extLst>
          </p:cNvPr>
          <p:cNvPicPr>
            <a:picLocks noChangeAspect="1"/>
          </p:cNvPicPr>
          <p:nvPr/>
        </p:nvPicPr>
        <p:blipFill>
          <a:blip r:embed="rId3"/>
          <a:stretch>
            <a:fillRect/>
          </a:stretch>
        </p:blipFill>
        <p:spPr>
          <a:xfrm>
            <a:off x="822849" y="1108909"/>
            <a:ext cx="623396" cy="292081"/>
          </a:xfrm>
          <a:prstGeom prst="rect">
            <a:avLst/>
          </a:prstGeom>
        </p:spPr>
      </p:pic>
      <p:sp>
        <p:nvSpPr>
          <p:cNvPr id="9" name="!!!collection">
            <a:extLst>
              <a:ext uri="{FF2B5EF4-FFF2-40B4-BE49-F238E27FC236}">
                <a16:creationId xmlns:a16="http://schemas.microsoft.com/office/drawing/2014/main" id="{C87A4B49-12F1-8C76-8C97-895A0DDFF697}"/>
              </a:ext>
            </a:extLst>
          </p:cNvPr>
          <p:cNvSpPr>
            <a:spLocks noChangeArrowheads="1"/>
          </p:cNvSpPr>
          <p:nvPr/>
        </p:nvSpPr>
        <p:spPr bwMode="auto">
          <a:xfrm flipH="1">
            <a:off x="1569297" y="3904753"/>
            <a:ext cx="3208903" cy="280341"/>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zh-CN" sz="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获取文件信息</a:t>
            </a:r>
            <a:r>
              <a:rPr lang="zh-CN" altLang="en-US" sz="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（大小，文件名，修改时间）</a:t>
            </a:r>
            <a:endPar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collection">
            <a:extLst>
              <a:ext uri="{FF2B5EF4-FFF2-40B4-BE49-F238E27FC236}">
                <a16:creationId xmlns:a16="http://schemas.microsoft.com/office/drawing/2014/main" id="{BB3D97EA-27A8-E78D-ECD1-EA718E5CB5F1}"/>
              </a:ext>
            </a:extLst>
          </p:cNvPr>
          <p:cNvSpPr>
            <a:spLocks noChangeArrowheads="1"/>
          </p:cNvSpPr>
          <p:nvPr/>
        </p:nvSpPr>
        <p:spPr bwMode="auto">
          <a:xfrm flipH="1">
            <a:off x="1571050" y="4537192"/>
            <a:ext cx="1484740" cy="280341"/>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创建文件</a:t>
            </a:r>
            <a:r>
              <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文件夹</a:t>
            </a:r>
            <a:endPar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collection">
            <a:extLst>
              <a:ext uri="{FF2B5EF4-FFF2-40B4-BE49-F238E27FC236}">
                <a16:creationId xmlns:a16="http://schemas.microsoft.com/office/drawing/2014/main" id="{15FED8A0-715B-5563-132C-0DD12CDB2C67}"/>
              </a:ext>
            </a:extLst>
          </p:cNvPr>
          <p:cNvSpPr>
            <a:spLocks noChangeArrowheads="1"/>
          </p:cNvSpPr>
          <p:nvPr/>
        </p:nvSpPr>
        <p:spPr bwMode="auto">
          <a:xfrm flipH="1">
            <a:off x="3644480" y="4510325"/>
            <a:ext cx="1484740" cy="280341"/>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删除文件</a:t>
            </a:r>
            <a:r>
              <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文件夹</a:t>
            </a:r>
            <a:endPar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圆角矩形 5">
            <a:extLst>
              <a:ext uri="{FF2B5EF4-FFF2-40B4-BE49-F238E27FC236}">
                <a16:creationId xmlns:a16="http://schemas.microsoft.com/office/drawing/2014/main" id="{03DF9750-7A61-1518-F5C9-0811F26AD0F2}"/>
              </a:ext>
            </a:extLst>
          </p:cNvPr>
          <p:cNvSpPr>
            <a:spLocks noChangeArrowheads="1"/>
          </p:cNvSpPr>
          <p:nvPr/>
        </p:nvSpPr>
        <p:spPr bwMode="auto">
          <a:xfrm>
            <a:off x="6001830" y="3923838"/>
            <a:ext cx="1321837" cy="280341"/>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2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判断文件的类型</a:t>
            </a:r>
            <a:endParaRPr lang="en-US" altLang="zh-CN" sz="1200" kern="0" dirty="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圆角矩形 5">
            <a:extLst>
              <a:ext uri="{FF2B5EF4-FFF2-40B4-BE49-F238E27FC236}">
                <a16:creationId xmlns:a16="http://schemas.microsoft.com/office/drawing/2014/main" id="{980A3D7E-F892-E238-CE26-76B7409E08A0}"/>
              </a:ext>
            </a:extLst>
          </p:cNvPr>
          <p:cNvSpPr>
            <a:spLocks noChangeArrowheads="1"/>
          </p:cNvSpPr>
          <p:nvPr/>
        </p:nvSpPr>
        <p:spPr bwMode="auto">
          <a:xfrm>
            <a:off x="6001829" y="4510325"/>
            <a:ext cx="784597" cy="280341"/>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2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7" name="图片 16">
            <a:extLst>
              <a:ext uri="{FF2B5EF4-FFF2-40B4-BE49-F238E27FC236}">
                <a16:creationId xmlns:a16="http://schemas.microsoft.com/office/drawing/2014/main" id="{EF58F4FE-3B8E-6F42-09E5-D2AE9AC32BBB}"/>
              </a:ext>
            </a:extLst>
          </p:cNvPr>
          <p:cNvPicPr>
            <a:picLocks noChangeAspect="1"/>
          </p:cNvPicPr>
          <p:nvPr/>
        </p:nvPicPr>
        <p:blipFill>
          <a:blip r:embed="rId4"/>
          <a:stretch>
            <a:fillRect/>
          </a:stretch>
        </p:blipFill>
        <p:spPr>
          <a:xfrm>
            <a:off x="4604657" y="2168561"/>
            <a:ext cx="1161487" cy="1279321"/>
          </a:xfrm>
          <a:prstGeom prst="rect">
            <a:avLst/>
          </a:prstGeom>
        </p:spPr>
      </p:pic>
      <p:grpSp>
        <p:nvGrpSpPr>
          <p:cNvPr id="18" name="组合 17">
            <a:extLst>
              <a:ext uri="{FF2B5EF4-FFF2-40B4-BE49-F238E27FC236}">
                <a16:creationId xmlns:a16="http://schemas.microsoft.com/office/drawing/2014/main" id="{0ACD981D-8813-E2B3-5C93-23760D45F96E}"/>
              </a:ext>
            </a:extLst>
          </p:cNvPr>
          <p:cNvGrpSpPr/>
          <p:nvPr/>
        </p:nvGrpSpPr>
        <p:grpSpPr>
          <a:xfrm>
            <a:off x="710882" y="5462792"/>
            <a:ext cx="6815986" cy="438968"/>
            <a:chOff x="3353164" y="5575040"/>
            <a:chExt cx="3377803" cy="750786"/>
          </a:xfrm>
        </p:grpSpPr>
        <p:grpSp>
          <p:nvGrpSpPr>
            <p:cNvPr id="19" name="组合 18">
              <a:extLst>
                <a:ext uri="{FF2B5EF4-FFF2-40B4-BE49-F238E27FC236}">
                  <a16:creationId xmlns:a16="http://schemas.microsoft.com/office/drawing/2014/main" id="{FFB0F415-D757-1F7E-AA53-8D4671810AB3}"/>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21" name="圆角矩形 70">
                <a:extLst>
                  <a:ext uri="{FF2B5EF4-FFF2-40B4-BE49-F238E27FC236}">
                    <a16:creationId xmlns:a16="http://schemas.microsoft.com/office/drawing/2014/main" id="{6F5F38F0-D8AC-5FAB-8F92-25BA5EFCD77B}"/>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2" name="圆角矩形 71">
                <a:extLst>
                  <a:ext uri="{FF2B5EF4-FFF2-40B4-BE49-F238E27FC236}">
                    <a16:creationId xmlns:a16="http://schemas.microsoft.com/office/drawing/2014/main" id="{DFFE56AF-3B65-2212-0993-2ADBEF78E110}"/>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20" name="TextBox 69">
              <a:extLst>
                <a:ext uri="{FF2B5EF4-FFF2-40B4-BE49-F238E27FC236}">
                  <a16:creationId xmlns:a16="http://schemas.microsoft.com/office/drawing/2014/main" id="{C39C725F-E3C8-FC8C-747E-5C7AB0F3C4DF}"/>
                </a:ext>
              </a:extLst>
            </p:cNvPr>
            <p:cNvSpPr txBox="1"/>
            <p:nvPr/>
          </p:nvSpPr>
          <p:spPr>
            <a:xfrm>
              <a:off x="3421544" y="5575040"/>
              <a:ext cx="3241042" cy="468975"/>
            </a:xfrm>
            <a:prstGeom prst="rect">
              <a:avLst/>
            </a:prstGeom>
            <a:noFill/>
          </p:spPr>
          <p:txBody>
            <a:bodyPr wrap="square" rtlCol="0">
              <a:spAutoFit/>
            </a:bodyPr>
            <a:lstStyle/>
            <a:p>
              <a:pPr>
                <a:lnSpc>
                  <a:spcPct val="150000"/>
                </a:lnSpc>
                <a:defRPr/>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类只能对文件本身进行操作，</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不能读写文件里面存储的数据。</a:t>
              </a:r>
              <a:endPar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187426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42857">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14:bounceEnd="42857">
                                          <p:cBhvr additive="base">
                                            <p:cTn id="13" dur="700" fill="hold"/>
                                            <p:tgtEl>
                                              <p:spTgt spid="14"/>
                                            </p:tgtEl>
                                            <p:attrNameLst>
                                              <p:attrName>ppt_x</p:attrName>
                                            </p:attrNameLst>
                                          </p:cBhvr>
                                          <p:tavLst>
                                            <p:tav tm="0">
                                              <p:val>
                                                <p:strVal val="0-#ppt_w/2"/>
                                              </p:val>
                                            </p:tav>
                                            <p:tav tm="100000">
                                              <p:val>
                                                <p:strVal val="#ppt_x"/>
                                              </p:val>
                                            </p:tav>
                                          </p:tavLst>
                                        </p:anim>
                                        <p:anim calcmode="lin" valueType="num" p14:bounceEnd="42857">
                                          <p:cBhvr additive="base">
                                            <p:cTn id="14" dur="7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14:presetBounceEnd="42857">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42857">
                                          <p:cBhvr additive="base">
                                            <p:cTn id="31" dur="700" fill="hold"/>
                                            <p:tgtEl>
                                              <p:spTgt spid="15"/>
                                            </p:tgtEl>
                                            <p:attrNameLst>
                                              <p:attrName>ppt_x</p:attrName>
                                            </p:attrNameLst>
                                          </p:cBhvr>
                                          <p:tavLst>
                                            <p:tav tm="0">
                                              <p:val>
                                                <p:strVal val="#ppt_x"/>
                                              </p:val>
                                            </p:tav>
                                            <p:tav tm="100000">
                                              <p:val>
                                                <p:strVal val="#ppt_x"/>
                                              </p:val>
                                            </p:tav>
                                          </p:tavLst>
                                        </p:anim>
                                        <p:anim calcmode="lin" valueType="num" p14:bounceEnd="42857">
                                          <p:cBhvr additive="base">
                                            <p:cTn id="32" dur="7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900" decel="100000" fill="hold"/>
                                            <p:tgtEl>
                                              <p:spTgt spid="1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00" fill="hold"/>
                                            <p:tgtEl>
                                              <p:spTgt spid="14"/>
                                            </p:tgtEl>
                                            <p:attrNameLst>
                                              <p:attrName>ppt_x</p:attrName>
                                            </p:attrNameLst>
                                          </p:cBhvr>
                                          <p:tavLst>
                                            <p:tav tm="0">
                                              <p:val>
                                                <p:strVal val="0-#ppt_w/2"/>
                                              </p:val>
                                            </p:tav>
                                            <p:tav tm="100000">
                                              <p:val>
                                                <p:strVal val="#ppt_x"/>
                                              </p:val>
                                            </p:tav>
                                          </p:tavLst>
                                        </p:anim>
                                        <p:anim calcmode="lin" valueType="num">
                                          <p:cBhvr additive="base">
                                            <p:cTn id="14" dur="7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00" fill="hold"/>
                                            <p:tgtEl>
                                              <p:spTgt spid="15"/>
                                            </p:tgtEl>
                                            <p:attrNameLst>
                                              <p:attrName>ppt_x</p:attrName>
                                            </p:attrNameLst>
                                          </p:cBhvr>
                                          <p:tavLst>
                                            <p:tav tm="0">
                                              <p:val>
                                                <p:strVal val="#ppt_x"/>
                                              </p:val>
                                            </p:tav>
                                            <p:tav tm="100000">
                                              <p:val>
                                                <p:strVal val="#ppt_x"/>
                                              </p:val>
                                            </p:tav>
                                          </p:tavLst>
                                        </p:anim>
                                        <p:anim calcmode="lin" valueType="num">
                                          <p:cBhvr additive="base">
                                            <p:cTn id="32" dur="7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900" decel="100000" fill="hold"/>
                                            <p:tgtEl>
                                              <p:spTgt spid="1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5"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A1D1AC-5330-8AE8-7C14-D5627E1BD37E}"/>
              </a:ext>
            </a:extLst>
          </p:cNvPr>
          <p:cNvPicPr>
            <a:picLocks noChangeAspect="1"/>
          </p:cNvPicPr>
          <p:nvPr/>
        </p:nvPicPr>
        <p:blipFill>
          <a:blip r:embed="rId2"/>
          <a:stretch>
            <a:fillRect/>
          </a:stretch>
        </p:blipFill>
        <p:spPr>
          <a:xfrm>
            <a:off x="1288797" y="2141137"/>
            <a:ext cx="3181143" cy="3019046"/>
          </a:xfrm>
          <a:prstGeom prst="rect">
            <a:avLst/>
          </a:prstGeom>
        </p:spPr>
      </p:pic>
      <p:pic>
        <p:nvPicPr>
          <p:cNvPr id="16" name="图片 15">
            <a:extLst>
              <a:ext uri="{FF2B5EF4-FFF2-40B4-BE49-F238E27FC236}">
                <a16:creationId xmlns:a16="http://schemas.microsoft.com/office/drawing/2014/main" id="{325557A9-9F45-FE1D-FB2E-F7C7B8B0D65B}"/>
              </a:ext>
            </a:extLst>
          </p:cNvPr>
          <p:cNvPicPr>
            <a:picLocks noChangeAspect="1"/>
          </p:cNvPicPr>
          <p:nvPr/>
        </p:nvPicPr>
        <p:blipFill>
          <a:blip r:embed="rId3"/>
          <a:stretch>
            <a:fillRect/>
          </a:stretch>
        </p:blipFill>
        <p:spPr>
          <a:xfrm>
            <a:off x="1563577" y="1359551"/>
            <a:ext cx="1240174" cy="434061"/>
          </a:xfrm>
          <a:prstGeom prst="rect">
            <a:avLst/>
          </a:prstGeom>
        </p:spPr>
      </p:pic>
      <p:pic>
        <p:nvPicPr>
          <p:cNvPr id="32" name="图片 31">
            <a:extLst>
              <a:ext uri="{FF2B5EF4-FFF2-40B4-BE49-F238E27FC236}">
                <a16:creationId xmlns:a16="http://schemas.microsoft.com/office/drawing/2014/main" id="{0B47FD50-A521-7010-7F2E-D57E572DA153}"/>
              </a:ext>
            </a:extLst>
          </p:cNvPr>
          <p:cNvPicPr>
            <a:picLocks noChangeAspect="1"/>
          </p:cNvPicPr>
          <p:nvPr/>
        </p:nvPicPr>
        <p:blipFill>
          <a:blip r:embed="rId4"/>
          <a:stretch>
            <a:fillRect/>
          </a:stretch>
        </p:blipFill>
        <p:spPr>
          <a:xfrm>
            <a:off x="3217896" y="3295006"/>
            <a:ext cx="665767" cy="355654"/>
          </a:xfrm>
          <a:prstGeom prst="rect">
            <a:avLst/>
          </a:prstGeom>
        </p:spPr>
      </p:pic>
      <p:pic>
        <p:nvPicPr>
          <p:cNvPr id="2" name="图片 1">
            <a:extLst>
              <a:ext uri="{FF2B5EF4-FFF2-40B4-BE49-F238E27FC236}">
                <a16:creationId xmlns:a16="http://schemas.microsoft.com/office/drawing/2014/main" id="{E5566ADA-6814-101B-120A-DF1A3F411FF7}"/>
              </a:ext>
            </a:extLst>
          </p:cNvPr>
          <p:cNvPicPr>
            <a:picLocks noChangeAspect="1"/>
          </p:cNvPicPr>
          <p:nvPr/>
        </p:nvPicPr>
        <p:blipFill>
          <a:blip r:embed="rId3"/>
          <a:stretch>
            <a:fillRect/>
          </a:stretch>
        </p:blipFill>
        <p:spPr>
          <a:xfrm>
            <a:off x="1563577" y="1359551"/>
            <a:ext cx="1240174" cy="434061"/>
          </a:xfrm>
          <a:prstGeom prst="rect">
            <a:avLst/>
          </a:prstGeom>
        </p:spPr>
      </p:pic>
      <p:sp>
        <p:nvSpPr>
          <p:cNvPr id="4" name="标题 3">
            <a:extLst>
              <a:ext uri="{FF2B5EF4-FFF2-40B4-BE49-F238E27FC236}">
                <a16:creationId xmlns:a16="http://schemas.microsoft.com/office/drawing/2014/main" id="{1A5EC6DA-6AA0-3AD4-E6EF-B90FB9EED336}"/>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315025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4EE7AD7C-D52F-BC78-A21A-B8927A155B5D}"/>
              </a:ext>
            </a:extLst>
          </p:cNvPr>
          <p:cNvSpPr/>
          <p:nvPr/>
        </p:nvSpPr>
        <p:spPr>
          <a:xfrm>
            <a:off x="638738" y="1990396"/>
            <a:ext cx="3717888" cy="3372309"/>
          </a:xfrm>
          <a:prstGeom prst="ellipse">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pic>
        <p:nvPicPr>
          <p:cNvPr id="5" name="图片 4">
            <a:extLst>
              <a:ext uri="{FF2B5EF4-FFF2-40B4-BE49-F238E27FC236}">
                <a16:creationId xmlns:a16="http://schemas.microsoft.com/office/drawing/2014/main" id="{EC9332DC-8347-1E7D-896E-92EFD238EA79}"/>
              </a:ext>
            </a:extLst>
          </p:cNvPr>
          <p:cNvPicPr>
            <a:picLocks noChangeAspect="1"/>
          </p:cNvPicPr>
          <p:nvPr/>
        </p:nvPicPr>
        <p:blipFill>
          <a:blip r:embed="rId2"/>
          <a:stretch>
            <a:fillRect/>
          </a:stretch>
        </p:blipFill>
        <p:spPr>
          <a:xfrm>
            <a:off x="1043955" y="2894216"/>
            <a:ext cx="3038643" cy="388767"/>
          </a:xfrm>
          <a:prstGeom prst="rect">
            <a:avLst/>
          </a:prstGeom>
        </p:spPr>
      </p:pic>
      <p:pic>
        <p:nvPicPr>
          <p:cNvPr id="8" name="图片 7">
            <a:extLst>
              <a:ext uri="{FF2B5EF4-FFF2-40B4-BE49-F238E27FC236}">
                <a16:creationId xmlns:a16="http://schemas.microsoft.com/office/drawing/2014/main" id="{14800F64-2969-B1E4-88C5-65C292E5950F}"/>
              </a:ext>
            </a:extLst>
          </p:cNvPr>
          <p:cNvPicPr>
            <a:picLocks noChangeAspect="1"/>
          </p:cNvPicPr>
          <p:nvPr/>
        </p:nvPicPr>
        <p:blipFill>
          <a:blip r:embed="rId3"/>
          <a:stretch>
            <a:fillRect/>
          </a:stretch>
        </p:blipFill>
        <p:spPr>
          <a:xfrm>
            <a:off x="1103792" y="3676551"/>
            <a:ext cx="919570" cy="462298"/>
          </a:xfrm>
          <a:prstGeom prst="rect">
            <a:avLst/>
          </a:prstGeom>
        </p:spPr>
      </p:pic>
      <p:pic>
        <p:nvPicPr>
          <p:cNvPr id="10" name="图片 9">
            <a:extLst>
              <a:ext uri="{FF2B5EF4-FFF2-40B4-BE49-F238E27FC236}">
                <a16:creationId xmlns:a16="http://schemas.microsoft.com/office/drawing/2014/main" id="{10D33874-4EFD-57DD-88A3-D241A14A91F3}"/>
              </a:ext>
            </a:extLst>
          </p:cNvPr>
          <p:cNvPicPr>
            <a:picLocks noChangeAspect="1"/>
          </p:cNvPicPr>
          <p:nvPr/>
        </p:nvPicPr>
        <p:blipFill>
          <a:blip r:embed="rId4"/>
          <a:stretch>
            <a:fillRect/>
          </a:stretch>
        </p:blipFill>
        <p:spPr>
          <a:xfrm>
            <a:off x="2466393" y="3575018"/>
            <a:ext cx="1550202" cy="388766"/>
          </a:xfrm>
          <a:prstGeom prst="rect">
            <a:avLst/>
          </a:prstGeom>
        </p:spPr>
      </p:pic>
      <p:pic>
        <p:nvPicPr>
          <p:cNvPr id="12" name="图片 11">
            <a:extLst>
              <a:ext uri="{FF2B5EF4-FFF2-40B4-BE49-F238E27FC236}">
                <a16:creationId xmlns:a16="http://schemas.microsoft.com/office/drawing/2014/main" id="{3B797922-7CBF-B9EE-06C0-3A60E7A22CBA}"/>
              </a:ext>
            </a:extLst>
          </p:cNvPr>
          <p:cNvPicPr>
            <a:picLocks noChangeAspect="1"/>
          </p:cNvPicPr>
          <p:nvPr/>
        </p:nvPicPr>
        <p:blipFill>
          <a:blip r:embed="rId5"/>
          <a:stretch>
            <a:fillRect/>
          </a:stretch>
        </p:blipFill>
        <p:spPr>
          <a:xfrm>
            <a:off x="1563577" y="4330601"/>
            <a:ext cx="1597738" cy="388767"/>
          </a:xfrm>
          <a:prstGeom prst="rect">
            <a:avLst/>
          </a:prstGeom>
        </p:spPr>
      </p:pic>
      <p:pic>
        <p:nvPicPr>
          <p:cNvPr id="16" name="图片 15">
            <a:extLst>
              <a:ext uri="{FF2B5EF4-FFF2-40B4-BE49-F238E27FC236}">
                <a16:creationId xmlns:a16="http://schemas.microsoft.com/office/drawing/2014/main" id="{325557A9-9F45-FE1D-FB2E-F7C7B8B0D65B}"/>
              </a:ext>
            </a:extLst>
          </p:cNvPr>
          <p:cNvPicPr>
            <a:picLocks noChangeAspect="1"/>
          </p:cNvPicPr>
          <p:nvPr/>
        </p:nvPicPr>
        <p:blipFill>
          <a:blip r:embed="rId6"/>
          <a:stretch>
            <a:fillRect/>
          </a:stretch>
        </p:blipFill>
        <p:spPr>
          <a:xfrm>
            <a:off x="1563577" y="1359551"/>
            <a:ext cx="1240174" cy="434061"/>
          </a:xfrm>
          <a:prstGeom prst="rect">
            <a:avLst/>
          </a:prstGeom>
        </p:spPr>
      </p:pic>
      <p:sp>
        <p:nvSpPr>
          <p:cNvPr id="17" name="矩形 16">
            <a:extLst>
              <a:ext uri="{FF2B5EF4-FFF2-40B4-BE49-F238E27FC236}">
                <a16:creationId xmlns:a16="http://schemas.microsoft.com/office/drawing/2014/main" id="{A190B0FC-D8FC-0480-579E-768E258209B7}"/>
              </a:ext>
            </a:extLst>
          </p:cNvPr>
          <p:cNvSpPr/>
          <p:nvPr/>
        </p:nvSpPr>
        <p:spPr>
          <a:xfrm>
            <a:off x="4761843" y="1188671"/>
            <a:ext cx="1068535" cy="548858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59B95AB1-A98D-BB17-4016-B9F3C8A8A7DC}"/>
              </a:ext>
            </a:extLst>
          </p:cNvPr>
          <p:cNvSpPr txBox="1"/>
          <p:nvPr/>
        </p:nvSpPr>
        <p:spPr>
          <a:xfrm>
            <a:off x="5326519" y="1166877"/>
            <a:ext cx="599364" cy="5879623"/>
          </a:xfrm>
          <a:prstGeom prst="rect">
            <a:avLst/>
          </a:prstGeom>
          <a:noFill/>
        </p:spPr>
        <p:txBody>
          <a:bodyPr wrap="square" rtlCol="0">
            <a:spAutoFit/>
          </a:bodyPr>
          <a:lstStyle/>
          <a:p>
            <a:pPr fontAlgn="auto">
              <a:lnSpc>
                <a:spcPct val="150000"/>
              </a:lnSpc>
              <a:spcBef>
                <a:spcPts val="0"/>
              </a:spcBef>
              <a:spcAft>
                <a:spcPts val="0"/>
              </a:spcAft>
            </a:pPr>
            <a:r>
              <a:rPr lang="en-US" altLang="zh-CN" sz="1200" b="1" dirty="0">
                <a:latin typeface="Consolas" panose="020B0609020204030204" pitchFamily="49" charset="0"/>
              </a:rPr>
              <a:t>0</a:t>
            </a:r>
          </a:p>
          <a:p>
            <a:pPr fontAlgn="auto">
              <a:lnSpc>
                <a:spcPct val="150000"/>
              </a:lnSpc>
              <a:spcBef>
                <a:spcPts val="0"/>
              </a:spcBef>
              <a:spcAft>
                <a:spcPts val="0"/>
              </a:spcAft>
            </a:pPr>
            <a:r>
              <a:rPr lang="en-US" altLang="zh-CN" sz="1200" b="1" dirty="0">
                <a:latin typeface="Consolas" panose="020B0609020204030204" pitchFamily="49" charset="0"/>
              </a:rPr>
              <a:t>1</a:t>
            </a:r>
          </a:p>
          <a:p>
            <a:pPr fontAlgn="auto">
              <a:lnSpc>
                <a:spcPct val="150000"/>
              </a:lnSpc>
              <a:spcBef>
                <a:spcPts val="0"/>
              </a:spcBef>
              <a:spcAft>
                <a:spcPts val="0"/>
              </a:spcAft>
            </a:pPr>
            <a:r>
              <a:rPr lang="en-US" altLang="zh-CN" sz="1200" b="1" dirty="0">
                <a:latin typeface="Consolas" panose="020B0609020204030204" pitchFamily="49" charset="0"/>
              </a:rPr>
              <a:t>2</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48</a:t>
            </a:r>
          </a:p>
          <a:p>
            <a:pPr fontAlgn="auto">
              <a:lnSpc>
                <a:spcPct val="150000"/>
              </a:lnSpc>
              <a:spcBef>
                <a:spcPts val="0"/>
              </a:spcBef>
              <a:spcAft>
                <a:spcPts val="0"/>
              </a:spcAft>
            </a:pPr>
            <a:r>
              <a:rPr lang="en-US" altLang="zh-CN" sz="1200" b="1" dirty="0">
                <a:latin typeface="Consolas" panose="020B0609020204030204" pitchFamily="49" charset="0"/>
              </a:rPr>
              <a:t>49</a:t>
            </a:r>
          </a:p>
          <a:p>
            <a:pPr fontAlgn="auto">
              <a:lnSpc>
                <a:spcPct val="150000"/>
              </a:lnSpc>
              <a:spcBef>
                <a:spcPts val="0"/>
              </a:spcBef>
              <a:spcAft>
                <a:spcPts val="0"/>
              </a:spcAft>
            </a:pPr>
            <a:r>
              <a:rPr lang="en-US" altLang="zh-CN" sz="1200" b="1" dirty="0">
                <a:latin typeface="Consolas" panose="020B0609020204030204" pitchFamily="49" charset="0"/>
              </a:rPr>
              <a:t>50</a:t>
            </a:r>
            <a:br>
              <a:rPr lang="en-US" altLang="zh-CN" sz="1200" b="1" dirty="0">
                <a:latin typeface="Consolas" panose="020B0609020204030204" pitchFamily="49" charset="0"/>
              </a:rPr>
            </a:b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97</a:t>
            </a:r>
          </a:p>
          <a:p>
            <a:pPr fontAlgn="auto">
              <a:lnSpc>
                <a:spcPct val="150000"/>
              </a:lnSpc>
              <a:spcBef>
                <a:spcPts val="0"/>
              </a:spcBef>
              <a:spcAft>
                <a:spcPts val="0"/>
              </a:spcAft>
            </a:pPr>
            <a:r>
              <a:rPr lang="en-US" altLang="zh-CN" sz="1200" b="1" dirty="0">
                <a:latin typeface="Consolas" panose="020B0609020204030204" pitchFamily="49" charset="0"/>
              </a:rPr>
              <a:t>98</a:t>
            </a:r>
          </a:p>
          <a:p>
            <a:pPr fontAlgn="auto">
              <a:lnSpc>
                <a:spcPct val="150000"/>
              </a:lnSpc>
              <a:spcBef>
                <a:spcPts val="0"/>
              </a:spcBef>
              <a:spcAft>
                <a:spcPts val="0"/>
              </a:spcAft>
            </a:pPr>
            <a:r>
              <a:rPr lang="en-US" altLang="zh-CN" sz="1200" b="1" dirty="0">
                <a:latin typeface="Consolas" panose="020B0609020204030204" pitchFamily="49" charset="0"/>
              </a:rPr>
              <a:t>99</a:t>
            </a:r>
          </a:p>
          <a:p>
            <a:pPr fontAlgn="auto">
              <a:lnSpc>
                <a:spcPct val="150000"/>
              </a:lnSpc>
              <a:spcBef>
                <a:spcPts val="0"/>
              </a:spcBef>
              <a:spcAft>
                <a:spcPts val="0"/>
              </a:spcAft>
            </a:pPr>
            <a:r>
              <a:rPr lang="en-US" altLang="zh-CN" sz="1200" b="1" dirty="0">
                <a:latin typeface="Consolas" panose="020B0609020204030204" pitchFamily="49" charset="0"/>
              </a:rPr>
              <a:t> .</a:t>
            </a:r>
          </a:p>
          <a:p>
            <a:pPr fontAlgn="auto">
              <a:lnSpc>
                <a:spcPct val="150000"/>
              </a:lnSpc>
              <a:spcBef>
                <a:spcPts val="0"/>
              </a:spcBef>
              <a:spcAft>
                <a:spcPts val="0"/>
              </a:spcAft>
            </a:pPr>
            <a:r>
              <a:rPr lang="en-US" altLang="zh-CN" sz="1200" b="1" dirty="0">
                <a:latin typeface="Consolas" panose="020B0609020204030204" pitchFamily="49" charset="0"/>
              </a:rPr>
              <a:t> . </a:t>
            </a:r>
          </a:p>
          <a:p>
            <a:pPr fontAlgn="auto">
              <a:lnSpc>
                <a:spcPct val="150000"/>
              </a:lnSpc>
              <a:spcBef>
                <a:spcPts val="0"/>
              </a:spcBef>
              <a:spcAft>
                <a:spcPts val="0"/>
              </a:spcAft>
            </a:pPr>
            <a:r>
              <a:rPr lang="en-US" altLang="zh-CN" sz="1200" b="1" dirty="0">
                <a:latin typeface="Consolas" panose="020B0609020204030204" pitchFamily="49" charset="0"/>
              </a:rPr>
              <a:t>125</a:t>
            </a:r>
          </a:p>
          <a:p>
            <a:pPr fontAlgn="auto">
              <a:lnSpc>
                <a:spcPct val="150000"/>
              </a:lnSpc>
              <a:spcBef>
                <a:spcPts val="0"/>
              </a:spcBef>
              <a:spcAft>
                <a:spcPts val="0"/>
              </a:spcAft>
            </a:pPr>
            <a:r>
              <a:rPr lang="en-US" altLang="zh-CN" sz="1200" b="1" dirty="0">
                <a:latin typeface="Consolas" panose="020B0609020204030204" pitchFamily="49" charset="0"/>
              </a:rPr>
              <a:t>126</a:t>
            </a:r>
          </a:p>
          <a:p>
            <a:pPr fontAlgn="auto">
              <a:lnSpc>
                <a:spcPct val="150000"/>
              </a:lnSpc>
              <a:spcBef>
                <a:spcPts val="0"/>
              </a:spcBef>
              <a:spcAft>
                <a:spcPts val="0"/>
              </a:spcAft>
            </a:pPr>
            <a:r>
              <a:rPr lang="en-US" altLang="zh-CN" sz="1200" b="1" dirty="0">
                <a:latin typeface="Consolas" panose="020B0609020204030204" pitchFamily="49" charset="0"/>
              </a:rPr>
              <a:t>127 </a:t>
            </a:r>
          </a:p>
          <a:p>
            <a:pPr fontAlgn="auto">
              <a:lnSpc>
                <a:spcPct val="150000"/>
              </a:lnSpc>
              <a:spcBef>
                <a:spcPts val="0"/>
              </a:spcBef>
              <a:spcAft>
                <a:spcPts val="0"/>
              </a:spcAft>
            </a:pPr>
            <a:r>
              <a:rPr lang="en-US" altLang="zh-CN" sz="1200" b="1" dirty="0">
                <a:latin typeface="Consolas" panose="020B0609020204030204" pitchFamily="49" charset="0"/>
              </a:rPr>
              <a:t> </a:t>
            </a:r>
          </a:p>
        </p:txBody>
      </p:sp>
      <p:sp>
        <p:nvSpPr>
          <p:cNvPr id="19" name="文本框 18">
            <a:extLst>
              <a:ext uri="{FF2B5EF4-FFF2-40B4-BE49-F238E27FC236}">
                <a16:creationId xmlns:a16="http://schemas.microsoft.com/office/drawing/2014/main" id="{86B9E8A0-16EF-F918-055E-E93F90C57793}"/>
              </a:ext>
            </a:extLst>
          </p:cNvPr>
          <p:cNvSpPr txBox="1"/>
          <p:nvPr/>
        </p:nvSpPr>
        <p:spPr>
          <a:xfrm>
            <a:off x="4900179" y="1166877"/>
            <a:ext cx="599364" cy="5601662"/>
          </a:xfrm>
          <a:prstGeom prst="rect">
            <a:avLst/>
          </a:prstGeom>
          <a:noFill/>
        </p:spPr>
        <p:txBody>
          <a:bodyPr wrap="square" rtlCol="0">
            <a:spAutoFit/>
          </a:bodyPr>
          <a:lstStyle/>
          <a:p>
            <a:pPr>
              <a:lnSpc>
                <a:spcPct val="150000"/>
              </a:lnSpc>
            </a:pPr>
            <a:endParaRPr kumimoji="0" lang="en-US" altLang="zh-CN" sz="1200" b="0" i="0" u="none" strike="noStrike" cap="none" normalizeH="0" baseline="0" dirty="0">
              <a:ln>
                <a:noFill/>
              </a:ln>
              <a:solidFill>
                <a:srgbClr val="067D17"/>
              </a:solidFill>
              <a:effectLst/>
              <a:latin typeface="Arial Unicode MS"/>
              <a:ea typeface="JetBrains Mono"/>
            </a:endParaRPr>
          </a:p>
          <a:p>
            <a:pPr>
              <a:lnSpc>
                <a:spcPct val="150000"/>
              </a:lnSpc>
            </a:pPr>
            <a:endParaRPr lang="en-US" altLang="zh-CN" sz="1200" dirty="0">
              <a:solidFill>
                <a:srgbClr val="067D17"/>
              </a:solidFill>
              <a:latin typeface="Arial Unicode MS"/>
              <a:ea typeface="JetBrains Mono"/>
            </a:endParaRPr>
          </a:p>
          <a:p>
            <a:pPr>
              <a:lnSpc>
                <a:spcPct val="150000"/>
              </a:lnSpc>
            </a:pPr>
            <a:endParaRPr kumimoji="0" lang="en-US" altLang="zh-CN" sz="1200" b="0" i="0" u="none" strike="noStrike" cap="none" normalizeH="0" baseline="0" dirty="0">
              <a:ln>
                <a:noFill/>
              </a:ln>
              <a:solidFill>
                <a:srgbClr val="067D17"/>
              </a:solidFill>
              <a:effectLst/>
              <a:latin typeface="Arial Unicode MS"/>
              <a:ea typeface="JetBrains Mono"/>
            </a:endParaRPr>
          </a:p>
          <a:p>
            <a:pPr>
              <a:lnSpc>
                <a:spcPct val="150000"/>
              </a:lnSpc>
            </a:pPr>
            <a:endParaRPr lang="en-US" altLang="zh-CN" sz="1200" dirty="0">
              <a:solidFill>
                <a:srgbClr val="067D17"/>
              </a:solidFill>
              <a:latin typeface="Arial Unicode MS"/>
              <a:ea typeface="JetBrains Mono"/>
            </a:endParaRPr>
          </a:p>
          <a:p>
            <a:pPr>
              <a:lnSpc>
                <a:spcPct val="150000"/>
              </a:lnSpc>
            </a:pPr>
            <a:endParaRPr kumimoji="0" lang="en-US" altLang="zh-CN" sz="1200" b="0" i="0" u="none" strike="noStrike" cap="none" normalizeH="0" baseline="0" dirty="0">
              <a:ln>
                <a:noFill/>
              </a:ln>
              <a:solidFill>
                <a:srgbClr val="067D17"/>
              </a:solidFill>
              <a:effectLst/>
              <a:latin typeface="Arial Unicode MS"/>
              <a:ea typeface="JetBrains Mono"/>
            </a:endParaRPr>
          </a:p>
          <a:p>
            <a:pPr>
              <a:lnSpc>
                <a:spcPct val="150000"/>
              </a:lnSpc>
            </a:pPr>
            <a:endParaRPr lang="en-US" altLang="zh-CN" sz="1200" dirty="0">
              <a:solidFill>
                <a:srgbClr val="067D17"/>
              </a:solidFill>
              <a:latin typeface="Arial Unicode MS"/>
              <a:ea typeface="JetBrains Mono"/>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'0'</a:t>
            </a:r>
            <a:endParaRPr lang="en-US" altLang="zh-CN" sz="1200" b="1" dirty="0">
              <a:latin typeface="Consolas" panose="020B0609020204030204" pitchFamily="49"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1</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2</a:t>
            </a:r>
            <a:r>
              <a:rPr kumimoji="0" lang="zh-CN" altLang="zh-CN" sz="1200" b="0" i="0" u="none" strike="noStrike" cap="none" normalizeH="0" baseline="0" dirty="0">
                <a:ln>
                  <a:noFill/>
                </a:ln>
                <a:solidFill>
                  <a:srgbClr val="067D17"/>
                </a:solidFill>
                <a:effectLst/>
                <a:latin typeface="Arial Unicode MS"/>
                <a:ea typeface="JetBrains Mono"/>
              </a:rPr>
              <a:t>’</a:t>
            </a:r>
            <a:br>
              <a:rPr lang="en-US" altLang="zh-CN" sz="1200" b="1" dirty="0">
                <a:latin typeface="Consolas" panose="020B0609020204030204" pitchFamily="49" charset="0"/>
              </a:rPr>
            </a:br>
            <a:endParaRPr lang="en-US" altLang="zh-CN" sz="1200" b="1" dirty="0">
              <a:latin typeface="Consolas" panose="020B0609020204030204" pitchFamily="49" charset="0"/>
            </a:endParaRPr>
          </a:p>
          <a:p>
            <a:pPr>
              <a:lnSpc>
                <a:spcPct val="150000"/>
              </a:lnSpc>
            </a:pPr>
            <a:endParaRPr kumimoji="0" lang="en-US" altLang="zh-CN" sz="1200" b="1" i="0" u="none" strike="noStrike" cap="none" normalizeH="0" baseline="0" dirty="0">
              <a:ln>
                <a:noFill/>
              </a:ln>
              <a:solidFill>
                <a:srgbClr val="067D17"/>
              </a:solidFill>
              <a:effectLst/>
              <a:latin typeface="Consolas" panose="020B0609020204030204" pitchFamily="49" charset="0"/>
              <a:ea typeface="JetBrains Mono"/>
            </a:endParaRPr>
          </a:p>
          <a:p>
            <a:pPr>
              <a:lnSpc>
                <a:spcPct val="150000"/>
              </a:lnSpc>
            </a:pPr>
            <a:endParaRPr lang="en-US" altLang="zh-CN" sz="1200" b="1" dirty="0">
              <a:solidFill>
                <a:srgbClr val="067D17"/>
              </a:solidFill>
              <a:latin typeface="Consolas" panose="020B0609020204030204" pitchFamily="49" charset="0"/>
              <a:ea typeface="JetBrains Mono"/>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a</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b</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c</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fontAlgn="auto">
              <a:lnSpc>
                <a:spcPct val="150000"/>
              </a:lnSpc>
              <a:spcBef>
                <a:spcPts val="0"/>
              </a:spcBef>
              <a:spcAft>
                <a:spcPts val="0"/>
              </a:spcAft>
            </a:pPr>
            <a:endParaRPr lang="en-US" altLang="zh-CN" sz="1200" b="1" dirty="0">
              <a:latin typeface="Consolas" panose="020B0609020204030204" pitchFamily="49" charset="0"/>
            </a:endParaRPr>
          </a:p>
          <a:p>
            <a:pPr fontAlgn="auto">
              <a:lnSpc>
                <a:spcPct val="150000"/>
              </a:lnSpc>
              <a:spcBef>
                <a:spcPts val="0"/>
              </a:spcBef>
              <a:spcAft>
                <a:spcPts val="0"/>
              </a:spcAft>
            </a:pPr>
            <a:endParaRPr lang="en-US" altLang="zh-CN" sz="1200" b="1" dirty="0">
              <a:latin typeface="Consolas" panose="020B0609020204030204" pitchFamily="49"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kumimoji="0" lang="zh-CN" altLang="zh-CN" sz="1200" b="0" i="0" u="none" strike="noStrike" cap="none" normalizeH="0" baseline="0" dirty="0">
                <a:ln>
                  <a:noFill/>
                </a:ln>
                <a:solidFill>
                  <a:srgbClr val="067D17"/>
                </a:solidFill>
                <a:effectLst/>
                <a:latin typeface="Arial Unicode MS"/>
                <a:ea typeface="JetBrains Mono"/>
              </a:rPr>
              <a:t>‘</a:t>
            </a:r>
            <a:r>
              <a:rPr kumimoji="0" lang="en-US" altLang="zh-CN" sz="1200" b="0" i="0" u="none" strike="noStrike" cap="none" normalizeH="0" baseline="0" dirty="0">
                <a:ln>
                  <a:noFill/>
                </a:ln>
                <a:solidFill>
                  <a:srgbClr val="067D17"/>
                </a:solidFill>
                <a:effectLst/>
                <a:latin typeface="Arial Unicode MS"/>
                <a:ea typeface="JetBrains Mono"/>
              </a:rPr>
              <a:t>~</a:t>
            </a:r>
            <a:r>
              <a:rPr kumimoji="0" lang="zh-CN" altLang="zh-CN" sz="1200" b="0" i="0" u="none" strike="noStrike" cap="none" normalizeH="0" baseline="0" dirty="0">
                <a:ln>
                  <a:noFill/>
                </a:ln>
                <a:solidFill>
                  <a:srgbClr val="067D17"/>
                </a:solidFill>
                <a:effectLst/>
                <a:latin typeface="Arial Unicode MS"/>
                <a:ea typeface="JetBrains Mono"/>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lang="en-US" altLang="zh-CN" sz="1200" dirty="0">
                <a:solidFill>
                  <a:srgbClr val="067D17"/>
                </a:solidFill>
                <a:latin typeface="Arial Unicode MS"/>
              </a:rPr>
              <a:t>.</a:t>
            </a:r>
            <a:endParaRPr lang="en-US" altLang="zh-CN" sz="1200" b="1" dirty="0">
              <a:latin typeface="Consolas" panose="020B0609020204030204" pitchFamily="49" charset="0"/>
            </a:endParaRPr>
          </a:p>
        </p:txBody>
      </p:sp>
      <p:sp>
        <p:nvSpPr>
          <p:cNvPr id="22" name="矩形 21">
            <a:extLst>
              <a:ext uri="{FF2B5EF4-FFF2-40B4-BE49-F238E27FC236}">
                <a16:creationId xmlns:a16="http://schemas.microsoft.com/office/drawing/2014/main" id="{EAA79304-1281-5CC7-926B-D449603DDBC3}"/>
              </a:ext>
            </a:extLst>
          </p:cNvPr>
          <p:cNvSpPr/>
          <p:nvPr/>
        </p:nvSpPr>
        <p:spPr>
          <a:xfrm>
            <a:off x="7284139" y="1188671"/>
            <a:ext cx="1023953" cy="548858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EB0E8A31-A328-2B4C-CD24-D39B23FDB6D3}"/>
              </a:ext>
            </a:extLst>
          </p:cNvPr>
          <p:cNvSpPr txBox="1"/>
          <p:nvPr/>
        </p:nvSpPr>
        <p:spPr>
          <a:xfrm>
            <a:off x="7368453" y="1097026"/>
            <a:ext cx="1023953" cy="5879623"/>
          </a:xfrm>
          <a:prstGeom prst="rect">
            <a:avLst/>
          </a:prstGeom>
          <a:noFill/>
        </p:spPr>
        <p:txBody>
          <a:bodyPr wrap="square" rtlCol="0">
            <a:spAutoFit/>
          </a:bodyPr>
          <a:lstStyle/>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000000</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000001</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000010</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0110000</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0110001</a:t>
            </a:r>
            <a:br>
              <a:rPr lang="en-US" altLang="zh-CN" sz="1200" b="1" dirty="0">
                <a:latin typeface="Consolas" panose="020B0609020204030204" pitchFamily="49" charset="0"/>
              </a:rPr>
            </a:b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0110010</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latin typeface="Consolas" panose="020B0609020204030204" pitchFamily="49" charset="0"/>
              </a:rPr>
              <a:t>.</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1100001</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1100010</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1100011</a:t>
            </a:r>
          </a:p>
          <a:p>
            <a:pPr fontAlgn="auto">
              <a:lnSpc>
                <a:spcPct val="150000"/>
              </a:lnSpc>
              <a:spcBef>
                <a:spcPts val="0"/>
              </a:spcBef>
              <a:spcAft>
                <a:spcPts val="0"/>
              </a:spcAft>
            </a:pPr>
            <a:r>
              <a:rPr lang="en-US" altLang="zh-CN" sz="1200" b="1" dirty="0">
                <a:latin typeface="Consolas" panose="020B0609020204030204" pitchFamily="49" charset="0"/>
              </a:rPr>
              <a:t> .</a:t>
            </a:r>
          </a:p>
          <a:p>
            <a:pPr fontAlgn="auto">
              <a:lnSpc>
                <a:spcPct val="150000"/>
              </a:lnSpc>
              <a:spcBef>
                <a:spcPts val="0"/>
              </a:spcBef>
              <a:spcAft>
                <a:spcPts val="0"/>
              </a:spcAft>
            </a:pPr>
            <a:r>
              <a:rPr lang="en-US" altLang="zh-CN" sz="1200" b="1" dirty="0">
                <a:latin typeface="Consolas" panose="020B0609020204030204" pitchFamily="49" charset="0"/>
              </a:rPr>
              <a:t> . </a:t>
            </a:r>
          </a:p>
          <a:p>
            <a:pPr fontAlgn="auto">
              <a:lnSpc>
                <a:spcPct val="150000"/>
              </a:lnSpc>
              <a:spcBef>
                <a:spcPts val="0"/>
              </a:spcBef>
              <a:spcAft>
                <a:spcPts val="0"/>
              </a:spcAft>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1111101</a:t>
            </a:r>
          </a:p>
          <a:p>
            <a:pPr>
              <a:lnSpc>
                <a:spcPct val="150000"/>
              </a:lnSpc>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1111110</a:t>
            </a:r>
          </a:p>
          <a:p>
            <a:pPr>
              <a:lnSpc>
                <a:spcPct val="150000"/>
              </a:lnSpc>
            </a:pPr>
            <a:r>
              <a:rPr lang="en-US" altLang="zh-CN" sz="1200" b="1" dirty="0">
                <a:solidFill>
                  <a:srgbClr val="C00000"/>
                </a:solidFill>
                <a:latin typeface="Consolas" panose="020B0609020204030204" pitchFamily="49" charset="0"/>
              </a:rPr>
              <a:t>0</a:t>
            </a:r>
            <a:r>
              <a:rPr lang="en-US" altLang="zh-CN" sz="1200" b="1" dirty="0">
                <a:latin typeface="Consolas" panose="020B0609020204030204" pitchFamily="49" charset="0"/>
              </a:rPr>
              <a:t>1111111</a:t>
            </a:r>
          </a:p>
          <a:p>
            <a:pPr fontAlgn="auto">
              <a:lnSpc>
                <a:spcPct val="150000"/>
              </a:lnSpc>
              <a:spcBef>
                <a:spcPts val="0"/>
              </a:spcBef>
              <a:spcAft>
                <a:spcPts val="0"/>
              </a:spcAft>
            </a:pPr>
            <a:r>
              <a:rPr lang="en-US" altLang="zh-CN" sz="1200" b="1" dirty="0">
                <a:latin typeface="Consolas" panose="020B0609020204030204" pitchFamily="49" charset="0"/>
              </a:rPr>
              <a:t> </a:t>
            </a:r>
          </a:p>
        </p:txBody>
      </p:sp>
      <p:pic>
        <p:nvPicPr>
          <p:cNvPr id="13" name="图片 12">
            <a:extLst>
              <a:ext uri="{FF2B5EF4-FFF2-40B4-BE49-F238E27FC236}">
                <a16:creationId xmlns:a16="http://schemas.microsoft.com/office/drawing/2014/main" id="{E2903845-9937-ABF0-F76F-C40157122FB1}"/>
              </a:ext>
            </a:extLst>
          </p:cNvPr>
          <p:cNvPicPr>
            <a:picLocks noChangeAspect="1"/>
          </p:cNvPicPr>
          <p:nvPr/>
        </p:nvPicPr>
        <p:blipFill>
          <a:blip r:embed="rId7"/>
          <a:stretch>
            <a:fillRect/>
          </a:stretch>
        </p:blipFill>
        <p:spPr>
          <a:xfrm>
            <a:off x="5953701" y="3481810"/>
            <a:ext cx="1204065" cy="323878"/>
          </a:xfrm>
          <a:prstGeom prst="rect">
            <a:avLst/>
          </a:prstGeom>
        </p:spPr>
      </p:pic>
      <p:pic>
        <p:nvPicPr>
          <p:cNvPr id="15" name="图片 14">
            <a:extLst>
              <a:ext uri="{FF2B5EF4-FFF2-40B4-BE49-F238E27FC236}">
                <a16:creationId xmlns:a16="http://schemas.microsoft.com/office/drawing/2014/main" id="{9513EF0C-9E16-57DE-05AA-08C0C59239DE}"/>
              </a:ext>
            </a:extLst>
          </p:cNvPr>
          <p:cNvPicPr>
            <a:picLocks noChangeAspect="1"/>
          </p:cNvPicPr>
          <p:nvPr/>
        </p:nvPicPr>
        <p:blipFill>
          <a:blip r:embed="rId8"/>
          <a:stretch>
            <a:fillRect/>
          </a:stretch>
        </p:blipFill>
        <p:spPr>
          <a:xfrm>
            <a:off x="9128480" y="2440657"/>
            <a:ext cx="1701960" cy="291865"/>
          </a:xfrm>
          <a:prstGeom prst="rect">
            <a:avLst/>
          </a:prstGeom>
        </p:spPr>
      </p:pic>
      <p:pic>
        <p:nvPicPr>
          <p:cNvPr id="25" name="图片 24">
            <a:extLst>
              <a:ext uri="{FF2B5EF4-FFF2-40B4-BE49-F238E27FC236}">
                <a16:creationId xmlns:a16="http://schemas.microsoft.com/office/drawing/2014/main" id="{CDB840D3-1818-E614-1917-4766BE0D5790}"/>
              </a:ext>
            </a:extLst>
          </p:cNvPr>
          <p:cNvPicPr>
            <a:picLocks noChangeAspect="1"/>
          </p:cNvPicPr>
          <p:nvPr/>
        </p:nvPicPr>
        <p:blipFill>
          <a:blip r:embed="rId9"/>
          <a:stretch>
            <a:fillRect/>
          </a:stretch>
        </p:blipFill>
        <p:spPr>
          <a:xfrm>
            <a:off x="9128480" y="3676109"/>
            <a:ext cx="1629498" cy="259158"/>
          </a:xfrm>
          <a:prstGeom prst="rect">
            <a:avLst/>
          </a:prstGeom>
        </p:spPr>
      </p:pic>
      <p:pic>
        <p:nvPicPr>
          <p:cNvPr id="27" name="图片 26">
            <a:extLst>
              <a:ext uri="{FF2B5EF4-FFF2-40B4-BE49-F238E27FC236}">
                <a16:creationId xmlns:a16="http://schemas.microsoft.com/office/drawing/2014/main" id="{FECBC0E0-37CD-835E-FB92-270263F5B97B}"/>
              </a:ext>
            </a:extLst>
          </p:cNvPr>
          <p:cNvPicPr>
            <a:picLocks noChangeAspect="1"/>
          </p:cNvPicPr>
          <p:nvPr/>
        </p:nvPicPr>
        <p:blipFill>
          <a:blip r:embed="rId10"/>
          <a:stretch>
            <a:fillRect/>
          </a:stretch>
        </p:blipFill>
        <p:spPr>
          <a:xfrm>
            <a:off x="9672772" y="2895191"/>
            <a:ext cx="513376" cy="236943"/>
          </a:xfrm>
          <a:prstGeom prst="rect">
            <a:avLst/>
          </a:prstGeom>
        </p:spPr>
      </p:pic>
      <p:pic>
        <p:nvPicPr>
          <p:cNvPr id="28" name="图片 27">
            <a:extLst>
              <a:ext uri="{FF2B5EF4-FFF2-40B4-BE49-F238E27FC236}">
                <a16:creationId xmlns:a16="http://schemas.microsoft.com/office/drawing/2014/main" id="{31E0532F-1982-0139-AAF1-E1ACDE71CFF5}"/>
              </a:ext>
            </a:extLst>
          </p:cNvPr>
          <p:cNvPicPr>
            <a:picLocks noChangeAspect="1"/>
          </p:cNvPicPr>
          <p:nvPr/>
        </p:nvPicPr>
        <p:blipFill>
          <a:blip r:embed="rId10"/>
          <a:stretch>
            <a:fillRect/>
          </a:stretch>
        </p:blipFill>
        <p:spPr>
          <a:xfrm>
            <a:off x="9672772" y="3240255"/>
            <a:ext cx="513376" cy="236943"/>
          </a:xfrm>
          <a:prstGeom prst="rect">
            <a:avLst/>
          </a:prstGeom>
        </p:spPr>
      </p:pic>
      <p:pic>
        <p:nvPicPr>
          <p:cNvPr id="30" name="图片 29">
            <a:extLst>
              <a:ext uri="{FF2B5EF4-FFF2-40B4-BE49-F238E27FC236}">
                <a16:creationId xmlns:a16="http://schemas.microsoft.com/office/drawing/2014/main" id="{01BDB66A-7860-6652-8AEE-4FA3EDACB50F}"/>
              </a:ext>
            </a:extLst>
          </p:cNvPr>
          <p:cNvPicPr>
            <a:picLocks noChangeAspect="1"/>
          </p:cNvPicPr>
          <p:nvPr/>
        </p:nvPicPr>
        <p:blipFill>
          <a:blip r:embed="rId11"/>
          <a:stretch>
            <a:fillRect/>
          </a:stretch>
        </p:blipFill>
        <p:spPr>
          <a:xfrm>
            <a:off x="1103792" y="5720070"/>
            <a:ext cx="2629396" cy="332888"/>
          </a:xfrm>
          <a:prstGeom prst="rect">
            <a:avLst/>
          </a:prstGeom>
        </p:spPr>
      </p:pic>
      <p:pic>
        <p:nvPicPr>
          <p:cNvPr id="36" name="图片 35">
            <a:extLst>
              <a:ext uri="{FF2B5EF4-FFF2-40B4-BE49-F238E27FC236}">
                <a16:creationId xmlns:a16="http://schemas.microsoft.com/office/drawing/2014/main" id="{7B41372C-7FBC-BCA7-F120-43DC2EAA19B6}"/>
              </a:ext>
            </a:extLst>
          </p:cNvPr>
          <p:cNvPicPr>
            <a:picLocks noChangeAspect="1"/>
          </p:cNvPicPr>
          <p:nvPr/>
        </p:nvPicPr>
        <p:blipFill>
          <a:blip r:embed="rId12"/>
          <a:stretch>
            <a:fillRect/>
          </a:stretch>
        </p:blipFill>
        <p:spPr>
          <a:xfrm>
            <a:off x="8914734" y="4696176"/>
            <a:ext cx="2794708" cy="435025"/>
          </a:xfrm>
          <a:prstGeom prst="rect">
            <a:avLst/>
          </a:prstGeom>
        </p:spPr>
      </p:pic>
      <p:pic>
        <p:nvPicPr>
          <p:cNvPr id="38" name="图片 37">
            <a:extLst>
              <a:ext uri="{FF2B5EF4-FFF2-40B4-BE49-F238E27FC236}">
                <a16:creationId xmlns:a16="http://schemas.microsoft.com/office/drawing/2014/main" id="{6B076AEC-C225-F144-2D62-C0C521569709}"/>
              </a:ext>
            </a:extLst>
          </p:cNvPr>
          <p:cNvPicPr>
            <a:picLocks noChangeAspect="1"/>
          </p:cNvPicPr>
          <p:nvPr/>
        </p:nvPicPr>
        <p:blipFill>
          <a:blip r:embed="rId13"/>
          <a:stretch>
            <a:fillRect/>
          </a:stretch>
        </p:blipFill>
        <p:spPr>
          <a:xfrm>
            <a:off x="5191030" y="888916"/>
            <a:ext cx="588064" cy="268932"/>
          </a:xfrm>
          <a:prstGeom prst="rect">
            <a:avLst/>
          </a:prstGeom>
        </p:spPr>
      </p:pic>
      <p:pic>
        <p:nvPicPr>
          <p:cNvPr id="40" name="图片 39">
            <a:extLst>
              <a:ext uri="{FF2B5EF4-FFF2-40B4-BE49-F238E27FC236}">
                <a16:creationId xmlns:a16="http://schemas.microsoft.com/office/drawing/2014/main" id="{433E83A6-86AE-C35E-1C20-C2490A38E1BA}"/>
              </a:ext>
            </a:extLst>
          </p:cNvPr>
          <p:cNvPicPr>
            <a:picLocks noChangeAspect="1"/>
          </p:cNvPicPr>
          <p:nvPr/>
        </p:nvPicPr>
        <p:blipFill>
          <a:blip r:embed="rId14"/>
          <a:stretch>
            <a:fillRect/>
          </a:stretch>
        </p:blipFill>
        <p:spPr>
          <a:xfrm>
            <a:off x="7400677" y="888916"/>
            <a:ext cx="755871" cy="256339"/>
          </a:xfrm>
          <a:prstGeom prst="rect">
            <a:avLst/>
          </a:prstGeom>
        </p:spPr>
      </p:pic>
      <p:sp>
        <p:nvSpPr>
          <p:cNvPr id="2" name="标题 1">
            <a:extLst>
              <a:ext uri="{FF2B5EF4-FFF2-40B4-BE49-F238E27FC236}">
                <a16:creationId xmlns:a16="http://schemas.microsoft.com/office/drawing/2014/main" id="{6A0767DE-C0B9-7D1E-FF20-FD57F430B56C}"/>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26436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ppt_y</p:attrName>
                                        </p:attrNameLst>
                                      </p:cBhvr>
                                      <p:tavLst>
                                        <p:tav tm="0">
                                          <p:val>
                                            <p:strVal val="#ppt_y+#ppt_h*1.125000"/>
                                          </p:val>
                                        </p:tav>
                                        <p:tav tm="100000">
                                          <p:val>
                                            <p:strVal val="#ppt_y"/>
                                          </p:val>
                                        </p:tav>
                                      </p:tavLst>
                                    </p:anim>
                                    <p:animEffect transition="in" filter="wipe(up)">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par>
                                <p:cTn id="67" presetID="22" presetClass="entr" presetSubtype="1"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500"/>
                                        <p:tgtEl>
                                          <p:spTgt spid="25"/>
                                        </p:tgtEl>
                                      </p:cBhvr>
                                    </p:animEffect>
                                  </p:childTnLst>
                                </p:cTn>
                              </p:par>
                              <p:par>
                                <p:cTn id="70" presetID="22" presetClass="entr" presetSubtype="1"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up)">
                                      <p:cBhvr>
                                        <p:cTn id="72" dur="500"/>
                                        <p:tgtEl>
                                          <p:spTgt spid="27"/>
                                        </p:tgtEl>
                                      </p:cBhvr>
                                    </p:animEffect>
                                  </p:childTnLst>
                                </p:cTn>
                              </p:par>
                              <p:par>
                                <p:cTn id="73" presetID="22" presetClass="entr" presetSubtype="1"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par>
                                <p:cTn id="76" presetID="22" presetClass="entr" presetSubtype="4"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down)">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p:bldP spid="19" grpId="0"/>
      <p:bldP spid="22" grpId="0" animBg="1"/>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C4FBF3-0D25-427F-B76C-582CD0041A9E}"/>
              </a:ext>
            </a:extLst>
          </p:cNvPr>
          <p:cNvSpPr txBox="1"/>
          <p:nvPr/>
        </p:nvSpPr>
        <p:spPr>
          <a:xfrm>
            <a:off x="576196" y="810814"/>
            <a:ext cx="11409680" cy="1073435"/>
          </a:xfrm>
          <a:prstGeom prst="rect">
            <a:avLst/>
          </a:prstGeom>
          <a:noFill/>
        </p:spPr>
        <p:txBody>
          <a:bodyPr wrap="square">
            <a:spAutoFit/>
          </a:bodyPr>
          <a:lstStyle/>
          <a:p>
            <a:pPr>
              <a:lnSpc>
                <a:spcPct val="200000"/>
              </a:lnSpc>
              <a:defRPr/>
            </a:pPr>
            <a:r>
              <a:rPr lang="zh-CN" altLang="en-US"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标准</a:t>
            </a:r>
            <a:r>
              <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ASCII(American Standard Code for Information Interchange)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美国信息交换标准代码，包括了英文、符号等。</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文本框 11">
            <a:extLst>
              <a:ext uri="{FF2B5EF4-FFF2-40B4-BE49-F238E27FC236}">
                <a16:creationId xmlns:a16="http://schemas.microsoft.com/office/drawing/2014/main" id="{63B7F2B8-D352-4F9A-B259-6C03CAF40550}"/>
              </a:ext>
            </a:extLst>
          </p:cNvPr>
          <p:cNvSpPr txBox="1"/>
          <p:nvPr/>
        </p:nvSpPr>
        <p:spPr>
          <a:xfrm>
            <a:off x="576196" y="1778569"/>
            <a:ext cx="10819128" cy="611771"/>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标准</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个字节存储一个字符，</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首位是</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，因此，总共可表示</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128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个字符，对美国佬来说完全够用。</a:t>
            </a:r>
          </a:p>
        </p:txBody>
      </p:sp>
      <p:pic>
        <p:nvPicPr>
          <p:cNvPr id="16" name="Picture 4">
            <a:extLst>
              <a:ext uri="{FF2B5EF4-FFF2-40B4-BE49-F238E27FC236}">
                <a16:creationId xmlns:a16="http://schemas.microsoft.com/office/drawing/2014/main" id="{7F687D86-B3AB-852C-8B31-2FE011D1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96" y="2484899"/>
            <a:ext cx="5840799" cy="3675181"/>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71C32AB-4D88-3837-BC63-52AC99FF4302}"/>
              </a:ext>
            </a:extLst>
          </p:cNvPr>
          <p:cNvSpPr>
            <a:spLocks noGrp="1"/>
          </p:cNvSpPr>
          <p:nvPr>
            <p:ph type="title"/>
          </p:nvPr>
        </p:nvSpPr>
        <p:spPr/>
        <p:txBody>
          <a:bodyPr/>
          <a:lstStyle/>
          <a:p>
            <a:r>
              <a:rPr lang="zh-CN" altLang="en-US" dirty="0"/>
              <a:t>常见字符集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C4FBF3-0D25-427F-B76C-582CD0041A9E}"/>
              </a:ext>
            </a:extLst>
          </p:cNvPr>
          <p:cNvSpPr txBox="1"/>
          <p:nvPr/>
        </p:nvSpPr>
        <p:spPr>
          <a:xfrm>
            <a:off x="576196" y="810814"/>
            <a:ext cx="11409680" cy="1073435"/>
          </a:xfrm>
          <a:prstGeom prst="rect">
            <a:avLst/>
          </a:prstGeom>
          <a:noFill/>
        </p:spPr>
        <p:txBody>
          <a:bodyPr wrap="square">
            <a:spAutoFit/>
          </a:bodyPr>
          <a:lstStyle/>
          <a:p>
            <a:pPr>
              <a:lnSpc>
                <a:spcPct val="200000"/>
              </a:lnSpc>
              <a:defRPr/>
            </a:pPr>
            <a:r>
              <a:rPr lang="zh-CN" altLang="en-US"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标准</a:t>
            </a:r>
            <a:r>
              <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ASCII(American Standard Code for Information Interchange)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美国信息交换标准代码，包括了英文、符号等。</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TextBox 10">
            <a:extLst>
              <a:ext uri="{FF2B5EF4-FFF2-40B4-BE49-F238E27FC236}">
                <a16:creationId xmlns:a16="http://schemas.microsoft.com/office/drawing/2014/main" id="{C48CBBD6-88D4-4033-852B-73FD5F05E1FC}"/>
              </a:ext>
            </a:extLst>
          </p:cNvPr>
          <p:cNvSpPr txBox="1"/>
          <p:nvPr/>
        </p:nvSpPr>
        <p:spPr>
          <a:xfrm>
            <a:off x="576196" y="3058707"/>
            <a:ext cx="10441002" cy="1919821"/>
          </a:xfrm>
          <a:prstGeom prst="rect">
            <a:avLst/>
          </a:prstGeom>
          <a:noFill/>
        </p:spPr>
        <p:txBody>
          <a:bodyPr wrap="square">
            <a:spAutoFit/>
          </a:bodyPr>
          <a:lstStyle/>
          <a:p>
            <a:pPr>
              <a:lnSpc>
                <a:spcPct val="250000"/>
              </a:lnSpc>
              <a:defRPr/>
            </a:pP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GBK</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dirty="0"/>
              <a:t>汉字内码扩展规范，国标</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汉字编码字符集，包含了</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万多个汉字等字符，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GBK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中一个中文字符编码成两个字节的形式存储</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GBK</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兼容了</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文本框 11">
            <a:extLst>
              <a:ext uri="{FF2B5EF4-FFF2-40B4-BE49-F238E27FC236}">
                <a16:creationId xmlns:a16="http://schemas.microsoft.com/office/drawing/2014/main" id="{63B7F2B8-D352-4F9A-B259-6C03CAF40550}"/>
              </a:ext>
            </a:extLst>
          </p:cNvPr>
          <p:cNvSpPr txBox="1"/>
          <p:nvPr/>
        </p:nvSpPr>
        <p:spPr>
          <a:xfrm>
            <a:off x="576196" y="1778569"/>
            <a:ext cx="10819128" cy="611771"/>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标准</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个字节存储一个字符，</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首位是</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，因此，总共可表示</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128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个字符，对美国佬来说完全够用。</a:t>
            </a:r>
          </a:p>
        </p:txBody>
      </p:sp>
      <p:pic>
        <p:nvPicPr>
          <p:cNvPr id="3" name="图片 2">
            <a:extLst>
              <a:ext uri="{FF2B5EF4-FFF2-40B4-BE49-F238E27FC236}">
                <a16:creationId xmlns:a16="http://schemas.microsoft.com/office/drawing/2014/main" id="{679957A3-6764-E98D-8AC4-CB1EDC449463}"/>
              </a:ext>
            </a:extLst>
          </p:cNvPr>
          <p:cNvPicPr>
            <a:picLocks noChangeAspect="1"/>
          </p:cNvPicPr>
          <p:nvPr/>
        </p:nvPicPr>
        <p:blipFill>
          <a:blip r:embed="rId3"/>
          <a:stretch>
            <a:fillRect/>
          </a:stretch>
        </p:blipFill>
        <p:spPr>
          <a:xfrm>
            <a:off x="655736" y="2537413"/>
            <a:ext cx="1546061" cy="527772"/>
          </a:xfrm>
          <a:prstGeom prst="rect">
            <a:avLst/>
          </a:prstGeom>
        </p:spPr>
      </p:pic>
      <p:pic>
        <p:nvPicPr>
          <p:cNvPr id="5" name="图片 4">
            <a:extLst>
              <a:ext uri="{FF2B5EF4-FFF2-40B4-BE49-F238E27FC236}">
                <a16:creationId xmlns:a16="http://schemas.microsoft.com/office/drawing/2014/main" id="{EDB884E4-02EF-B62D-1673-5237CD84E099}"/>
              </a:ext>
            </a:extLst>
          </p:cNvPr>
          <p:cNvPicPr>
            <a:picLocks noChangeAspect="1"/>
          </p:cNvPicPr>
          <p:nvPr/>
        </p:nvPicPr>
        <p:blipFill>
          <a:blip r:embed="rId4"/>
          <a:stretch>
            <a:fillRect/>
          </a:stretch>
        </p:blipFill>
        <p:spPr>
          <a:xfrm>
            <a:off x="2472903" y="2579649"/>
            <a:ext cx="3008834" cy="393724"/>
          </a:xfrm>
          <a:prstGeom prst="rect">
            <a:avLst/>
          </a:prstGeom>
        </p:spPr>
      </p:pic>
      <p:sp>
        <p:nvSpPr>
          <p:cNvPr id="8" name="!!!collection">
            <a:extLst>
              <a:ext uri="{FF2B5EF4-FFF2-40B4-BE49-F238E27FC236}">
                <a16:creationId xmlns:a16="http://schemas.microsoft.com/office/drawing/2014/main" id="{D37A57FF-1101-E976-38C3-4C9849FBC475}"/>
              </a:ext>
            </a:extLst>
          </p:cNvPr>
          <p:cNvSpPr>
            <a:spLocks noChangeArrowheads="1"/>
          </p:cNvSpPr>
          <p:nvPr/>
        </p:nvSpPr>
        <p:spPr bwMode="auto">
          <a:xfrm flipH="1">
            <a:off x="3264641" y="5093323"/>
            <a:ext cx="1201838"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我</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a:t>
            </a:r>
            <a:endPar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圆角矩形 5">
            <a:extLst>
              <a:ext uri="{FF2B5EF4-FFF2-40B4-BE49-F238E27FC236}">
                <a16:creationId xmlns:a16="http://schemas.microsoft.com/office/drawing/2014/main" id="{F70D98FE-DF32-9DCF-1B4F-B476A735356C}"/>
              </a:ext>
            </a:extLst>
          </p:cNvPr>
          <p:cNvSpPr>
            <a:spLocks noChangeArrowheads="1"/>
          </p:cNvSpPr>
          <p:nvPr/>
        </p:nvSpPr>
        <p:spPr bwMode="auto">
          <a:xfrm>
            <a:off x="4789866" y="4663404"/>
            <a:ext cx="5092891"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0xxxxxxx</a:t>
            </a:r>
            <a:r>
              <a:rPr lang="en-US" altLang="zh-CN" sz="1600" b="1" dirty="0">
                <a:solidFill>
                  <a:schemeClr val="bg1"/>
                </a:solidFill>
                <a:latin typeface="Consolas" panose="020B0609020204030204" pitchFamily="49" charset="0"/>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b="1" dirty="0">
                <a:solidFill>
                  <a:schemeClr val="bg1"/>
                </a:solidFill>
                <a:latin typeface="Consolas" panose="020B0609020204030204" pitchFamily="49" charset="0"/>
              </a:rPr>
              <a:t> </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sp>
        <p:nvSpPr>
          <p:cNvPr id="13" name="圆角矩形 5">
            <a:extLst>
              <a:ext uri="{FF2B5EF4-FFF2-40B4-BE49-F238E27FC236}">
                <a16:creationId xmlns:a16="http://schemas.microsoft.com/office/drawing/2014/main" id="{CB3F176A-6A34-6402-7EF3-902A82488F7C}"/>
              </a:ext>
            </a:extLst>
          </p:cNvPr>
          <p:cNvSpPr>
            <a:spLocks noChangeArrowheads="1"/>
          </p:cNvSpPr>
          <p:nvPr/>
        </p:nvSpPr>
        <p:spPr bwMode="auto">
          <a:xfrm>
            <a:off x="4789866" y="5750871"/>
            <a:ext cx="4869371"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a:t>
            </a:r>
            <a:r>
              <a:rPr lang="en-US" altLang="zh-CN" sz="1600" b="1" dirty="0">
                <a:solidFill>
                  <a:schemeClr val="bg1"/>
                </a:solidFill>
                <a:latin typeface="Consolas" panose="020B0609020204030204" pitchFamily="49" charset="0"/>
              </a:rPr>
              <a:t> </a:t>
            </a:r>
            <a:r>
              <a:rPr lang="en-US" altLang="zh-CN" sz="16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b="1" dirty="0">
                <a:solidFill>
                  <a:schemeClr val="bg1"/>
                </a:solidFill>
                <a:latin typeface="Consolas" panose="020B0609020204030204" pitchFamily="49" charset="0"/>
              </a:rPr>
              <a:t> </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pic>
        <p:nvPicPr>
          <p:cNvPr id="15" name="图片 14">
            <a:extLst>
              <a:ext uri="{FF2B5EF4-FFF2-40B4-BE49-F238E27FC236}">
                <a16:creationId xmlns:a16="http://schemas.microsoft.com/office/drawing/2014/main" id="{817BF659-25F0-EA0C-167F-5F30A753F265}"/>
              </a:ext>
            </a:extLst>
          </p:cNvPr>
          <p:cNvPicPr>
            <a:picLocks noChangeAspect="1"/>
          </p:cNvPicPr>
          <p:nvPr/>
        </p:nvPicPr>
        <p:blipFill>
          <a:blip r:embed="rId5"/>
          <a:stretch>
            <a:fillRect/>
          </a:stretch>
        </p:blipFill>
        <p:spPr>
          <a:xfrm>
            <a:off x="4789866" y="5246619"/>
            <a:ext cx="5805316" cy="354152"/>
          </a:xfrm>
          <a:prstGeom prst="rect">
            <a:avLst/>
          </a:prstGeom>
        </p:spPr>
      </p:pic>
      <p:cxnSp>
        <p:nvCxnSpPr>
          <p:cNvPr id="4" name="直接连接符 3">
            <a:extLst>
              <a:ext uri="{FF2B5EF4-FFF2-40B4-BE49-F238E27FC236}">
                <a16:creationId xmlns:a16="http://schemas.microsoft.com/office/drawing/2014/main" id="{ADDB5FF1-F067-1D65-1B91-151EECF42A52}"/>
              </a:ext>
            </a:extLst>
          </p:cNvPr>
          <p:cNvCxnSpPr/>
          <p:nvPr/>
        </p:nvCxnSpPr>
        <p:spPr>
          <a:xfrm>
            <a:off x="6875397" y="4663404"/>
            <a:ext cx="0" cy="429919"/>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 name="直接连接符 5">
            <a:extLst>
              <a:ext uri="{FF2B5EF4-FFF2-40B4-BE49-F238E27FC236}">
                <a16:creationId xmlns:a16="http://schemas.microsoft.com/office/drawing/2014/main" id="{F4352508-31FD-35EB-B555-0619DD4E1843}"/>
              </a:ext>
            </a:extLst>
          </p:cNvPr>
          <p:cNvCxnSpPr/>
          <p:nvPr/>
        </p:nvCxnSpPr>
        <p:spPr>
          <a:xfrm>
            <a:off x="7799957" y="4663404"/>
            <a:ext cx="0" cy="429919"/>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2" name="标题 1">
            <a:extLst>
              <a:ext uri="{FF2B5EF4-FFF2-40B4-BE49-F238E27FC236}">
                <a16:creationId xmlns:a16="http://schemas.microsoft.com/office/drawing/2014/main" id="{E7D6D76B-AE6B-622D-BFF7-90927F868379}"/>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27857438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14:presetBounceEnd="42857">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42857">
                                          <p:cBhvr additive="base">
                                            <p:cTn id="38" dur="700" fill="hold"/>
                                            <p:tgtEl>
                                              <p:spTgt spid="9"/>
                                            </p:tgtEl>
                                            <p:attrNameLst>
                                              <p:attrName>ppt_x</p:attrName>
                                            </p:attrNameLst>
                                          </p:cBhvr>
                                          <p:tavLst>
                                            <p:tav tm="0">
                                              <p:val>
                                                <p:strVal val="#ppt_x"/>
                                              </p:val>
                                            </p:tav>
                                            <p:tav tm="100000">
                                              <p:val>
                                                <p:strVal val="#ppt_x"/>
                                              </p:val>
                                            </p:tav>
                                          </p:tavLst>
                                        </p:anim>
                                        <p:anim calcmode="lin" valueType="num" p14:bounceEnd="42857">
                                          <p:cBhvr additive="base">
                                            <p:cTn id="39"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14:presetBounceEnd="42857">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14:bounceEnd="42857">
                                          <p:cBhvr additive="base">
                                            <p:cTn id="49" dur="700" fill="hold"/>
                                            <p:tgtEl>
                                              <p:spTgt spid="13"/>
                                            </p:tgtEl>
                                            <p:attrNameLst>
                                              <p:attrName>ppt_x</p:attrName>
                                            </p:attrNameLst>
                                          </p:cBhvr>
                                          <p:tavLst>
                                            <p:tav tm="0">
                                              <p:val>
                                                <p:strVal val="#ppt_x"/>
                                              </p:val>
                                            </p:tav>
                                            <p:tav tm="100000">
                                              <p:val>
                                                <p:strVal val="#ppt_x"/>
                                              </p:val>
                                            </p:tav>
                                          </p:tavLst>
                                        </p:anim>
                                        <p:anim calcmode="lin" valueType="num" p14:bounceEnd="42857">
                                          <p:cBhvr additive="base">
                                            <p:cTn id="50" dur="7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700" fill="hold"/>
                                            <p:tgtEl>
                                              <p:spTgt spid="9"/>
                                            </p:tgtEl>
                                            <p:attrNameLst>
                                              <p:attrName>ppt_x</p:attrName>
                                            </p:attrNameLst>
                                          </p:cBhvr>
                                          <p:tavLst>
                                            <p:tav tm="0">
                                              <p:val>
                                                <p:strVal val="#ppt_x"/>
                                              </p:val>
                                            </p:tav>
                                            <p:tav tm="100000">
                                              <p:val>
                                                <p:strVal val="#ppt_x"/>
                                              </p:val>
                                            </p:tav>
                                          </p:tavLst>
                                        </p:anim>
                                        <p:anim calcmode="lin" valueType="num">
                                          <p:cBhvr additive="base">
                                            <p:cTn id="39"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00" fill="hold"/>
                                            <p:tgtEl>
                                              <p:spTgt spid="13"/>
                                            </p:tgtEl>
                                            <p:attrNameLst>
                                              <p:attrName>ppt_x</p:attrName>
                                            </p:attrNameLst>
                                          </p:cBhvr>
                                          <p:tavLst>
                                            <p:tav tm="0">
                                              <p:val>
                                                <p:strVal val="#ppt_x"/>
                                              </p:val>
                                            </p:tav>
                                            <p:tav tm="100000">
                                              <p:val>
                                                <p:strVal val="#ppt_x"/>
                                              </p:val>
                                            </p:tav>
                                          </p:tavLst>
                                        </p:anim>
                                        <p:anim calcmode="lin" valueType="num">
                                          <p:cBhvr additive="base">
                                            <p:cTn id="50" dur="7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1E50C-1F9E-B144-7B04-C41919F375B1}"/>
              </a:ext>
            </a:extLst>
          </p:cNvPr>
          <p:cNvSpPr>
            <a:spLocks noGrp="1"/>
          </p:cNvSpPr>
          <p:nvPr>
            <p:ph type="title"/>
          </p:nvPr>
        </p:nvSpPr>
        <p:spPr/>
        <p:txBody>
          <a:bodyPr/>
          <a:lstStyle/>
          <a:p>
            <a:r>
              <a:rPr lang="zh-CN" altLang="en-US" dirty="0"/>
              <a:t>常见字符集</a:t>
            </a:r>
          </a:p>
        </p:txBody>
      </p:sp>
      <p:sp>
        <p:nvSpPr>
          <p:cNvPr id="3" name="圆角矩形 5">
            <a:extLst>
              <a:ext uri="{FF2B5EF4-FFF2-40B4-BE49-F238E27FC236}">
                <a16:creationId xmlns:a16="http://schemas.microsoft.com/office/drawing/2014/main" id="{CDBFF25A-F37F-50DB-12AF-DC88542C97AC}"/>
              </a:ext>
            </a:extLst>
          </p:cNvPr>
          <p:cNvSpPr>
            <a:spLocks noChangeArrowheads="1"/>
          </p:cNvSpPr>
          <p:nvPr/>
        </p:nvSpPr>
        <p:spPr bwMode="auto">
          <a:xfrm rot="20332500">
            <a:off x="953380" y="1797044"/>
            <a:ext cx="3984414"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阿拉伯语</a:t>
            </a:r>
            <a:r>
              <a:rPr lang="en-US" altLang="zh-CN" sz="1600" kern="0" dirty="0">
                <a:solidFill>
                  <a:srgbClr val="FFFFFF"/>
                </a:solidFill>
                <a:latin typeface="+mn-ea"/>
                <a:cs typeface="阿里巴巴普惠体" panose="00020600040101010101" pitchFamily="18" charset="-122"/>
              </a:rPr>
              <a:t>	ISO_8859-1</a:t>
            </a:r>
          </a:p>
        </p:txBody>
      </p:sp>
      <p:sp>
        <p:nvSpPr>
          <p:cNvPr id="5" name="圆角矩形 5">
            <a:extLst>
              <a:ext uri="{FF2B5EF4-FFF2-40B4-BE49-F238E27FC236}">
                <a16:creationId xmlns:a16="http://schemas.microsoft.com/office/drawing/2014/main" id="{7B5476D3-6144-48B2-A9F2-33E77E4C1216}"/>
              </a:ext>
            </a:extLst>
          </p:cNvPr>
          <p:cNvSpPr>
            <a:spLocks noChangeArrowheads="1"/>
          </p:cNvSpPr>
          <p:nvPr/>
        </p:nvSpPr>
        <p:spPr bwMode="auto">
          <a:xfrm rot="1382189">
            <a:off x="6803461" y="1797043"/>
            <a:ext cx="3057498" cy="433115"/>
          </a:xfrm>
          <a:prstGeom prst="roundRect">
            <a:avLst>
              <a:gd name="adj" fmla="val 24210"/>
            </a:avLst>
          </a:prstGeom>
          <a:solidFill>
            <a:srgbClr val="0071C1"/>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波罗的语</a:t>
            </a:r>
            <a:r>
              <a:rPr lang="en-US" altLang="zh-CN" sz="1600" kern="0" dirty="0">
                <a:solidFill>
                  <a:srgbClr val="FFFFFF"/>
                </a:solidFill>
                <a:latin typeface="+mn-ea"/>
                <a:cs typeface="阿里巴巴普惠体" panose="00020600040101010101" pitchFamily="18" charset="-122"/>
              </a:rPr>
              <a:t>	CP500</a:t>
            </a:r>
          </a:p>
        </p:txBody>
      </p:sp>
      <p:sp>
        <p:nvSpPr>
          <p:cNvPr id="7" name="圆角矩形 5">
            <a:extLst>
              <a:ext uri="{FF2B5EF4-FFF2-40B4-BE49-F238E27FC236}">
                <a16:creationId xmlns:a16="http://schemas.microsoft.com/office/drawing/2014/main" id="{10B71A25-D7A4-EA0B-26DC-2CABD664745F}"/>
              </a:ext>
            </a:extLst>
          </p:cNvPr>
          <p:cNvSpPr>
            <a:spLocks noChangeArrowheads="1"/>
          </p:cNvSpPr>
          <p:nvPr/>
        </p:nvSpPr>
        <p:spPr bwMode="auto">
          <a:xfrm rot="21251168">
            <a:off x="6460115" y="2006105"/>
            <a:ext cx="2004811" cy="433115"/>
          </a:xfrm>
          <a:prstGeom prst="roundRect">
            <a:avLst>
              <a:gd name="adj" fmla="val 24210"/>
            </a:avLst>
          </a:prstGeom>
          <a:solidFill>
            <a:srgbClr val="3CB1C8"/>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泰语    </a:t>
            </a:r>
            <a:r>
              <a:rPr lang="en-US" altLang="zh-CN" sz="1600" kern="0" dirty="0">
                <a:solidFill>
                  <a:srgbClr val="FFFFFF"/>
                </a:solidFill>
                <a:latin typeface="+mn-ea"/>
                <a:cs typeface="阿里巴巴普惠体" panose="00020600040101010101" pitchFamily="18" charset="-122"/>
              </a:rPr>
              <a:t>TIS-620</a:t>
            </a:r>
          </a:p>
        </p:txBody>
      </p:sp>
      <p:sp>
        <p:nvSpPr>
          <p:cNvPr id="9" name="圆角矩形 5">
            <a:extLst>
              <a:ext uri="{FF2B5EF4-FFF2-40B4-BE49-F238E27FC236}">
                <a16:creationId xmlns:a16="http://schemas.microsoft.com/office/drawing/2014/main" id="{02C4DEF5-873E-E147-4604-6F23023126D3}"/>
              </a:ext>
            </a:extLst>
          </p:cNvPr>
          <p:cNvSpPr>
            <a:spLocks noChangeArrowheads="1"/>
          </p:cNvSpPr>
          <p:nvPr/>
        </p:nvSpPr>
        <p:spPr bwMode="auto">
          <a:xfrm rot="517441">
            <a:off x="2890488" y="2006107"/>
            <a:ext cx="2429734" cy="433115"/>
          </a:xfrm>
          <a:prstGeom prst="roundRect">
            <a:avLst>
              <a:gd name="adj" fmla="val 24210"/>
            </a:avLst>
          </a:prstGeom>
          <a:solidFill>
            <a:srgbClr val="CAC48A"/>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中欧字符</a:t>
            </a:r>
            <a:r>
              <a:rPr lang="en-US" altLang="zh-CN" sz="1600" kern="0" dirty="0">
                <a:solidFill>
                  <a:srgbClr val="FFFFFF"/>
                </a:solidFill>
                <a:latin typeface="+mn-ea"/>
                <a:cs typeface="阿里巴巴普惠体" panose="00020600040101010101" pitchFamily="18" charset="-122"/>
              </a:rPr>
              <a:t>	iso-ir-101</a:t>
            </a:r>
          </a:p>
        </p:txBody>
      </p:sp>
      <p:sp>
        <p:nvSpPr>
          <p:cNvPr id="11" name="圆角矩形 5">
            <a:extLst>
              <a:ext uri="{FF2B5EF4-FFF2-40B4-BE49-F238E27FC236}">
                <a16:creationId xmlns:a16="http://schemas.microsoft.com/office/drawing/2014/main" id="{A8A79445-3E88-2E01-E8EF-ACB0A770D65A}"/>
              </a:ext>
            </a:extLst>
          </p:cNvPr>
          <p:cNvSpPr>
            <a:spLocks noChangeArrowheads="1"/>
          </p:cNvSpPr>
          <p:nvPr/>
        </p:nvSpPr>
        <p:spPr bwMode="auto">
          <a:xfrm rot="21417063">
            <a:off x="4612251" y="1778127"/>
            <a:ext cx="2429734" cy="433115"/>
          </a:xfrm>
          <a:prstGeom prst="roundRect">
            <a:avLst>
              <a:gd name="adj" fmla="val 24210"/>
            </a:avLst>
          </a:prstGeom>
          <a:solidFill>
            <a:srgbClr val="93B6BF"/>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西里尔语</a:t>
            </a:r>
            <a:r>
              <a:rPr lang="en-US" altLang="zh-CN" sz="1600" kern="0" dirty="0">
                <a:solidFill>
                  <a:srgbClr val="FFFFFF"/>
                </a:solidFill>
                <a:latin typeface="+mn-ea"/>
                <a:cs typeface="阿里巴巴普惠体" panose="00020600040101010101" pitchFamily="18" charset="-122"/>
              </a:rPr>
              <a:t>	ibm866</a:t>
            </a:r>
          </a:p>
        </p:txBody>
      </p:sp>
      <p:sp>
        <p:nvSpPr>
          <p:cNvPr id="13" name="圆角矩形 5">
            <a:extLst>
              <a:ext uri="{FF2B5EF4-FFF2-40B4-BE49-F238E27FC236}">
                <a16:creationId xmlns:a16="http://schemas.microsoft.com/office/drawing/2014/main" id="{E2487B69-1947-3110-61D0-EF1CB3D3949C}"/>
              </a:ext>
            </a:extLst>
          </p:cNvPr>
          <p:cNvSpPr>
            <a:spLocks noChangeArrowheads="1"/>
          </p:cNvSpPr>
          <p:nvPr/>
        </p:nvSpPr>
        <p:spPr bwMode="auto">
          <a:xfrm rot="1105526">
            <a:off x="4042208" y="2912774"/>
            <a:ext cx="2575755" cy="433115"/>
          </a:xfrm>
          <a:prstGeom prst="roundRect">
            <a:avLst>
              <a:gd name="adj" fmla="val 24210"/>
            </a:avLst>
          </a:prstGeom>
          <a:solidFill>
            <a:srgbClr val="8B82E3"/>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德语</a:t>
            </a:r>
            <a:r>
              <a:rPr lang="en-US" altLang="zh-CN" sz="1600" kern="0" dirty="0">
                <a:solidFill>
                  <a:srgbClr val="FFFFFF"/>
                </a:solidFill>
                <a:latin typeface="+mn-ea"/>
                <a:cs typeface="阿里巴巴普惠体" panose="00020600040101010101" pitchFamily="18" charset="-122"/>
              </a:rPr>
              <a:t>   x-IA5-German</a:t>
            </a:r>
          </a:p>
        </p:txBody>
      </p:sp>
      <p:sp>
        <p:nvSpPr>
          <p:cNvPr id="15" name="圆角矩形 5">
            <a:extLst>
              <a:ext uri="{FF2B5EF4-FFF2-40B4-BE49-F238E27FC236}">
                <a16:creationId xmlns:a16="http://schemas.microsoft.com/office/drawing/2014/main" id="{5F9CC302-64E7-FF97-923D-64FEBB106091}"/>
              </a:ext>
            </a:extLst>
          </p:cNvPr>
          <p:cNvSpPr>
            <a:spLocks noChangeArrowheads="1"/>
          </p:cNvSpPr>
          <p:nvPr/>
        </p:nvSpPr>
        <p:spPr bwMode="auto">
          <a:xfrm rot="792517">
            <a:off x="1851044" y="2834083"/>
            <a:ext cx="3180264" cy="433115"/>
          </a:xfrm>
          <a:prstGeom prst="roundRect">
            <a:avLst>
              <a:gd name="adj" fmla="val 24210"/>
            </a:avLst>
          </a:prstGeom>
          <a:solidFill>
            <a:srgbClr val="83AFE7"/>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欧罗巴语</a:t>
            </a:r>
            <a:r>
              <a:rPr lang="en-US" altLang="zh-CN" sz="1600" kern="0" dirty="0">
                <a:solidFill>
                  <a:srgbClr val="FFFFFF"/>
                </a:solidFill>
                <a:latin typeface="+mn-ea"/>
                <a:cs typeface="阿里巴巴普惠体" panose="00020600040101010101" pitchFamily="18" charset="-122"/>
              </a:rPr>
              <a:t>	x-Europa</a:t>
            </a:r>
          </a:p>
        </p:txBody>
      </p:sp>
      <p:sp>
        <p:nvSpPr>
          <p:cNvPr id="17" name="圆角矩形 5">
            <a:extLst>
              <a:ext uri="{FF2B5EF4-FFF2-40B4-BE49-F238E27FC236}">
                <a16:creationId xmlns:a16="http://schemas.microsoft.com/office/drawing/2014/main" id="{F95B12EE-B8ED-FC60-1160-985486B54047}"/>
              </a:ext>
            </a:extLst>
          </p:cNvPr>
          <p:cNvSpPr>
            <a:spLocks noChangeArrowheads="1"/>
          </p:cNvSpPr>
          <p:nvPr/>
        </p:nvSpPr>
        <p:spPr bwMode="auto">
          <a:xfrm rot="20896721">
            <a:off x="5043053" y="2660097"/>
            <a:ext cx="2442582" cy="433115"/>
          </a:xfrm>
          <a:prstGeom prst="roundRect">
            <a:avLst>
              <a:gd name="adj" fmla="val 24210"/>
            </a:avLst>
          </a:prstGeom>
          <a:solidFill>
            <a:srgbClr val="FDCE01"/>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希腊语</a:t>
            </a:r>
            <a:r>
              <a:rPr lang="en-US" altLang="zh-CN" sz="1600" kern="0" dirty="0">
                <a:solidFill>
                  <a:srgbClr val="FFFFFF"/>
                </a:solidFill>
                <a:latin typeface="+mn-ea"/>
                <a:cs typeface="阿里巴巴普惠体" panose="00020600040101010101" pitchFamily="18" charset="-122"/>
              </a:rPr>
              <a:t>	iso-ir-126</a:t>
            </a:r>
          </a:p>
        </p:txBody>
      </p:sp>
      <p:sp>
        <p:nvSpPr>
          <p:cNvPr id="18" name="圆角矩形 5">
            <a:extLst>
              <a:ext uri="{FF2B5EF4-FFF2-40B4-BE49-F238E27FC236}">
                <a16:creationId xmlns:a16="http://schemas.microsoft.com/office/drawing/2014/main" id="{E6D93859-BFBD-925D-493B-ADD0F394E90C}"/>
              </a:ext>
            </a:extLst>
          </p:cNvPr>
          <p:cNvSpPr>
            <a:spLocks noChangeArrowheads="1"/>
          </p:cNvSpPr>
          <p:nvPr/>
        </p:nvSpPr>
        <p:spPr bwMode="auto">
          <a:xfrm rot="21017956">
            <a:off x="1217674" y="3461200"/>
            <a:ext cx="2859187" cy="433115"/>
          </a:xfrm>
          <a:prstGeom prst="roundRect">
            <a:avLst>
              <a:gd name="adj" fmla="val 24210"/>
            </a:avLst>
          </a:prstGeom>
          <a:solidFill>
            <a:srgbClr val="FE62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冰岛语</a:t>
            </a:r>
            <a:r>
              <a:rPr lang="en-US" altLang="zh-CN" sz="1600" kern="0" dirty="0">
                <a:solidFill>
                  <a:srgbClr val="FFFFFF"/>
                </a:solidFill>
                <a:latin typeface="+mn-ea"/>
                <a:cs typeface="阿里巴巴普惠体" panose="00020600040101010101" pitchFamily="18" charset="-122"/>
              </a:rPr>
              <a:t>	ibm861</a:t>
            </a:r>
          </a:p>
        </p:txBody>
      </p:sp>
      <p:sp>
        <p:nvSpPr>
          <p:cNvPr id="19" name="圆角矩形 5">
            <a:extLst>
              <a:ext uri="{FF2B5EF4-FFF2-40B4-BE49-F238E27FC236}">
                <a16:creationId xmlns:a16="http://schemas.microsoft.com/office/drawing/2014/main" id="{5ABD4132-471F-2920-0139-E8D9EBAB34C9}"/>
              </a:ext>
            </a:extLst>
          </p:cNvPr>
          <p:cNvSpPr>
            <a:spLocks noChangeArrowheads="1"/>
          </p:cNvSpPr>
          <p:nvPr/>
        </p:nvSpPr>
        <p:spPr bwMode="auto">
          <a:xfrm rot="481502">
            <a:off x="3822640" y="3778380"/>
            <a:ext cx="3886682" cy="433115"/>
          </a:xfrm>
          <a:prstGeom prst="roundRect">
            <a:avLst>
              <a:gd name="adj" fmla="val 24210"/>
            </a:avLst>
          </a:prstGeom>
          <a:solidFill>
            <a:srgbClr val="91CF4F"/>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阿萨姆语</a:t>
            </a:r>
            <a:r>
              <a:rPr lang="en-US" altLang="zh-CN" sz="1600" kern="0" dirty="0">
                <a:solidFill>
                  <a:srgbClr val="FFFFFF"/>
                </a:solidFill>
                <a:latin typeface="+mn-ea"/>
                <a:cs typeface="阿里巴巴普惠体" panose="00020600040101010101" pitchFamily="18" charset="-122"/>
              </a:rPr>
              <a:t>	x-</a:t>
            </a:r>
            <a:r>
              <a:rPr lang="en-US" altLang="zh-CN" sz="1600" kern="0" dirty="0" err="1">
                <a:solidFill>
                  <a:srgbClr val="FFFFFF"/>
                </a:solidFill>
                <a:latin typeface="+mn-ea"/>
                <a:cs typeface="阿里巴巴普惠体" panose="00020600040101010101" pitchFamily="18" charset="-122"/>
              </a:rPr>
              <a:t>iscii</a:t>
            </a:r>
            <a:r>
              <a:rPr lang="en-US" altLang="zh-CN" sz="1600" kern="0" dirty="0">
                <a:solidFill>
                  <a:srgbClr val="FFFFFF"/>
                </a:solidFill>
                <a:latin typeface="+mn-ea"/>
                <a:cs typeface="阿里巴巴普惠体" panose="00020600040101010101" pitchFamily="18" charset="-122"/>
              </a:rPr>
              <a:t>-as</a:t>
            </a:r>
          </a:p>
        </p:txBody>
      </p:sp>
      <p:sp>
        <p:nvSpPr>
          <p:cNvPr id="20" name="圆角矩形 5">
            <a:extLst>
              <a:ext uri="{FF2B5EF4-FFF2-40B4-BE49-F238E27FC236}">
                <a16:creationId xmlns:a16="http://schemas.microsoft.com/office/drawing/2014/main" id="{A4FE01E8-6E48-BB92-0997-D092AC32E48C}"/>
              </a:ext>
            </a:extLst>
          </p:cNvPr>
          <p:cNvSpPr>
            <a:spLocks noChangeArrowheads="1"/>
          </p:cNvSpPr>
          <p:nvPr/>
        </p:nvSpPr>
        <p:spPr bwMode="auto">
          <a:xfrm rot="21049188">
            <a:off x="6629668" y="2943599"/>
            <a:ext cx="3945791" cy="433115"/>
          </a:xfrm>
          <a:prstGeom prst="roundRect">
            <a:avLst>
              <a:gd name="adj" fmla="val 24210"/>
            </a:avLst>
          </a:prstGeom>
          <a:solidFill>
            <a:srgbClr val="2DB08F"/>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现代希腊语</a:t>
            </a:r>
            <a:r>
              <a:rPr lang="en-US" altLang="zh-CN" sz="1600" kern="0" dirty="0">
                <a:solidFill>
                  <a:srgbClr val="FFFFFF"/>
                </a:solidFill>
                <a:latin typeface="+mn-ea"/>
                <a:cs typeface="阿里巴巴普惠体" panose="00020600040101010101" pitchFamily="18" charset="-122"/>
              </a:rPr>
              <a:t>     ibm869</a:t>
            </a:r>
          </a:p>
        </p:txBody>
      </p:sp>
      <p:sp>
        <p:nvSpPr>
          <p:cNvPr id="21" name="圆角矩形 5">
            <a:extLst>
              <a:ext uri="{FF2B5EF4-FFF2-40B4-BE49-F238E27FC236}">
                <a16:creationId xmlns:a16="http://schemas.microsoft.com/office/drawing/2014/main" id="{052894B0-4CB3-8E57-2F99-AC18E9F2C34A}"/>
              </a:ext>
            </a:extLst>
          </p:cNvPr>
          <p:cNvSpPr>
            <a:spLocks noChangeArrowheads="1"/>
          </p:cNvSpPr>
          <p:nvPr/>
        </p:nvSpPr>
        <p:spPr bwMode="auto">
          <a:xfrm rot="566180">
            <a:off x="1365629" y="4313499"/>
            <a:ext cx="3971880" cy="433115"/>
          </a:xfrm>
          <a:prstGeom prst="roundRect">
            <a:avLst>
              <a:gd name="adj" fmla="val 24210"/>
            </a:avLst>
          </a:prstGeom>
          <a:solidFill>
            <a:srgbClr val="2DB08F"/>
          </a:solidFill>
          <a:ln w="9525">
            <a:noFill/>
            <a:round/>
            <a:headEnd/>
            <a:tailEnd/>
          </a:ln>
          <a:effectLst>
            <a:outerShdw dist="63500" dir="5400000" algn="ctr" rotWithShape="0">
              <a:srgbClr val="000000">
                <a:alpha val="10999"/>
              </a:srgbClr>
            </a:outerShdw>
          </a:effectLst>
        </p:spPr>
        <p:txBody>
          <a:bodyPr anchor="ctr"/>
          <a:lstStyle/>
          <a:p>
            <a:pPr algn="ctr">
              <a:defRPr/>
            </a:pPr>
            <a:r>
              <a:rPr lang="zh-CN" altLang="en-US" sz="1600" kern="0" dirty="0">
                <a:solidFill>
                  <a:srgbClr val="FFFFFF"/>
                </a:solidFill>
                <a:latin typeface="+mn-ea"/>
                <a:cs typeface="阿里巴巴普惠体" panose="00020600040101010101" pitchFamily="18" charset="-122"/>
              </a:rPr>
              <a:t>马拉雅拉姆语</a:t>
            </a:r>
            <a:r>
              <a:rPr lang="en-US" altLang="zh-CN" sz="1600" kern="0" dirty="0">
                <a:solidFill>
                  <a:srgbClr val="FFFFFF"/>
                </a:solidFill>
                <a:latin typeface="+mn-ea"/>
                <a:cs typeface="阿里巴巴普惠体" panose="00020600040101010101" pitchFamily="18" charset="-122"/>
              </a:rPr>
              <a:t>      x-</a:t>
            </a:r>
            <a:r>
              <a:rPr lang="en-US" altLang="zh-CN" sz="1600" kern="0" dirty="0" err="1">
                <a:solidFill>
                  <a:srgbClr val="FFFFFF"/>
                </a:solidFill>
                <a:latin typeface="+mn-ea"/>
                <a:cs typeface="阿里巴巴普惠体" panose="00020600040101010101" pitchFamily="18" charset="-122"/>
              </a:rPr>
              <a:t>iscii</a:t>
            </a:r>
            <a:r>
              <a:rPr lang="en-US" altLang="zh-CN" sz="1600" kern="0" dirty="0">
                <a:solidFill>
                  <a:srgbClr val="FFFFFF"/>
                </a:solidFill>
                <a:latin typeface="+mn-ea"/>
                <a:cs typeface="阿里巴巴普惠体" panose="00020600040101010101" pitchFamily="18" charset="-122"/>
              </a:rPr>
              <a:t>-ma</a:t>
            </a:r>
          </a:p>
        </p:txBody>
      </p:sp>
      <p:sp>
        <p:nvSpPr>
          <p:cNvPr id="22" name="圆角矩形 5">
            <a:extLst>
              <a:ext uri="{FF2B5EF4-FFF2-40B4-BE49-F238E27FC236}">
                <a16:creationId xmlns:a16="http://schemas.microsoft.com/office/drawing/2014/main" id="{03757974-503F-38A8-7E2B-085538E8A3E6}"/>
              </a:ext>
            </a:extLst>
          </p:cNvPr>
          <p:cNvSpPr>
            <a:spLocks noChangeArrowheads="1"/>
          </p:cNvSpPr>
          <p:nvPr/>
        </p:nvSpPr>
        <p:spPr bwMode="auto">
          <a:xfrm rot="20846116">
            <a:off x="5566328" y="4127289"/>
            <a:ext cx="3442553" cy="433115"/>
          </a:xfrm>
          <a:prstGeom prst="roundRect">
            <a:avLst>
              <a:gd name="adj" fmla="val 24210"/>
            </a:avLst>
          </a:prstGeom>
          <a:solidFill>
            <a:srgbClr val="8E9BBF"/>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韩语    </a:t>
            </a:r>
            <a:r>
              <a:rPr lang="en-US" altLang="zh-CN" sz="1600" kern="0" dirty="0">
                <a:solidFill>
                  <a:srgbClr val="FFFFFF"/>
                </a:solidFill>
                <a:latin typeface="+mn-ea"/>
                <a:cs typeface="阿里巴巴普惠体" panose="00020600040101010101" pitchFamily="18" charset="-122"/>
              </a:rPr>
              <a:t>ks_c_5601-1987</a:t>
            </a:r>
            <a:r>
              <a:rPr lang="zh-CN" altLang="en-US" sz="1600" kern="0" dirty="0">
                <a:solidFill>
                  <a:srgbClr val="FFFFFF"/>
                </a:solidFill>
                <a:latin typeface="+mn-ea"/>
                <a:cs typeface="阿里巴巴普惠体" panose="00020600040101010101" pitchFamily="18" charset="-122"/>
              </a:rPr>
              <a:t>    </a:t>
            </a:r>
            <a:endParaRPr lang="en-US" altLang="zh-CN" sz="1600" kern="0" dirty="0">
              <a:solidFill>
                <a:srgbClr val="FFFFFF"/>
              </a:solidFill>
              <a:latin typeface="+mn-ea"/>
              <a:cs typeface="阿里巴巴普惠体" panose="00020600040101010101" pitchFamily="18" charset="-122"/>
            </a:endParaRPr>
          </a:p>
        </p:txBody>
      </p:sp>
      <p:sp>
        <p:nvSpPr>
          <p:cNvPr id="23" name="圆角矩形 5">
            <a:extLst>
              <a:ext uri="{FF2B5EF4-FFF2-40B4-BE49-F238E27FC236}">
                <a16:creationId xmlns:a16="http://schemas.microsoft.com/office/drawing/2014/main" id="{685D9CC7-9982-0279-F38A-D1C3E2CFA9A1}"/>
              </a:ext>
            </a:extLst>
          </p:cNvPr>
          <p:cNvSpPr>
            <a:spLocks noChangeArrowheads="1"/>
          </p:cNvSpPr>
          <p:nvPr/>
        </p:nvSpPr>
        <p:spPr bwMode="auto">
          <a:xfrm rot="257710">
            <a:off x="7170119" y="3895313"/>
            <a:ext cx="3682447" cy="433115"/>
          </a:xfrm>
          <a:prstGeom prst="roundRect">
            <a:avLst>
              <a:gd name="adj" fmla="val 24210"/>
            </a:avLst>
          </a:prstGeom>
          <a:solidFill>
            <a:srgbClr val="CAC48A"/>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希伯来语    </a:t>
            </a:r>
            <a:r>
              <a:rPr lang="en-US" altLang="zh-CN" sz="1600" kern="0" dirty="0" err="1">
                <a:solidFill>
                  <a:srgbClr val="FFFFFF"/>
                </a:solidFill>
                <a:latin typeface="+mn-ea"/>
                <a:cs typeface="阿里巴巴普惠体" panose="00020600040101010101" pitchFamily="18" charset="-122"/>
              </a:rPr>
              <a:t>csISOLatinHebrew</a:t>
            </a:r>
            <a:endParaRPr lang="en-US" altLang="zh-CN" sz="1600" kern="0" dirty="0">
              <a:solidFill>
                <a:srgbClr val="FFFFFF"/>
              </a:solidFill>
              <a:latin typeface="+mn-ea"/>
              <a:cs typeface="阿里巴巴普惠体" panose="00020600040101010101" pitchFamily="18" charset="-122"/>
            </a:endParaRPr>
          </a:p>
        </p:txBody>
      </p:sp>
      <p:sp>
        <p:nvSpPr>
          <p:cNvPr id="24" name="圆角矩形 5">
            <a:extLst>
              <a:ext uri="{FF2B5EF4-FFF2-40B4-BE49-F238E27FC236}">
                <a16:creationId xmlns:a16="http://schemas.microsoft.com/office/drawing/2014/main" id="{7990DB6C-6B56-BF37-D901-FE2C469B8BA4}"/>
              </a:ext>
            </a:extLst>
          </p:cNvPr>
          <p:cNvSpPr>
            <a:spLocks noChangeArrowheads="1"/>
          </p:cNvSpPr>
          <p:nvPr/>
        </p:nvSpPr>
        <p:spPr bwMode="auto">
          <a:xfrm>
            <a:off x="6997697" y="4424824"/>
            <a:ext cx="3204571" cy="433115"/>
          </a:xfrm>
          <a:prstGeom prst="roundRect">
            <a:avLst>
              <a:gd name="adj" fmla="val 24210"/>
            </a:avLst>
          </a:prstGeom>
          <a:solidFill>
            <a:srgbClr val="FF6502"/>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朝鲜语    </a:t>
            </a:r>
            <a:r>
              <a:rPr lang="en-US" altLang="zh-CN" sz="1600" kern="0" dirty="0" err="1">
                <a:solidFill>
                  <a:srgbClr val="FFFFFF"/>
                </a:solidFill>
                <a:latin typeface="+mn-ea"/>
                <a:cs typeface="阿里巴巴普惠体" panose="00020600040101010101" pitchFamily="18" charset="-122"/>
              </a:rPr>
              <a:t>euc-kr</a:t>
            </a:r>
            <a:endParaRPr lang="en-US" altLang="zh-CN" sz="1600" kern="0" dirty="0">
              <a:solidFill>
                <a:srgbClr val="FFFFFF"/>
              </a:solidFill>
              <a:latin typeface="+mn-ea"/>
              <a:cs typeface="阿里巴巴普惠体" panose="00020600040101010101" pitchFamily="18" charset="-122"/>
            </a:endParaRPr>
          </a:p>
        </p:txBody>
      </p:sp>
      <p:sp>
        <p:nvSpPr>
          <p:cNvPr id="25" name="圆角矩形 5">
            <a:extLst>
              <a:ext uri="{FF2B5EF4-FFF2-40B4-BE49-F238E27FC236}">
                <a16:creationId xmlns:a16="http://schemas.microsoft.com/office/drawing/2014/main" id="{13684C3E-DC5B-F7FE-DE62-8207A705CA6E}"/>
              </a:ext>
            </a:extLst>
          </p:cNvPr>
          <p:cNvSpPr>
            <a:spLocks noChangeArrowheads="1"/>
          </p:cNvSpPr>
          <p:nvPr/>
        </p:nvSpPr>
        <p:spPr bwMode="auto">
          <a:xfrm rot="21305962">
            <a:off x="4042187" y="4901502"/>
            <a:ext cx="3447585" cy="433115"/>
          </a:xfrm>
          <a:prstGeom prst="roundRect">
            <a:avLst>
              <a:gd name="adj" fmla="val 24210"/>
            </a:avLst>
          </a:prstGeom>
          <a:solidFill>
            <a:srgbClr val="3CB1C8"/>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日语    </a:t>
            </a:r>
            <a:r>
              <a:rPr lang="en-US" altLang="zh-CN" sz="1600" kern="0" dirty="0" err="1">
                <a:solidFill>
                  <a:srgbClr val="FFFFFF"/>
                </a:solidFill>
                <a:latin typeface="+mn-ea"/>
                <a:cs typeface="阿里巴巴普惠体" panose="00020600040101010101" pitchFamily="18" charset="-122"/>
              </a:rPr>
              <a:t>shift_jis</a:t>
            </a:r>
            <a:endParaRPr lang="en-US" altLang="zh-CN" sz="1600" kern="0" dirty="0">
              <a:solidFill>
                <a:srgbClr val="FFFFFF"/>
              </a:solidFill>
              <a:latin typeface="+mn-ea"/>
              <a:cs typeface="阿里巴巴普惠体" panose="00020600040101010101" pitchFamily="18" charset="-122"/>
            </a:endParaRPr>
          </a:p>
        </p:txBody>
      </p:sp>
      <p:sp>
        <p:nvSpPr>
          <p:cNvPr id="26" name="圆角矩形 5">
            <a:extLst>
              <a:ext uri="{FF2B5EF4-FFF2-40B4-BE49-F238E27FC236}">
                <a16:creationId xmlns:a16="http://schemas.microsoft.com/office/drawing/2014/main" id="{7B86B910-0498-E6D6-3259-CC8B3879B4ED}"/>
              </a:ext>
            </a:extLst>
          </p:cNvPr>
          <p:cNvSpPr>
            <a:spLocks noChangeArrowheads="1"/>
          </p:cNvSpPr>
          <p:nvPr/>
        </p:nvSpPr>
        <p:spPr bwMode="auto">
          <a:xfrm rot="21012357">
            <a:off x="1354659" y="4549910"/>
            <a:ext cx="3447585" cy="433115"/>
          </a:xfrm>
          <a:prstGeom prst="roundRect">
            <a:avLst>
              <a:gd name="adj" fmla="val 24210"/>
            </a:avLst>
          </a:prstGeom>
          <a:solidFill>
            <a:srgbClr val="0071C1"/>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孟加拉语</a:t>
            </a:r>
            <a:r>
              <a:rPr lang="en-US" altLang="zh-CN" sz="1600" kern="0" dirty="0">
                <a:solidFill>
                  <a:srgbClr val="FFFFFF"/>
                </a:solidFill>
                <a:latin typeface="+mn-ea"/>
                <a:cs typeface="阿里巴巴普惠体" panose="00020600040101010101" pitchFamily="18" charset="-122"/>
              </a:rPr>
              <a:t>	x-</a:t>
            </a:r>
            <a:r>
              <a:rPr lang="en-US" altLang="zh-CN" sz="1600" kern="0" dirty="0" err="1">
                <a:solidFill>
                  <a:srgbClr val="FFFFFF"/>
                </a:solidFill>
                <a:latin typeface="+mn-ea"/>
                <a:cs typeface="阿里巴巴普惠体" panose="00020600040101010101" pitchFamily="18" charset="-122"/>
              </a:rPr>
              <a:t>iscii</a:t>
            </a:r>
            <a:r>
              <a:rPr lang="en-US" altLang="zh-CN" sz="1600" kern="0" dirty="0">
                <a:solidFill>
                  <a:srgbClr val="FFFFFF"/>
                </a:solidFill>
                <a:latin typeface="+mn-ea"/>
                <a:cs typeface="阿里巴巴普惠体" panose="00020600040101010101" pitchFamily="18" charset="-122"/>
              </a:rPr>
              <a:t>-be</a:t>
            </a:r>
          </a:p>
        </p:txBody>
      </p:sp>
      <p:sp>
        <p:nvSpPr>
          <p:cNvPr id="27" name="圆角矩形 5">
            <a:extLst>
              <a:ext uri="{FF2B5EF4-FFF2-40B4-BE49-F238E27FC236}">
                <a16:creationId xmlns:a16="http://schemas.microsoft.com/office/drawing/2014/main" id="{1EC4F888-81F7-6E3C-886A-028585E5C4FF}"/>
              </a:ext>
            </a:extLst>
          </p:cNvPr>
          <p:cNvSpPr>
            <a:spLocks noChangeArrowheads="1"/>
          </p:cNvSpPr>
          <p:nvPr/>
        </p:nvSpPr>
        <p:spPr bwMode="auto">
          <a:xfrm rot="298558">
            <a:off x="7105199" y="4867622"/>
            <a:ext cx="3447585" cy="433115"/>
          </a:xfrm>
          <a:prstGeom prst="roundRect">
            <a:avLst>
              <a:gd name="adj" fmla="val 24210"/>
            </a:avLst>
          </a:prstGeom>
          <a:solidFill>
            <a:srgbClr val="83AEEA"/>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挪威语    </a:t>
            </a:r>
            <a:r>
              <a:rPr lang="en-US" altLang="zh-CN" sz="1600" kern="0" dirty="0">
                <a:solidFill>
                  <a:srgbClr val="FFFFFF"/>
                </a:solidFill>
                <a:latin typeface="+mn-ea"/>
                <a:cs typeface="阿里巴巴普惠体" panose="00020600040101010101" pitchFamily="18" charset="-122"/>
              </a:rPr>
              <a:t>x-IA5-Norwegian</a:t>
            </a:r>
          </a:p>
        </p:txBody>
      </p:sp>
      <p:sp>
        <p:nvSpPr>
          <p:cNvPr id="28" name="圆角矩形 5">
            <a:extLst>
              <a:ext uri="{FF2B5EF4-FFF2-40B4-BE49-F238E27FC236}">
                <a16:creationId xmlns:a16="http://schemas.microsoft.com/office/drawing/2014/main" id="{157B563F-06F7-D848-56A6-7B4704F3005A}"/>
              </a:ext>
            </a:extLst>
          </p:cNvPr>
          <p:cNvSpPr>
            <a:spLocks noChangeArrowheads="1"/>
          </p:cNvSpPr>
          <p:nvPr/>
        </p:nvSpPr>
        <p:spPr bwMode="auto">
          <a:xfrm rot="572849">
            <a:off x="983867" y="4867622"/>
            <a:ext cx="3447585" cy="433115"/>
          </a:xfrm>
          <a:prstGeom prst="roundRect">
            <a:avLst>
              <a:gd name="adj" fmla="val 24210"/>
            </a:avLst>
          </a:prstGeom>
          <a:solidFill>
            <a:srgbClr val="9086E7"/>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1600" kern="0" dirty="0">
                <a:solidFill>
                  <a:srgbClr val="FFFFFF"/>
                </a:solidFill>
                <a:latin typeface="+mn-ea"/>
                <a:cs typeface="阿里巴巴普惠体" panose="00020600040101010101" pitchFamily="18" charset="-122"/>
              </a:rPr>
              <a:t>奥里亚语     </a:t>
            </a:r>
            <a:r>
              <a:rPr lang="en-US" altLang="zh-CN" sz="1600" kern="0" dirty="0">
                <a:solidFill>
                  <a:srgbClr val="FFFFFF"/>
                </a:solidFill>
                <a:latin typeface="+mn-ea"/>
                <a:cs typeface="阿里巴巴普惠体" panose="00020600040101010101" pitchFamily="18" charset="-122"/>
              </a:rPr>
              <a:t>x-</a:t>
            </a:r>
            <a:r>
              <a:rPr lang="en-US" altLang="zh-CN" sz="1600" kern="0" dirty="0" err="1">
                <a:solidFill>
                  <a:srgbClr val="FFFFFF"/>
                </a:solidFill>
                <a:latin typeface="+mn-ea"/>
                <a:cs typeface="阿里巴巴普惠体" panose="00020600040101010101" pitchFamily="18" charset="-122"/>
              </a:rPr>
              <a:t>iscii</a:t>
            </a:r>
            <a:r>
              <a:rPr lang="en-US" altLang="zh-CN" sz="1600" kern="0" dirty="0">
                <a:solidFill>
                  <a:srgbClr val="FFFFFF"/>
                </a:solidFill>
                <a:latin typeface="+mn-ea"/>
                <a:cs typeface="阿里巴巴普惠体" panose="00020600040101010101" pitchFamily="18" charset="-122"/>
              </a:rPr>
              <a:t>-or</a:t>
            </a:r>
          </a:p>
        </p:txBody>
      </p:sp>
      <p:grpSp>
        <p:nvGrpSpPr>
          <p:cNvPr id="29" name="组合 28">
            <a:extLst>
              <a:ext uri="{FF2B5EF4-FFF2-40B4-BE49-F238E27FC236}">
                <a16:creationId xmlns:a16="http://schemas.microsoft.com/office/drawing/2014/main" id="{BA9B2B75-532A-1487-1864-67A946DCDE8A}"/>
              </a:ext>
            </a:extLst>
          </p:cNvPr>
          <p:cNvGrpSpPr/>
          <p:nvPr/>
        </p:nvGrpSpPr>
        <p:grpSpPr>
          <a:xfrm>
            <a:off x="4161360" y="1866238"/>
            <a:ext cx="2375394" cy="594560"/>
            <a:chOff x="3353163" y="5731266"/>
            <a:chExt cx="1820803" cy="594560"/>
          </a:xfrm>
        </p:grpSpPr>
        <p:grpSp>
          <p:nvGrpSpPr>
            <p:cNvPr id="30" name="组合 29">
              <a:extLst>
                <a:ext uri="{FF2B5EF4-FFF2-40B4-BE49-F238E27FC236}">
                  <a16:creationId xmlns:a16="http://schemas.microsoft.com/office/drawing/2014/main" id="{8ACBC824-2CD1-F73D-7D50-5505CC625401}"/>
                </a:ext>
              </a:extLst>
            </p:cNvPr>
            <p:cNvGrpSpPr/>
            <p:nvPr/>
          </p:nvGrpSpPr>
          <p:grpSpPr>
            <a:xfrm>
              <a:off x="3353163" y="5731266"/>
              <a:ext cx="1820803" cy="594560"/>
              <a:chOff x="4304042" y="1286668"/>
              <a:chExt cx="2660950" cy="2757793"/>
            </a:xfrm>
            <a:effectLst>
              <a:outerShdw blurRad="381000" dist="254000" dir="8100000" algn="tr" rotWithShape="0">
                <a:prstClr val="black">
                  <a:alpha val="40000"/>
                </a:prstClr>
              </a:outerShdw>
            </a:effectLst>
          </p:grpSpPr>
          <p:sp>
            <p:nvSpPr>
              <p:cNvPr id="32" name="圆角矩形 70">
                <a:extLst>
                  <a:ext uri="{FF2B5EF4-FFF2-40B4-BE49-F238E27FC236}">
                    <a16:creationId xmlns:a16="http://schemas.microsoft.com/office/drawing/2014/main" id="{30F12094-216B-4E93-D7BF-24173FA45851}"/>
                  </a:ext>
                </a:extLst>
              </p:cNvPr>
              <p:cNvSpPr/>
              <p:nvPr/>
            </p:nvSpPr>
            <p:spPr>
              <a:xfrm>
                <a:off x="4304043" y="1286668"/>
                <a:ext cx="2660949"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mn-ea"/>
                  <a:cs typeface="+mn-cs"/>
                </a:endParaRPr>
              </a:p>
            </p:txBody>
          </p:sp>
          <p:sp>
            <p:nvSpPr>
              <p:cNvPr id="33" name="圆角矩形 71">
                <a:extLst>
                  <a:ext uri="{FF2B5EF4-FFF2-40B4-BE49-F238E27FC236}">
                    <a16:creationId xmlns:a16="http://schemas.microsoft.com/office/drawing/2014/main" id="{6788F5A5-CAEC-C3AE-EBB8-207F9671EFCA}"/>
                  </a:ext>
                </a:extLst>
              </p:cNvPr>
              <p:cNvSpPr/>
              <p:nvPr/>
            </p:nvSpPr>
            <p:spPr>
              <a:xfrm>
                <a:off x="4304042" y="1286668"/>
                <a:ext cx="2660950"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mn-ea"/>
                  <a:cs typeface="+mn-cs"/>
                </a:endParaRPr>
              </a:p>
            </p:txBody>
          </p:sp>
        </p:grpSp>
        <p:sp>
          <p:nvSpPr>
            <p:cNvPr id="31" name="TextBox 69">
              <a:extLst>
                <a:ext uri="{FF2B5EF4-FFF2-40B4-BE49-F238E27FC236}">
                  <a16:creationId xmlns:a16="http://schemas.microsoft.com/office/drawing/2014/main" id="{2B506BB5-09D5-40C2-12FC-FF2A38E94D99}"/>
                </a:ext>
              </a:extLst>
            </p:cNvPr>
            <p:cNvSpPr txBox="1"/>
            <p:nvPr/>
          </p:nvSpPr>
          <p:spPr>
            <a:xfrm>
              <a:off x="3661214" y="5845710"/>
              <a:ext cx="1322923" cy="369332"/>
            </a:xfrm>
            <a:prstGeom prst="rect">
              <a:avLst/>
            </a:prstGeom>
            <a:noFill/>
          </p:spPr>
          <p:txBody>
            <a:bodyPr wrap="square" rtlCol="0">
              <a:spAutoFit/>
            </a:bodyPr>
            <a:lstStyle/>
            <a:p>
              <a:pPr fontAlgn="auto">
                <a:spcBef>
                  <a:spcPts val="0"/>
                </a:spcBef>
                <a:spcAft>
                  <a:spcPts val="0"/>
                </a:spcAft>
              </a:pPr>
              <a:r>
                <a:rPr lang="en-US" altLang="zh-CN" b="1" dirty="0">
                  <a:solidFill>
                    <a:srgbClr val="C00000"/>
                  </a:solidFill>
                  <a:latin typeface="+mn-ea"/>
                  <a:cs typeface="阿里巴巴普惠体" panose="00020600040101010101" pitchFamily="18" charset="-122"/>
                </a:rPr>
                <a:t>ASCII</a:t>
              </a:r>
              <a:r>
                <a:rPr lang="zh-CN" altLang="en-US" b="1" dirty="0">
                  <a:solidFill>
                    <a:srgbClr val="C00000"/>
                  </a:solidFill>
                  <a:latin typeface="+mn-ea"/>
                  <a:cs typeface="阿里巴巴普惠体" panose="00020600040101010101" pitchFamily="18" charset="-122"/>
                </a:rPr>
                <a:t>：</a:t>
              </a:r>
              <a:r>
                <a:rPr lang="zh-CN" altLang="en-US" b="1" dirty="0">
                  <a:solidFill>
                    <a:prstClr val="black">
                      <a:lumMod val="85000"/>
                      <a:lumOff val="15000"/>
                    </a:prstClr>
                  </a:solidFill>
                  <a:latin typeface="+mn-ea"/>
                  <a:cs typeface="阿里巴巴普惠体" panose="00020600040101010101" pitchFamily="18" charset="-122"/>
                </a:rPr>
                <a:t>美国</a:t>
              </a:r>
            </a:p>
          </p:txBody>
        </p:sp>
      </p:grpSp>
    </p:spTree>
    <p:extLst>
      <p:ext uri="{BB962C8B-B14F-4D97-AF65-F5344CB8AC3E}">
        <p14:creationId xmlns:p14="http://schemas.microsoft.com/office/powerpoint/2010/main" val="3866086023"/>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 presetID="64" presetClass="path" presetSubtype="0" fill="hold" nodeType="withEffect">
                                      <p:stCondLst>
                                        <p:cond delay="500"/>
                                      </p:stCondLst>
                                      <p:childTnLst>
                                        <p:animMotion origin="layout" path="M 2.91667E-6 4.07407E-6 L 0.25612 -0.71436 " pathEditMode="relative" rAng="0" ptsTypes="AA">
                                          <p:cBhvr>
                                            <p:cTn id="12" dur="2000" fill="hold"/>
                                            <p:tgtEl>
                                              <p:spTgt spid="29"/>
                                            </p:tgtEl>
                                            <p:attrNameLst>
                                              <p:attrName>ppt_x</p:attrName>
                                              <p:attrName>ppt_y</p:attrName>
                                            </p:attrNameLst>
                                          </p:cBhvr>
                                          <p:rCtr x="12799" y="-35718"/>
                                        </p:animMotion>
                                      </p:childTnLst>
                                    </p:cTn>
                                  </p:par>
                                  <p:par>
                                    <p:cTn id="13" presetID="8" presetClass="emph" presetSubtype="0" fill="hold" nodeType="withEffect">
                                      <p:stCondLst>
                                        <p:cond delay="500"/>
                                      </p:stCondLst>
                                      <p:childTnLst>
                                        <p:animRot by="43200000">
                                          <p:cBhvr>
                                            <p:cTn id="14" dur="2000" fill="hold"/>
                                            <p:tgtEl>
                                              <p:spTgt spid="29"/>
                                            </p:tgtEl>
                                            <p:attrNameLst>
                                              <p:attrName>r</p:attrName>
                                            </p:attrNameLst>
                                          </p:cBhvr>
                                        </p:animRot>
                                      </p:childTnLst>
                                    </p:cTn>
                                  </p:par>
                                  <p:par>
                                    <p:cTn id="15" presetID="6" presetClass="emph" presetSubtype="0" fill="hold" nodeType="withEffect">
                                      <p:stCondLst>
                                        <p:cond delay="500"/>
                                      </p:stCondLst>
                                      <p:childTnLst>
                                        <p:animScale>
                                          <p:cBhvr>
                                            <p:cTn id="16" dur="2000" fill="hold"/>
                                            <p:tgtEl>
                                              <p:spTgt spid="29"/>
                                            </p:tgtEl>
                                          </p:cBhvr>
                                          <p:by x="25000" y="25000"/>
                                        </p:animScale>
                                      </p:childTnLst>
                                    </p:cTn>
                                  </p:par>
                                  <p:par>
                                    <p:cTn id="17" presetID="2" presetClass="entr" presetSubtype="4" fill="hold" grpId="0" nodeType="withEffect" p14:presetBounceEnd="42857">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2857">
                                          <p:cBhvr additive="base">
                                            <p:cTn id="19" dur="700" fill="hold"/>
                                            <p:tgtEl>
                                              <p:spTgt spid="3"/>
                                            </p:tgtEl>
                                            <p:attrNameLst>
                                              <p:attrName>ppt_x</p:attrName>
                                            </p:attrNameLst>
                                          </p:cBhvr>
                                          <p:tavLst>
                                            <p:tav tm="0">
                                              <p:val>
                                                <p:strVal val="#ppt_x"/>
                                              </p:val>
                                            </p:tav>
                                            <p:tav tm="100000">
                                              <p:val>
                                                <p:strVal val="#ppt_x"/>
                                              </p:val>
                                            </p:tav>
                                          </p:tavLst>
                                        </p:anim>
                                        <p:anim calcmode="lin" valueType="num" p14:bounceEnd="42857">
                                          <p:cBhvr additive="base">
                                            <p:cTn id="20" dur="7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42857">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42857">
                                          <p:cBhvr additive="base">
                                            <p:cTn id="23" dur="700" fill="hold"/>
                                            <p:tgtEl>
                                              <p:spTgt spid="5"/>
                                            </p:tgtEl>
                                            <p:attrNameLst>
                                              <p:attrName>ppt_x</p:attrName>
                                            </p:attrNameLst>
                                          </p:cBhvr>
                                          <p:tavLst>
                                            <p:tav tm="0">
                                              <p:val>
                                                <p:strVal val="#ppt_x"/>
                                              </p:val>
                                            </p:tav>
                                            <p:tav tm="100000">
                                              <p:val>
                                                <p:strVal val="#ppt_x"/>
                                              </p:val>
                                            </p:tav>
                                          </p:tavLst>
                                        </p:anim>
                                        <p:anim calcmode="lin" valueType="num" p14:bounceEnd="42857">
                                          <p:cBhvr additive="base">
                                            <p:cTn id="24" dur="7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42857">
                                      <p:stCondLst>
                                        <p:cond delay="200"/>
                                      </p:stCondLst>
                                      <p:childTnLst>
                                        <p:set>
                                          <p:cBhvr>
                                            <p:cTn id="26" dur="1" fill="hold">
                                              <p:stCondLst>
                                                <p:cond delay="0"/>
                                              </p:stCondLst>
                                            </p:cTn>
                                            <p:tgtEl>
                                              <p:spTgt spid="7"/>
                                            </p:tgtEl>
                                            <p:attrNameLst>
                                              <p:attrName>style.visibility</p:attrName>
                                            </p:attrNameLst>
                                          </p:cBhvr>
                                          <p:to>
                                            <p:strVal val="visible"/>
                                          </p:to>
                                        </p:set>
                                        <p:anim calcmode="lin" valueType="num" p14:bounceEnd="42857">
                                          <p:cBhvr additive="base">
                                            <p:cTn id="27" dur="700" fill="hold"/>
                                            <p:tgtEl>
                                              <p:spTgt spid="7"/>
                                            </p:tgtEl>
                                            <p:attrNameLst>
                                              <p:attrName>ppt_x</p:attrName>
                                            </p:attrNameLst>
                                          </p:cBhvr>
                                          <p:tavLst>
                                            <p:tav tm="0">
                                              <p:val>
                                                <p:strVal val="#ppt_x"/>
                                              </p:val>
                                            </p:tav>
                                            <p:tav tm="100000">
                                              <p:val>
                                                <p:strVal val="#ppt_x"/>
                                              </p:val>
                                            </p:tav>
                                          </p:tavLst>
                                        </p:anim>
                                        <p:anim calcmode="lin" valueType="num" p14:bounceEnd="42857">
                                          <p:cBhvr additive="base">
                                            <p:cTn id="28" dur="7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42857">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14:bounceEnd="42857">
                                          <p:cBhvr additive="base">
                                            <p:cTn id="31" dur="700" fill="hold"/>
                                            <p:tgtEl>
                                              <p:spTgt spid="9"/>
                                            </p:tgtEl>
                                            <p:attrNameLst>
                                              <p:attrName>ppt_x</p:attrName>
                                            </p:attrNameLst>
                                          </p:cBhvr>
                                          <p:tavLst>
                                            <p:tav tm="0">
                                              <p:val>
                                                <p:strVal val="#ppt_x"/>
                                              </p:val>
                                            </p:tav>
                                            <p:tav tm="100000">
                                              <p:val>
                                                <p:strVal val="#ppt_x"/>
                                              </p:val>
                                            </p:tav>
                                          </p:tavLst>
                                        </p:anim>
                                        <p:anim calcmode="lin" valueType="num" p14:bounceEnd="42857">
                                          <p:cBhvr additive="base">
                                            <p:cTn id="32" dur="7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42857">
                                      <p:stCondLst>
                                        <p:cond delay="400"/>
                                      </p:stCondLst>
                                      <p:childTnLst>
                                        <p:set>
                                          <p:cBhvr>
                                            <p:cTn id="34" dur="1" fill="hold">
                                              <p:stCondLst>
                                                <p:cond delay="0"/>
                                              </p:stCondLst>
                                            </p:cTn>
                                            <p:tgtEl>
                                              <p:spTgt spid="11"/>
                                            </p:tgtEl>
                                            <p:attrNameLst>
                                              <p:attrName>style.visibility</p:attrName>
                                            </p:attrNameLst>
                                          </p:cBhvr>
                                          <p:to>
                                            <p:strVal val="visible"/>
                                          </p:to>
                                        </p:set>
                                        <p:anim calcmode="lin" valueType="num" p14:bounceEnd="42857">
                                          <p:cBhvr additive="base">
                                            <p:cTn id="35" dur="700" fill="hold"/>
                                            <p:tgtEl>
                                              <p:spTgt spid="11"/>
                                            </p:tgtEl>
                                            <p:attrNameLst>
                                              <p:attrName>ppt_x</p:attrName>
                                            </p:attrNameLst>
                                          </p:cBhvr>
                                          <p:tavLst>
                                            <p:tav tm="0">
                                              <p:val>
                                                <p:strVal val="#ppt_x"/>
                                              </p:val>
                                            </p:tav>
                                            <p:tav tm="100000">
                                              <p:val>
                                                <p:strVal val="#ppt_x"/>
                                              </p:val>
                                            </p:tav>
                                          </p:tavLst>
                                        </p:anim>
                                        <p:anim calcmode="lin" valueType="num" p14:bounceEnd="42857">
                                          <p:cBhvr additive="base">
                                            <p:cTn id="36" dur="7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42857">
                                      <p:stCondLst>
                                        <p:cond delay="800"/>
                                      </p:stCondLst>
                                      <p:childTnLst>
                                        <p:set>
                                          <p:cBhvr>
                                            <p:cTn id="38" dur="1" fill="hold">
                                              <p:stCondLst>
                                                <p:cond delay="0"/>
                                              </p:stCondLst>
                                            </p:cTn>
                                            <p:tgtEl>
                                              <p:spTgt spid="13"/>
                                            </p:tgtEl>
                                            <p:attrNameLst>
                                              <p:attrName>style.visibility</p:attrName>
                                            </p:attrNameLst>
                                          </p:cBhvr>
                                          <p:to>
                                            <p:strVal val="visible"/>
                                          </p:to>
                                        </p:set>
                                        <p:anim calcmode="lin" valueType="num" p14:bounceEnd="42857">
                                          <p:cBhvr additive="base">
                                            <p:cTn id="39" dur="700" fill="hold"/>
                                            <p:tgtEl>
                                              <p:spTgt spid="13"/>
                                            </p:tgtEl>
                                            <p:attrNameLst>
                                              <p:attrName>ppt_x</p:attrName>
                                            </p:attrNameLst>
                                          </p:cBhvr>
                                          <p:tavLst>
                                            <p:tav tm="0">
                                              <p:val>
                                                <p:strVal val="#ppt_x"/>
                                              </p:val>
                                            </p:tav>
                                            <p:tav tm="100000">
                                              <p:val>
                                                <p:strVal val="#ppt_x"/>
                                              </p:val>
                                            </p:tav>
                                          </p:tavLst>
                                        </p:anim>
                                        <p:anim calcmode="lin" valueType="num" p14:bounceEnd="42857">
                                          <p:cBhvr additive="base">
                                            <p:cTn id="40" dur="7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42857">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14:bounceEnd="42857">
                                          <p:cBhvr additive="base">
                                            <p:cTn id="43" dur="600" fill="hold"/>
                                            <p:tgtEl>
                                              <p:spTgt spid="15"/>
                                            </p:tgtEl>
                                            <p:attrNameLst>
                                              <p:attrName>ppt_x</p:attrName>
                                            </p:attrNameLst>
                                          </p:cBhvr>
                                          <p:tavLst>
                                            <p:tav tm="0">
                                              <p:val>
                                                <p:strVal val="#ppt_x"/>
                                              </p:val>
                                            </p:tav>
                                            <p:tav tm="100000">
                                              <p:val>
                                                <p:strVal val="#ppt_x"/>
                                              </p:val>
                                            </p:tav>
                                          </p:tavLst>
                                        </p:anim>
                                        <p:anim calcmode="lin" valueType="num" p14:bounceEnd="42857">
                                          <p:cBhvr additive="base">
                                            <p:cTn id="44" dur="6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42857">
                                      <p:stCondLst>
                                        <p:cond delay="1200"/>
                                      </p:stCondLst>
                                      <p:childTnLst>
                                        <p:set>
                                          <p:cBhvr>
                                            <p:cTn id="46" dur="1" fill="hold">
                                              <p:stCondLst>
                                                <p:cond delay="0"/>
                                              </p:stCondLst>
                                            </p:cTn>
                                            <p:tgtEl>
                                              <p:spTgt spid="17"/>
                                            </p:tgtEl>
                                            <p:attrNameLst>
                                              <p:attrName>style.visibility</p:attrName>
                                            </p:attrNameLst>
                                          </p:cBhvr>
                                          <p:to>
                                            <p:strVal val="visible"/>
                                          </p:to>
                                        </p:set>
                                        <p:anim calcmode="lin" valueType="num" p14:bounceEnd="42857">
                                          <p:cBhvr additive="base">
                                            <p:cTn id="47" dur="600" fill="hold"/>
                                            <p:tgtEl>
                                              <p:spTgt spid="17"/>
                                            </p:tgtEl>
                                            <p:attrNameLst>
                                              <p:attrName>ppt_x</p:attrName>
                                            </p:attrNameLst>
                                          </p:cBhvr>
                                          <p:tavLst>
                                            <p:tav tm="0">
                                              <p:val>
                                                <p:strVal val="#ppt_x"/>
                                              </p:val>
                                            </p:tav>
                                            <p:tav tm="100000">
                                              <p:val>
                                                <p:strVal val="#ppt_x"/>
                                              </p:val>
                                            </p:tav>
                                          </p:tavLst>
                                        </p:anim>
                                        <p:anim calcmode="lin" valueType="num" p14:bounceEnd="42857">
                                          <p:cBhvr additive="base">
                                            <p:cTn id="48" dur="6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42857">
                                      <p:stCondLst>
                                        <p:cond delay="1600"/>
                                      </p:stCondLst>
                                      <p:childTnLst>
                                        <p:set>
                                          <p:cBhvr>
                                            <p:cTn id="50" dur="1" fill="hold">
                                              <p:stCondLst>
                                                <p:cond delay="0"/>
                                              </p:stCondLst>
                                            </p:cTn>
                                            <p:tgtEl>
                                              <p:spTgt spid="18"/>
                                            </p:tgtEl>
                                            <p:attrNameLst>
                                              <p:attrName>style.visibility</p:attrName>
                                            </p:attrNameLst>
                                          </p:cBhvr>
                                          <p:to>
                                            <p:strVal val="visible"/>
                                          </p:to>
                                        </p:set>
                                        <p:anim calcmode="lin" valueType="num" p14:bounceEnd="42857">
                                          <p:cBhvr additive="base">
                                            <p:cTn id="51" dur="600" fill="hold"/>
                                            <p:tgtEl>
                                              <p:spTgt spid="18"/>
                                            </p:tgtEl>
                                            <p:attrNameLst>
                                              <p:attrName>ppt_x</p:attrName>
                                            </p:attrNameLst>
                                          </p:cBhvr>
                                          <p:tavLst>
                                            <p:tav tm="0">
                                              <p:val>
                                                <p:strVal val="#ppt_x"/>
                                              </p:val>
                                            </p:tav>
                                            <p:tav tm="100000">
                                              <p:val>
                                                <p:strVal val="#ppt_x"/>
                                              </p:val>
                                            </p:tav>
                                          </p:tavLst>
                                        </p:anim>
                                        <p:anim calcmode="lin" valueType="num" p14:bounceEnd="42857">
                                          <p:cBhvr additive="base">
                                            <p:cTn id="52" dur="6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42857">
                                      <p:stCondLst>
                                        <p:cond delay="1800"/>
                                      </p:stCondLst>
                                      <p:childTnLst>
                                        <p:set>
                                          <p:cBhvr>
                                            <p:cTn id="54" dur="1" fill="hold">
                                              <p:stCondLst>
                                                <p:cond delay="0"/>
                                              </p:stCondLst>
                                            </p:cTn>
                                            <p:tgtEl>
                                              <p:spTgt spid="19"/>
                                            </p:tgtEl>
                                            <p:attrNameLst>
                                              <p:attrName>style.visibility</p:attrName>
                                            </p:attrNameLst>
                                          </p:cBhvr>
                                          <p:to>
                                            <p:strVal val="visible"/>
                                          </p:to>
                                        </p:set>
                                        <p:anim calcmode="lin" valueType="num" p14:bounceEnd="42857">
                                          <p:cBhvr additive="base">
                                            <p:cTn id="55" dur="500" fill="hold"/>
                                            <p:tgtEl>
                                              <p:spTgt spid="19"/>
                                            </p:tgtEl>
                                            <p:attrNameLst>
                                              <p:attrName>ppt_x</p:attrName>
                                            </p:attrNameLst>
                                          </p:cBhvr>
                                          <p:tavLst>
                                            <p:tav tm="0">
                                              <p:val>
                                                <p:strVal val="#ppt_x"/>
                                              </p:val>
                                            </p:tav>
                                            <p:tav tm="100000">
                                              <p:val>
                                                <p:strVal val="#ppt_x"/>
                                              </p:val>
                                            </p:tav>
                                          </p:tavLst>
                                        </p:anim>
                                        <p:anim calcmode="lin" valueType="num" p14:bounceEnd="42857">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42857">
                                      <p:stCondLst>
                                        <p:cond delay="2200"/>
                                      </p:stCondLst>
                                      <p:childTnLst>
                                        <p:set>
                                          <p:cBhvr>
                                            <p:cTn id="58" dur="1" fill="hold">
                                              <p:stCondLst>
                                                <p:cond delay="0"/>
                                              </p:stCondLst>
                                            </p:cTn>
                                            <p:tgtEl>
                                              <p:spTgt spid="20"/>
                                            </p:tgtEl>
                                            <p:attrNameLst>
                                              <p:attrName>style.visibility</p:attrName>
                                            </p:attrNameLst>
                                          </p:cBhvr>
                                          <p:to>
                                            <p:strVal val="visible"/>
                                          </p:to>
                                        </p:set>
                                        <p:anim calcmode="lin" valueType="num" p14:bounceEnd="42857">
                                          <p:cBhvr additive="base">
                                            <p:cTn id="59" dur="600" fill="hold"/>
                                            <p:tgtEl>
                                              <p:spTgt spid="20"/>
                                            </p:tgtEl>
                                            <p:attrNameLst>
                                              <p:attrName>ppt_x</p:attrName>
                                            </p:attrNameLst>
                                          </p:cBhvr>
                                          <p:tavLst>
                                            <p:tav tm="0">
                                              <p:val>
                                                <p:strVal val="#ppt_x"/>
                                              </p:val>
                                            </p:tav>
                                            <p:tav tm="100000">
                                              <p:val>
                                                <p:strVal val="#ppt_x"/>
                                              </p:val>
                                            </p:tav>
                                          </p:tavLst>
                                        </p:anim>
                                        <p:anim calcmode="lin" valueType="num" p14:bounceEnd="42857">
                                          <p:cBhvr additive="base">
                                            <p:cTn id="60" dur="6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42857">
                                      <p:stCondLst>
                                        <p:cond delay="2400"/>
                                      </p:stCondLst>
                                      <p:childTnLst>
                                        <p:set>
                                          <p:cBhvr>
                                            <p:cTn id="62" dur="1" fill="hold">
                                              <p:stCondLst>
                                                <p:cond delay="0"/>
                                              </p:stCondLst>
                                            </p:cTn>
                                            <p:tgtEl>
                                              <p:spTgt spid="21"/>
                                            </p:tgtEl>
                                            <p:attrNameLst>
                                              <p:attrName>style.visibility</p:attrName>
                                            </p:attrNameLst>
                                          </p:cBhvr>
                                          <p:to>
                                            <p:strVal val="visible"/>
                                          </p:to>
                                        </p:set>
                                        <p:anim calcmode="lin" valueType="num" p14:bounceEnd="42857">
                                          <p:cBhvr additive="base">
                                            <p:cTn id="63" dur="500" fill="hold"/>
                                            <p:tgtEl>
                                              <p:spTgt spid="21"/>
                                            </p:tgtEl>
                                            <p:attrNameLst>
                                              <p:attrName>ppt_x</p:attrName>
                                            </p:attrNameLst>
                                          </p:cBhvr>
                                          <p:tavLst>
                                            <p:tav tm="0">
                                              <p:val>
                                                <p:strVal val="#ppt_x"/>
                                              </p:val>
                                            </p:tav>
                                            <p:tav tm="100000">
                                              <p:val>
                                                <p:strVal val="#ppt_x"/>
                                              </p:val>
                                            </p:tav>
                                          </p:tavLst>
                                        </p:anim>
                                        <p:anim calcmode="lin" valueType="num" p14:bounceEnd="42857">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14:presetBounceEnd="42857">
                                      <p:stCondLst>
                                        <p:cond delay="2600"/>
                                      </p:stCondLst>
                                      <p:childTnLst>
                                        <p:set>
                                          <p:cBhvr>
                                            <p:cTn id="66" dur="1" fill="hold">
                                              <p:stCondLst>
                                                <p:cond delay="0"/>
                                              </p:stCondLst>
                                            </p:cTn>
                                            <p:tgtEl>
                                              <p:spTgt spid="22"/>
                                            </p:tgtEl>
                                            <p:attrNameLst>
                                              <p:attrName>style.visibility</p:attrName>
                                            </p:attrNameLst>
                                          </p:cBhvr>
                                          <p:to>
                                            <p:strVal val="visible"/>
                                          </p:to>
                                        </p:set>
                                        <p:anim calcmode="lin" valueType="num" p14:bounceEnd="42857">
                                          <p:cBhvr additive="base">
                                            <p:cTn id="67" dur="500" fill="hold"/>
                                            <p:tgtEl>
                                              <p:spTgt spid="22"/>
                                            </p:tgtEl>
                                            <p:attrNameLst>
                                              <p:attrName>ppt_x</p:attrName>
                                            </p:attrNameLst>
                                          </p:cBhvr>
                                          <p:tavLst>
                                            <p:tav tm="0">
                                              <p:val>
                                                <p:strVal val="#ppt_x"/>
                                              </p:val>
                                            </p:tav>
                                            <p:tav tm="100000">
                                              <p:val>
                                                <p:strVal val="#ppt_x"/>
                                              </p:val>
                                            </p:tav>
                                          </p:tavLst>
                                        </p:anim>
                                        <p:anim calcmode="lin" valueType="num" p14:bounceEnd="42857">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2857">
                                      <p:stCondLst>
                                        <p:cond delay="2800"/>
                                      </p:stCondLst>
                                      <p:childTnLst>
                                        <p:set>
                                          <p:cBhvr>
                                            <p:cTn id="70" dur="1" fill="hold">
                                              <p:stCondLst>
                                                <p:cond delay="0"/>
                                              </p:stCondLst>
                                            </p:cTn>
                                            <p:tgtEl>
                                              <p:spTgt spid="23"/>
                                            </p:tgtEl>
                                            <p:attrNameLst>
                                              <p:attrName>style.visibility</p:attrName>
                                            </p:attrNameLst>
                                          </p:cBhvr>
                                          <p:to>
                                            <p:strVal val="visible"/>
                                          </p:to>
                                        </p:set>
                                        <p:anim calcmode="lin" valueType="num" p14:bounceEnd="42857">
                                          <p:cBhvr additive="base">
                                            <p:cTn id="71" dur="500" fill="hold"/>
                                            <p:tgtEl>
                                              <p:spTgt spid="23"/>
                                            </p:tgtEl>
                                            <p:attrNameLst>
                                              <p:attrName>ppt_x</p:attrName>
                                            </p:attrNameLst>
                                          </p:cBhvr>
                                          <p:tavLst>
                                            <p:tav tm="0">
                                              <p:val>
                                                <p:strVal val="#ppt_x"/>
                                              </p:val>
                                            </p:tav>
                                            <p:tav tm="100000">
                                              <p:val>
                                                <p:strVal val="#ppt_x"/>
                                              </p:val>
                                            </p:tav>
                                          </p:tavLst>
                                        </p:anim>
                                        <p:anim calcmode="lin" valueType="num" p14:bounceEnd="42857">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14:presetBounceEnd="42857">
                                      <p:stCondLst>
                                        <p:cond delay="3000"/>
                                      </p:stCondLst>
                                      <p:childTnLst>
                                        <p:set>
                                          <p:cBhvr>
                                            <p:cTn id="74" dur="1" fill="hold">
                                              <p:stCondLst>
                                                <p:cond delay="0"/>
                                              </p:stCondLst>
                                            </p:cTn>
                                            <p:tgtEl>
                                              <p:spTgt spid="24"/>
                                            </p:tgtEl>
                                            <p:attrNameLst>
                                              <p:attrName>style.visibility</p:attrName>
                                            </p:attrNameLst>
                                          </p:cBhvr>
                                          <p:to>
                                            <p:strVal val="visible"/>
                                          </p:to>
                                        </p:set>
                                        <p:anim calcmode="lin" valueType="num" p14:bounceEnd="42857">
                                          <p:cBhvr additive="base">
                                            <p:cTn id="75" dur="300" fill="hold"/>
                                            <p:tgtEl>
                                              <p:spTgt spid="24"/>
                                            </p:tgtEl>
                                            <p:attrNameLst>
                                              <p:attrName>ppt_x</p:attrName>
                                            </p:attrNameLst>
                                          </p:cBhvr>
                                          <p:tavLst>
                                            <p:tav tm="0">
                                              <p:val>
                                                <p:strVal val="#ppt_x"/>
                                              </p:val>
                                            </p:tav>
                                            <p:tav tm="100000">
                                              <p:val>
                                                <p:strVal val="#ppt_x"/>
                                              </p:val>
                                            </p:tav>
                                          </p:tavLst>
                                        </p:anim>
                                        <p:anim calcmode="lin" valueType="num" p14:bounceEnd="42857">
                                          <p:cBhvr additive="base">
                                            <p:cTn id="76" dur="3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14:presetBounceEnd="42857">
                                      <p:stCondLst>
                                        <p:cond delay="3200"/>
                                      </p:stCondLst>
                                      <p:childTnLst>
                                        <p:set>
                                          <p:cBhvr>
                                            <p:cTn id="78" dur="1" fill="hold">
                                              <p:stCondLst>
                                                <p:cond delay="0"/>
                                              </p:stCondLst>
                                            </p:cTn>
                                            <p:tgtEl>
                                              <p:spTgt spid="25"/>
                                            </p:tgtEl>
                                            <p:attrNameLst>
                                              <p:attrName>style.visibility</p:attrName>
                                            </p:attrNameLst>
                                          </p:cBhvr>
                                          <p:to>
                                            <p:strVal val="visible"/>
                                          </p:to>
                                        </p:set>
                                        <p:anim calcmode="lin" valueType="num" p14:bounceEnd="42857">
                                          <p:cBhvr additive="base">
                                            <p:cTn id="79" dur="300" fill="hold"/>
                                            <p:tgtEl>
                                              <p:spTgt spid="25"/>
                                            </p:tgtEl>
                                            <p:attrNameLst>
                                              <p:attrName>ppt_x</p:attrName>
                                            </p:attrNameLst>
                                          </p:cBhvr>
                                          <p:tavLst>
                                            <p:tav tm="0">
                                              <p:val>
                                                <p:strVal val="#ppt_x"/>
                                              </p:val>
                                            </p:tav>
                                            <p:tav tm="100000">
                                              <p:val>
                                                <p:strVal val="#ppt_x"/>
                                              </p:val>
                                            </p:tav>
                                          </p:tavLst>
                                        </p:anim>
                                        <p:anim calcmode="lin" valueType="num" p14:bounceEnd="42857">
                                          <p:cBhvr additive="base">
                                            <p:cTn id="80" dur="3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42857">
                                      <p:stCondLst>
                                        <p:cond delay="3400"/>
                                      </p:stCondLst>
                                      <p:childTnLst>
                                        <p:set>
                                          <p:cBhvr>
                                            <p:cTn id="82" dur="1" fill="hold">
                                              <p:stCondLst>
                                                <p:cond delay="0"/>
                                              </p:stCondLst>
                                            </p:cTn>
                                            <p:tgtEl>
                                              <p:spTgt spid="26"/>
                                            </p:tgtEl>
                                            <p:attrNameLst>
                                              <p:attrName>style.visibility</p:attrName>
                                            </p:attrNameLst>
                                          </p:cBhvr>
                                          <p:to>
                                            <p:strVal val="visible"/>
                                          </p:to>
                                        </p:set>
                                        <p:anim calcmode="lin" valueType="num" p14:bounceEnd="42857">
                                          <p:cBhvr additive="base">
                                            <p:cTn id="83" dur="300" fill="hold"/>
                                            <p:tgtEl>
                                              <p:spTgt spid="26"/>
                                            </p:tgtEl>
                                            <p:attrNameLst>
                                              <p:attrName>ppt_x</p:attrName>
                                            </p:attrNameLst>
                                          </p:cBhvr>
                                          <p:tavLst>
                                            <p:tav tm="0">
                                              <p:val>
                                                <p:strVal val="#ppt_x"/>
                                              </p:val>
                                            </p:tav>
                                            <p:tav tm="100000">
                                              <p:val>
                                                <p:strVal val="#ppt_x"/>
                                              </p:val>
                                            </p:tav>
                                          </p:tavLst>
                                        </p:anim>
                                        <p:anim calcmode="lin" valueType="num" p14:bounceEnd="42857">
                                          <p:cBhvr additive="base">
                                            <p:cTn id="84" dur="3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2857">
                                      <p:stCondLst>
                                        <p:cond delay="3600"/>
                                      </p:stCondLst>
                                      <p:childTnLst>
                                        <p:set>
                                          <p:cBhvr>
                                            <p:cTn id="86" dur="1" fill="hold">
                                              <p:stCondLst>
                                                <p:cond delay="0"/>
                                              </p:stCondLst>
                                            </p:cTn>
                                            <p:tgtEl>
                                              <p:spTgt spid="27"/>
                                            </p:tgtEl>
                                            <p:attrNameLst>
                                              <p:attrName>style.visibility</p:attrName>
                                            </p:attrNameLst>
                                          </p:cBhvr>
                                          <p:to>
                                            <p:strVal val="visible"/>
                                          </p:to>
                                        </p:set>
                                        <p:anim calcmode="lin" valueType="num" p14:bounceEnd="42857">
                                          <p:cBhvr additive="base">
                                            <p:cTn id="87" dur="300" fill="hold"/>
                                            <p:tgtEl>
                                              <p:spTgt spid="27"/>
                                            </p:tgtEl>
                                            <p:attrNameLst>
                                              <p:attrName>ppt_x</p:attrName>
                                            </p:attrNameLst>
                                          </p:cBhvr>
                                          <p:tavLst>
                                            <p:tav tm="0">
                                              <p:val>
                                                <p:strVal val="#ppt_x"/>
                                              </p:val>
                                            </p:tav>
                                            <p:tav tm="100000">
                                              <p:val>
                                                <p:strVal val="#ppt_x"/>
                                              </p:val>
                                            </p:tav>
                                          </p:tavLst>
                                        </p:anim>
                                        <p:anim calcmode="lin" valueType="num" p14:bounceEnd="42857">
                                          <p:cBhvr additive="base">
                                            <p:cTn id="88" dur="3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14:presetBounceEnd="42857">
                                      <p:stCondLst>
                                        <p:cond delay="3800"/>
                                      </p:stCondLst>
                                      <p:childTnLst>
                                        <p:set>
                                          <p:cBhvr>
                                            <p:cTn id="90" dur="1" fill="hold">
                                              <p:stCondLst>
                                                <p:cond delay="0"/>
                                              </p:stCondLst>
                                            </p:cTn>
                                            <p:tgtEl>
                                              <p:spTgt spid="28"/>
                                            </p:tgtEl>
                                            <p:attrNameLst>
                                              <p:attrName>style.visibility</p:attrName>
                                            </p:attrNameLst>
                                          </p:cBhvr>
                                          <p:to>
                                            <p:strVal val="visible"/>
                                          </p:to>
                                        </p:set>
                                        <p:anim calcmode="lin" valueType="num" p14:bounceEnd="42857">
                                          <p:cBhvr additive="base">
                                            <p:cTn id="91" dur="300" fill="hold"/>
                                            <p:tgtEl>
                                              <p:spTgt spid="28"/>
                                            </p:tgtEl>
                                            <p:attrNameLst>
                                              <p:attrName>ppt_x</p:attrName>
                                            </p:attrNameLst>
                                          </p:cBhvr>
                                          <p:tavLst>
                                            <p:tav tm="0">
                                              <p:val>
                                                <p:strVal val="#ppt_x"/>
                                              </p:val>
                                            </p:tav>
                                            <p:tav tm="100000">
                                              <p:val>
                                                <p:strVal val="#ppt_x"/>
                                              </p:val>
                                            </p:tav>
                                          </p:tavLst>
                                        </p:anim>
                                        <p:anim calcmode="lin" valueType="num" p14:bounceEnd="42857">
                                          <p:cBhvr additive="base">
                                            <p:cTn id="92" dur="3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3"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 presetID="64" presetClass="path" presetSubtype="0" fill="hold" nodeType="withEffect">
                                      <p:stCondLst>
                                        <p:cond delay="500"/>
                                      </p:stCondLst>
                                      <p:childTnLst>
                                        <p:animMotion origin="layout" path="M 2.91667E-6 4.07407E-6 L 0.25612 -0.71436 " pathEditMode="relative" rAng="0" ptsTypes="AA">
                                          <p:cBhvr>
                                            <p:cTn id="12" dur="2000" fill="hold"/>
                                            <p:tgtEl>
                                              <p:spTgt spid="29"/>
                                            </p:tgtEl>
                                            <p:attrNameLst>
                                              <p:attrName>ppt_x</p:attrName>
                                              <p:attrName>ppt_y</p:attrName>
                                            </p:attrNameLst>
                                          </p:cBhvr>
                                          <p:rCtr x="12799" y="-35718"/>
                                        </p:animMotion>
                                      </p:childTnLst>
                                    </p:cTn>
                                  </p:par>
                                  <p:par>
                                    <p:cTn id="13" presetID="8" presetClass="emph" presetSubtype="0" fill="hold" nodeType="withEffect">
                                      <p:stCondLst>
                                        <p:cond delay="500"/>
                                      </p:stCondLst>
                                      <p:childTnLst>
                                        <p:animRot by="43200000">
                                          <p:cBhvr>
                                            <p:cTn id="14" dur="2000" fill="hold"/>
                                            <p:tgtEl>
                                              <p:spTgt spid="29"/>
                                            </p:tgtEl>
                                            <p:attrNameLst>
                                              <p:attrName>r</p:attrName>
                                            </p:attrNameLst>
                                          </p:cBhvr>
                                        </p:animRot>
                                      </p:childTnLst>
                                    </p:cTn>
                                  </p:par>
                                  <p:par>
                                    <p:cTn id="15" presetID="6" presetClass="emph" presetSubtype="0" fill="hold" nodeType="withEffect">
                                      <p:stCondLst>
                                        <p:cond delay="500"/>
                                      </p:stCondLst>
                                      <p:childTnLst>
                                        <p:animScale>
                                          <p:cBhvr>
                                            <p:cTn id="16" dur="2000" fill="hold"/>
                                            <p:tgtEl>
                                              <p:spTgt spid="29"/>
                                            </p:tgtEl>
                                          </p:cBhvr>
                                          <p:by x="25000" y="25000"/>
                                        </p:animScale>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00" fill="hold"/>
                                            <p:tgtEl>
                                              <p:spTgt spid="3"/>
                                            </p:tgtEl>
                                            <p:attrNameLst>
                                              <p:attrName>ppt_x</p:attrName>
                                            </p:attrNameLst>
                                          </p:cBhvr>
                                          <p:tavLst>
                                            <p:tav tm="0">
                                              <p:val>
                                                <p:strVal val="#ppt_x"/>
                                              </p:val>
                                            </p:tav>
                                            <p:tav tm="100000">
                                              <p:val>
                                                <p:strVal val="#ppt_x"/>
                                              </p:val>
                                            </p:tav>
                                          </p:tavLst>
                                        </p:anim>
                                        <p:anim calcmode="lin" valueType="num">
                                          <p:cBhvr additive="base">
                                            <p:cTn id="20" dur="7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00" fill="hold"/>
                                            <p:tgtEl>
                                              <p:spTgt spid="5"/>
                                            </p:tgtEl>
                                            <p:attrNameLst>
                                              <p:attrName>ppt_x</p:attrName>
                                            </p:attrNameLst>
                                          </p:cBhvr>
                                          <p:tavLst>
                                            <p:tav tm="0">
                                              <p:val>
                                                <p:strVal val="#ppt_x"/>
                                              </p:val>
                                            </p:tav>
                                            <p:tav tm="100000">
                                              <p:val>
                                                <p:strVal val="#ppt_x"/>
                                              </p:val>
                                            </p:tav>
                                          </p:tavLst>
                                        </p:anim>
                                        <p:anim calcmode="lin" valueType="num">
                                          <p:cBhvr additive="base">
                                            <p:cTn id="24" dur="7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00" fill="hold"/>
                                            <p:tgtEl>
                                              <p:spTgt spid="7"/>
                                            </p:tgtEl>
                                            <p:attrNameLst>
                                              <p:attrName>ppt_x</p:attrName>
                                            </p:attrNameLst>
                                          </p:cBhvr>
                                          <p:tavLst>
                                            <p:tav tm="0">
                                              <p:val>
                                                <p:strVal val="#ppt_x"/>
                                              </p:val>
                                            </p:tav>
                                            <p:tav tm="100000">
                                              <p:val>
                                                <p:strVal val="#ppt_x"/>
                                              </p:val>
                                            </p:tav>
                                          </p:tavLst>
                                        </p:anim>
                                        <p:anim calcmode="lin" valueType="num">
                                          <p:cBhvr additive="base">
                                            <p:cTn id="28" dur="7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00" fill="hold"/>
                                            <p:tgtEl>
                                              <p:spTgt spid="9"/>
                                            </p:tgtEl>
                                            <p:attrNameLst>
                                              <p:attrName>ppt_x</p:attrName>
                                            </p:attrNameLst>
                                          </p:cBhvr>
                                          <p:tavLst>
                                            <p:tav tm="0">
                                              <p:val>
                                                <p:strVal val="#ppt_x"/>
                                              </p:val>
                                            </p:tav>
                                            <p:tav tm="100000">
                                              <p:val>
                                                <p:strVal val="#ppt_x"/>
                                              </p:val>
                                            </p:tav>
                                          </p:tavLst>
                                        </p:anim>
                                        <p:anim calcmode="lin" valueType="num">
                                          <p:cBhvr additive="base">
                                            <p:cTn id="32" dur="7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4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00" fill="hold"/>
                                            <p:tgtEl>
                                              <p:spTgt spid="11"/>
                                            </p:tgtEl>
                                            <p:attrNameLst>
                                              <p:attrName>ppt_x</p:attrName>
                                            </p:attrNameLst>
                                          </p:cBhvr>
                                          <p:tavLst>
                                            <p:tav tm="0">
                                              <p:val>
                                                <p:strVal val="#ppt_x"/>
                                              </p:val>
                                            </p:tav>
                                            <p:tav tm="100000">
                                              <p:val>
                                                <p:strVal val="#ppt_x"/>
                                              </p:val>
                                            </p:tav>
                                          </p:tavLst>
                                        </p:anim>
                                        <p:anim calcmode="lin" valueType="num">
                                          <p:cBhvr additive="base">
                                            <p:cTn id="36" dur="7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8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700" fill="hold"/>
                                            <p:tgtEl>
                                              <p:spTgt spid="13"/>
                                            </p:tgtEl>
                                            <p:attrNameLst>
                                              <p:attrName>ppt_x</p:attrName>
                                            </p:attrNameLst>
                                          </p:cBhvr>
                                          <p:tavLst>
                                            <p:tav tm="0">
                                              <p:val>
                                                <p:strVal val="#ppt_x"/>
                                              </p:val>
                                            </p:tav>
                                            <p:tav tm="100000">
                                              <p:val>
                                                <p:strVal val="#ppt_x"/>
                                              </p:val>
                                            </p:tav>
                                          </p:tavLst>
                                        </p:anim>
                                        <p:anim calcmode="lin" valueType="num">
                                          <p:cBhvr additive="base">
                                            <p:cTn id="40" dur="7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0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600" fill="hold"/>
                                            <p:tgtEl>
                                              <p:spTgt spid="15"/>
                                            </p:tgtEl>
                                            <p:attrNameLst>
                                              <p:attrName>ppt_x</p:attrName>
                                            </p:attrNameLst>
                                          </p:cBhvr>
                                          <p:tavLst>
                                            <p:tav tm="0">
                                              <p:val>
                                                <p:strVal val="#ppt_x"/>
                                              </p:val>
                                            </p:tav>
                                            <p:tav tm="100000">
                                              <p:val>
                                                <p:strVal val="#ppt_x"/>
                                              </p:val>
                                            </p:tav>
                                          </p:tavLst>
                                        </p:anim>
                                        <p:anim calcmode="lin" valueType="num">
                                          <p:cBhvr additive="base">
                                            <p:cTn id="44" dur="6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2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600" fill="hold"/>
                                            <p:tgtEl>
                                              <p:spTgt spid="17"/>
                                            </p:tgtEl>
                                            <p:attrNameLst>
                                              <p:attrName>ppt_x</p:attrName>
                                            </p:attrNameLst>
                                          </p:cBhvr>
                                          <p:tavLst>
                                            <p:tav tm="0">
                                              <p:val>
                                                <p:strVal val="#ppt_x"/>
                                              </p:val>
                                            </p:tav>
                                            <p:tav tm="100000">
                                              <p:val>
                                                <p:strVal val="#ppt_x"/>
                                              </p:val>
                                            </p:tav>
                                          </p:tavLst>
                                        </p:anim>
                                        <p:anim calcmode="lin" valueType="num">
                                          <p:cBhvr additive="base">
                                            <p:cTn id="48" dur="6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16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600" fill="hold"/>
                                            <p:tgtEl>
                                              <p:spTgt spid="18"/>
                                            </p:tgtEl>
                                            <p:attrNameLst>
                                              <p:attrName>ppt_x</p:attrName>
                                            </p:attrNameLst>
                                          </p:cBhvr>
                                          <p:tavLst>
                                            <p:tav tm="0">
                                              <p:val>
                                                <p:strVal val="#ppt_x"/>
                                              </p:val>
                                            </p:tav>
                                            <p:tav tm="100000">
                                              <p:val>
                                                <p:strVal val="#ppt_x"/>
                                              </p:val>
                                            </p:tav>
                                          </p:tavLst>
                                        </p:anim>
                                        <p:anim calcmode="lin" valueType="num">
                                          <p:cBhvr additive="base">
                                            <p:cTn id="52" dur="6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180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220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600" fill="hold"/>
                                            <p:tgtEl>
                                              <p:spTgt spid="20"/>
                                            </p:tgtEl>
                                            <p:attrNameLst>
                                              <p:attrName>ppt_x</p:attrName>
                                            </p:attrNameLst>
                                          </p:cBhvr>
                                          <p:tavLst>
                                            <p:tav tm="0">
                                              <p:val>
                                                <p:strVal val="#ppt_x"/>
                                              </p:val>
                                            </p:tav>
                                            <p:tav tm="100000">
                                              <p:val>
                                                <p:strVal val="#ppt_x"/>
                                              </p:val>
                                            </p:tav>
                                          </p:tavLst>
                                        </p:anim>
                                        <p:anim calcmode="lin" valueType="num">
                                          <p:cBhvr additive="base">
                                            <p:cTn id="60" dur="6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4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60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280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300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300" fill="hold"/>
                                            <p:tgtEl>
                                              <p:spTgt spid="24"/>
                                            </p:tgtEl>
                                            <p:attrNameLst>
                                              <p:attrName>ppt_x</p:attrName>
                                            </p:attrNameLst>
                                          </p:cBhvr>
                                          <p:tavLst>
                                            <p:tav tm="0">
                                              <p:val>
                                                <p:strVal val="#ppt_x"/>
                                              </p:val>
                                            </p:tav>
                                            <p:tav tm="100000">
                                              <p:val>
                                                <p:strVal val="#ppt_x"/>
                                              </p:val>
                                            </p:tav>
                                          </p:tavLst>
                                        </p:anim>
                                        <p:anim calcmode="lin" valueType="num">
                                          <p:cBhvr additive="base">
                                            <p:cTn id="76" dur="3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320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300" fill="hold"/>
                                            <p:tgtEl>
                                              <p:spTgt spid="25"/>
                                            </p:tgtEl>
                                            <p:attrNameLst>
                                              <p:attrName>ppt_x</p:attrName>
                                            </p:attrNameLst>
                                          </p:cBhvr>
                                          <p:tavLst>
                                            <p:tav tm="0">
                                              <p:val>
                                                <p:strVal val="#ppt_x"/>
                                              </p:val>
                                            </p:tav>
                                            <p:tav tm="100000">
                                              <p:val>
                                                <p:strVal val="#ppt_x"/>
                                              </p:val>
                                            </p:tav>
                                          </p:tavLst>
                                        </p:anim>
                                        <p:anim calcmode="lin" valueType="num">
                                          <p:cBhvr additive="base">
                                            <p:cTn id="80" dur="3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34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300" fill="hold"/>
                                            <p:tgtEl>
                                              <p:spTgt spid="26"/>
                                            </p:tgtEl>
                                            <p:attrNameLst>
                                              <p:attrName>ppt_x</p:attrName>
                                            </p:attrNameLst>
                                          </p:cBhvr>
                                          <p:tavLst>
                                            <p:tav tm="0">
                                              <p:val>
                                                <p:strVal val="#ppt_x"/>
                                              </p:val>
                                            </p:tav>
                                            <p:tav tm="100000">
                                              <p:val>
                                                <p:strVal val="#ppt_x"/>
                                              </p:val>
                                            </p:tav>
                                          </p:tavLst>
                                        </p:anim>
                                        <p:anim calcmode="lin" valueType="num">
                                          <p:cBhvr additive="base">
                                            <p:cTn id="84" dur="3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36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300" fill="hold"/>
                                            <p:tgtEl>
                                              <p:spTgt spid="27"/>
                                            </p:tgtEl>
                                            <p:attrNameLst>
                                              <p:attrName>ppt_x</p:attrName>
                                            </p:attrNameLst>
                                          </p:cBhvr>
                                          <p:tavLst>
                                            <p:tav tm="0">
                                              <p:val>
                                                <p:strVal val="#ppt_x"/>
                                              </p:val>
                                            </p:tav>
                                            <p:tav tm="100000">
                                              <p:val>
                                                <p:strVal val="#ppt_x"/>
                                              </p:val>
                                            </p:tav>
                                          </p:tavLst>
                                        </p:anim>
                                        <p:anim calcmode="lin" valueType="num">
                                          <p:cBhvr additive="base">
                                            <p:cTn id="88" dur="3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380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300" fill="hold"/>
                                            <p:tgtEl>
                                              <p:spTgt spid="28"/>
                                            </p:tgtEl>
                                            <p:attrNameLst>
                                              <p:attrName>ppt_x</p:attrName>
                                            </p:attrNameLst>
                                          </p:cBhvr>
                                          <p:tavLst>
                                            <p:tav tm="0">
                                              <p:val>
                                                <p:strVal val="#ppt_x"/>
                                              </p:val>
                                            </p:tav>
                                            <p:tav tm="100000">
                                              <p:val>
                                                <p:strVal val="#ppt_x"/>
                                              </p:val>
                                            </p:tav>
                                          </p:tavLst>
                                        </p:anim>
                                        <p:anim calcmode="lin" valueType="num">
                                          <p:cBhvr additive="base">
                                            <p:cTn id="92" dur="3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3"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243CCF-288E-42E8-A3AD-4BB298B29EF2}"/>
              </a:ext>
            </a:extLst>
          </p:cNvPr>
          <p:cNvSpPr txBox="1"/>
          <p:nvPr/>
        </p:nvSpPr>
        <p:spPr>
          <a:xfrm>
            <a:off x="627931" y="958374"/>
            <a:ext cx="4287520" cy="468975"/>
          </a:xfrm>
          <a:prstGeom prst="rect">
            <a:avLst/>
          </a:prstGeom>
          <a:noFill/>
        </p:spPr>
        <p:txBody>
          <a:bodyPr wrap="square">
            <a:spAutoFit/>
          </a:bodyPr>
          <a:lstStyle/>
          <a:p>
            <a:pPr>
              <a:lnSpc>
                <a:spcPct val="150000"/>
              </a:lnSpc>
              <a:defRPr/>
            </a:pPr>
            <a:r>
              <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Unicode</a:t>
            </a:r>
            <a:r>
              <a:rPr lang="zh-CN" altLang="en-US"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r>
              <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统一码，也叫万国码</a:t>
            </a:r>
            <a:r>
              <a:rPr lang="en-US" altLang="zh-CN" b="1"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
        <p:nvSpPr>
          <p:cNvPr id="7" name="TextBox 10">
            <a:extLst>
              <a:ext uri="{FF2B5EF4-FFF2-40B4-BE49-F238E27FC236}">
                <a16:creationId xmlns:a16="http://schemas.microsoft.com/office/drawing/2014/main" id="{224807BE-AEAF-4531-8678-454D2DEE1BD3}"/>
              </a:ext>
            </a:extLst>
          </p:cNvPr>
          <p:cNvSpPr txBox="1"/>
          <p:nvPr/>
        </p:nvSpPr>
        <p:spPr>
          <a:xfrm>
            <a:off x="615212" y="1363722"/>
            <a:ext cx="10708481" cy="611771"/>
          </a:xfrm>
          <a:prstGeom prst="rect">
            <a:avLst/>
          </a:prstGeom>
          <a:noFill/>
        </p:spPr>
        <p:txBody>
          <a:bodyPr wrap="square">
            <a:spAutoFit/>
          </a:bodyPr>
          <a:lstStyle/>
          <a:p>
            <a:pPr marL="285750" indent="-285750">
              <a:lnSpc>
                <a:spcPct val="250000"/>
              </a:lnSpc>
              <a:buFont typeface="Wingdings" panose="05000000000000000000" pitchFamily="2" charset="2"/>
              <a:buChar char="l"/>
              <a:defRPr/>
            </a:pPr>
            <a:r>
              <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Unicode</a:t>
            </a:r>
            <a:r>
              <a:rPr lang="zh-CN" altLang="en-US"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是国际组织制定的，可以容纳世界上所有文字、符号的字符集。</a:t>
            </a:r>
            <a:endParaRPr lang="en-US" altLang="zh-CN" sz="1600" dirty="0">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26" name="Picture 2">
            <a:extLst>
              <a:ext uri="{FF2B5EF4-FFF2-40B4-BE49-F238E27FC236}">
                <a16:creationId xmlns:a16="http://schemas.microsoft.com/office/drawing/2014/main" id="{BC73969B-3102-ABBB-DF9A-217019475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386" y="2451442"/>
            <a:ext cx="4088130" cy="3754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40368DF-3F4F-55B1-9C4A-C1EFC803D51A}"/>
              </a:ext>
            </a:extLst>
          </p:cNvPr>
          <p:cNvPicPr>
            <a:picLocks noChangeAspect="1"/>
          </p:cNvPicPr>
          <p:nvPr/>
        </p:nvPicPr>
        <p:blipFill>
          <a:blip r:embed="rId4"/>
          <a:stretch>
            <a:fillRect/>
          </a:stretch>
        </p:blipFill>
        <p:spPr>
          <a:xfrm>
            <a:off x="7036258" y="2385371"/>
            <a:ext cx="1901302" cy="487944"/>
          </a:xfrm>
          <a:prstGeom prst="rect">
            <a:avLst/>
          </a:prstGeom>
        </p:spPr>
      </p:pic>
      <p:pic>
        <p:nvPicPr>
          <p:cNvPr id="5" name="图片 4">
            <a:extLst>
              <a:ext uri="{FF2B5EF4-FFF2-40B4-BE49-F238E27FC236}">
                <a16:creationId xmlns:a16="http://schemas.microsoft.com/office/drawing/2014/main" id="{8F7C3A69-871A-095B-B11A-F1EAFF2C3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81" y="2791569"/>
            <a:ext cx="2899051" cy="2899051"/>
          </a:xfrm>
          <a:prstGeom prst="rect">
            <a:avLst/>
          </a:prstGeom>
        </p:spPr>
      </p:pic>
      <p:pic>
        <p:nvPicPr>
          <p:cNvPr id="12" name="图片 11">
            <a:extLst>
              <a:ext uri="{FF2B5EF4-FFF2-40B4-BE49-F238E27FC236}">
                <a16:creationId xmlns:a16="http://schemas.microsoft.com/office/drawing/2014/main" id="{FE555CE8-A6F2-BCEC-0D96-129A09654740}"/>
              </a:ext>
            </a:extLst>
          </p:cNvPr>
          <p:cNvPicPr>
            <a:picLocks noChangeAspect="1"/>
          </p:cNvPicPr>
          <p:nvPr/>
        </p:nvPicPr>
        <p:blipFill>
          <a:blip r:embed="rId6"/>
          <a:stretch>
            <a:fillRect/>
          </a:stretch>
        </p:blipFill>
        <p:spPr>
          <a:xfrm>
            <a:off x="4363918" y="3279819"/>
            <a:ext cx="1745131" cy="754445"/>
          </a:xfrm>
          <a:prstGeom prst="rect">
            <a:avLst/>
          </a:prstGeom>
        </p:spPr>
      </p:pic>
      <p:pic>
        <p:nvPicPr>
          <p:cNvPr id="14" name="图片 13">
            <a:extLst>
              <a:ext uri="{FF2B5EF4-FFF2-40B4-BE49-F238E27FC236}">
                <a16:creationId xmlns:a16="http://schemas.microsoft.com/office/drawing/2014/main" id="{EC797FF2-E95F-138E-B413-076CD9F9FD25}"/>
              </a:ext>
            </a:extLst>
          </p:cNvPr>
          <p:cNvPicPr>
            <a:picLocks noChangeAspect="1"/>
          </p:cNvPicPr>
          <p:nvPr/>
        </p:nvPicPr>
        <p:blipFill>
          <a:blip r:embed="rId7"/>
          <a:stretch>
            <a:fillRect/>
          </a:stretch>
        </p:blipFill>
        <p:spPr>
          <a:xfrm>
            <a:off x="6449335" y="3398457"/>
            <a:ext cx="4637269" cy="517168"/>
          </a:xfrm>
          <a:prstGeom prst="rect">
            <a:avLst/>
          </a:prstGeom>
        </p:spPr>
      </p:pic>
      <p:pic>
        <p:nvPicPr>
          <p:cNvPr id="16" name="图片 15">
            <a:extLst>
              <a:ext uri="{FF2B5EF4-FFF2-40B4-BE49-F238E27FC236}">
                <a16:creationId xmlns:a16="http://schemas.microsoft.com/office/drawing/2014/main" id="{E5E391C2-2BE1-B482-7C8B-A55F27529BD2}"/>
              </a:ext>
            </a:extLst>
          </p:cNvPr>
          <p:cNvPicPr>
            <a:picLocks noChangeAspect="1"/>
          </p:cNvPicPr>
          <p:nvPr/>
        </p:nvPicPr>
        <p:blipFill>
          <a:blip r:embed="rId8"/>
          <a:stretch>
            <a:fillRect/>
          </a:stretch>
        </p:blipFill>
        <p:spPr>
          <a:xfrm>
            <a:off x="720688" y="2401021"/>
            <a:ext cx="1758225" cy="440970"/>
          </a:xfrm>
          <a:prstGeom prst="rect">
            <a:avLst/>
          </a:prstGeom>
        </p:spPr>
      </p:pic>
      <p:sp>
        <p:nvSpPr>
          <p:cNvPr id="19" name="文本框 18">
            <a:extLst>
              <a:ext uri="{FF2B5EF4-FFF2-40B4-BE49-F238E27FC236}">
                <a16:creationId xmlns:a16="http://schemas.microsoft.com/office/drawing/2014/main" id="{41D95800-AF2C-B262-452F-EBDB83DD520F}"/>
              </a:ext>
            </a:extLst>
          </p:cNvPr>
          <p:cNvSpPr txBox="1"/>
          <p:nvPr/>
        </p:nvSpPr>
        <p:spPr>
          <a:xfrm>
            <a:off x="4587439" y="4120517"/>
            <a:ext cx="1298088" cy="369332"/>
          </a:xfrm>
          <a:prstGeom prst="rect">
            <a:avLst/>
          </a:prstGeom>
          <a:noFill/>
        </p:spPr>
        <p:txBody>
          <a:bodyPr wrap="square">
            <a:spAutoFit/>
          </a:bodyPr>
          <a:lstStyle/>
          <a:p>
            <a:r>
              <a:rPr lang="en-US" altLang="zh-CN" sz="1800" b="1" dirty="0">
                <a:solidFill>
                  <a:srgbClr val="C00000"/>
                </a:solidFill>
                <a:latin typeface="Consolas" panose="020B0609020204030204" pitchFamily="49" charset="0"/>
              </a:rPr>
              <a:t>0</a:t>
            </a:r>
            <a:r>
              <a:rPr lang="en-US" altLang="zh-CN" sz="1800" b="1" dirty="0">
                <a:latin typeface="Consolas" panose="020B0609020204030204" pitchFamily="49" charset="0"/>
              </a:rPr>
              <a:t>1100001</a:t>
            </a:r>
            <a:endParaRPr lang="zh-CN" altLang="en-US" dirty="0"/>
          </a:p>
        </p:txBody>
      </p:sp>
      <p:sp>
        <p:nvSpPr>
          <p:cNvPr id="20" name="文本框 19">
            <a:extLst>
              <a:ext uri="{FF2B5EF4-FFF2-40B4-BE49-F238E27FC236}">
                <a16:creationId xmlns:a16="http://schemas.microsoft.com/office/drawing/2014/main" id="{6B098B58-ED22-08DD-1F8A-09E13555A7AA}"/>
              </a:ext>
            </a:extLst>
          </p:cNvPr>
          <p:cNvSpPr txBox="1"/>
          <p:nvPr/>
        </p:nvSpPr>
        <p:spPr>
          <a:xfrm>
            <a:off x="6109049" y="4120517"/>
            <a:ext cx="4828644" cy="369332"/>
          </a:xfrm>
          <a:prstGeom prst="rect">
            <a:avLst/>
          </a:prstGeom>
          <a:noFill/>
        </p:spPr>
        <p:txBody>
          <a:bodyPr wrap="square">
            <a:spAutoFit/>
          </a:bodyPr>
          <a:lstStyle/>
          <a:p>
            <a:r>
              <a:rPr lang="en-US" altLang="zh-CN" sz="1800" b="1" dirty="0">
                <a:solidFill>
                  <a:srgbClr val="C00000"/>
                </a:solidFill>
                <a:latin typeface="Consolas" panose="020B0609020204030204" pitchFamily="49" charset="0"/>
              </a:rPr>
              <a:t>00000000 00000000 00000000  0</a:t>
            </a:r>
            <a:r>
              <a:rPr lang="en-US" altLang="zh-CN" sz="1800" b="1" dirty="0">
                <a:latin typeface="Consolas" panose="020B0609020204030204" pitchFamily="49" charset="0"/>
              </a:rPr>
              <a:t>1100001</a:t>
            </a:r>
            <a:endParaRPr lang="zh-CN" altLang="en-US" dirty="0"/>
          </a:p>
        </p:txBody>
      </p:sp>
      <p:sp>
        <p:nvSpPr>
          <p:cNvPr id="21" name="文本框 20">
            <a:extLst>
              <a:ext uri="{FF2B5EF4-FFF2-40B4-BE49-F238E27FC236}">
                <a16:creationId xmlns:a16="http://schemas.microsoft.com/office/drawing/2014/main" id="{25C329A0-3C6E-E9C2-EF3D-BF699CA33093}"/>
              </a:ext>
            </a:extLst>
          </p:cNvPr>
          <p:cNvSpPr txBox="1"/>
          <p:nvPr/>
        </p:nvSpPr>
        <p:spPr>
          <a:xfrm>
            <a:off x="3552646" y="4731274"/>
            <a:ext cx="2899051" cy="369332"/>
          </a:xfrm>
          <a:prstGeom prst="rect">
            <a:avLst/>
          </a:prstGeom>
          <a:noFill/>
        </p:spPr>
        <p:txBody>
          <a:bodyPr wrap="square">
            <a:spAutoFit/>
          </a:bodyPr>
          <a:lstStyle/>
          <a:p>
            <a:r>
              <a:rPr lang="en-US" altLang="zh-CN" sz="1800" b="1" dirty="0">
                <a:solidFill>
                  <a:srgbClr val="C00000"/>
                </a:solidFill>
                <a:latin typeface="Consolas" panose="020B0609020204030204" pitchFamily="49" charset="0"/>
              </a:rPr>
              <a:t>1xxxxxxx  </a:t>
            </a:r>
            <a:r>
              <a:rPr lang="en-US" altLang="zh-CN" sz="1800" b="1" dirty="0" err="1">
                <a:solidFill>
                  <a:srgbClr val="C00000"/>
                </a:solidFill>
                <a:latin typeface="Consolas" panose="020B0609020204030204" pitchFamily="49" charset="0"/>
              </a:rPr>
              <a:t>xxxxxxxx</a:t>
            </a:r>
            <a:endParaRPr lang="zh-CN" altLang="en-US" dirty="0"/>
          </a:p>
        </p:txBody>
      </p:sp>
      <p:sp>
        <p:nvSpPr>
          <p:cNvPr id="22" name="文本框 21">
            <a:extLst>
              <a:ext uri="{FF2B5EF4-FFF2-40B4-BE49-F238E27FC236}">
                <a16:creationId xmlns:a16="http://schemas.microsoft.com/office/drawing/2014/main" id="{62EED442-3191-312E-0578-9EA094F8B887}"/>
              </a:ext>
            </a:extLst>
          </p:cNvPr>
          <p:cNvSpPr txBox="1"/>
          <p:nvPr/>
        </p:nvSpPr>
        <p:spPr>
          <a:xfrm>
            <a:off x="6109049" y="4767163"/>
            <a:ext cx="4828644" cy="646331"/>
          </a:xfrm>
          <a:prstGeom prst="rect">
            <a:avLst/>
          </a:prstGeom>
          <a:noFill/>
        </p:spPr>
        <p:txBody>
          <a:bodyPr wrap="square">
            <a:spAutoFit/>
          </a:bodyPr>
          <a:lstStyle/>
          <a:p>
            <a:r>
              <a:rPr lang="en-US" altLang="zh-CN" sz="1800" b="1" dirty="0">
                <a:solidFill>
                  <a:srgbClr val="C00000"/>
                </a:solidFill>
                <a:latin typeface="Consolas" panose="020B0609020204030204" pitchFamily="49" charset="0"/>
              </a:rPr>
              <a:t>00000000 00000000 1xxxxxxx  </a:t>
            </a:r>
            <a:r>
              <a:rPr lang="en-US" altLang="zh-CN" sz="1800" b="1" dirty="0" err="1">
                <a:solidFill>
                  <a:srgbClr val="C00000"/>
                </a:solidFill>
                <a:latin typeface="Consolas" panose="020B0609020204030204" pitchFamily="49" charset="0"/>
              </a:rPr>
              <a:t>xxxxxxxx</a:t>
            </a:r>
            <a:endParaRPr lang="zh-CN" altLang="en-US" dirty="0"/>
          </a:p>
          <a:p>
            <a:endParaRPr lang="zh-CN" altLang="en-US" dirty="0"/>
          </a:p>
        </p:txBody>
      </p:sp>
      <p:sp>
        <p:nvSpPr>
          <p:cNvPr id="23" name="矩形: 圆角 22">
            <a:extLst>
              <a:ext uri="{FF2B5EF4-FFF2-40B4-BE49-F238E27FC236}">
                <a16:creationId xmlns:a16="http://schemas.microsoft.com/office/drawing/2014/main" id="{9579616E-0CE8-B496-3E51-C1952B1D259F}"/>
              </a:ext>
            </a:extLst>
          </p:cNvPr>
          <p:cNvSpPr/>
          <p:nvPr/>
        </p:nvSpPr>
        <p:spPr>
          <a:xfrm>
            <a:off x="6053381" y="4049221"/>
            <a:ext cx="3512712" cy="452935"/>
          </a:xfrm>
          <a:prstGeom prst="roundRect">
            <a:avLst>
              <a:gd name="adj" fmla="val 1183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6811D98D-A605-76EB-C911-460D5FE0F9AB}"/>
              </a:ext>
            </a:extLst>
          </p:cNvPr>
          <p:cNvSpPr/>
          <p:nvPr/>
        </p:nvSpPr>
        <p:spPr>
          <a:xfrm>
            <a:off x="6109050" y="4689472"/>
            <a:ext cx="2319124" cy="452935"/>
          </a:xfrm>
          <a:prstGeom prst="roundRect">
            <a:avLst>
              <a:gd name="adj" fmla="val 1183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06884A4-5155-EDD3-8E50-680322B562AF}"/>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1001143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heel(1)">
                                      <p:cBhvr>
                                        <p:cTn id="64" dur="10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heel(1)">
                                      <p:cBhvr>
                                        <p:cTn id="7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19" grpId="0"/>
      <p:bldP spid="20" grpId="0"/>
      <p:bldP spid="21" grpId="0"/>
      <p:bldP spid="22" grpId="0"/>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30AF92-C7F9-49BB-6DE5-5E3D0C7C3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7" y="3015288"/>
            <a:ext cx="3665538" cy="28991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D1456AF-B342-1A96-5824-B009125E7CEF}"/>
              </a:ext>
            </a:extLst>
          </p:cNvPr>
          <p:cNvPicPr>
            <a:picLocks noChangeAspect="1"/>
          </p:cNvPicPr>
          <p:nvPr/>
        </p:nvPicPr>
        <p:blipFill>
          <a:blip r:embed="rId3"/>
          <a:stretch>
            <a:fillRect/>
          </a:stretch>
        </p:blipFill>
        <p:spPr>
          <a:xfrm>
            <a:off x="4063999" y="1588721"/>
            <a:ext cx="3665538" cy="1120237"/>
          </a:xfrm>
          <a:prstGeom prst="rect">
            <a:avLst/>
          </a:prstGeom>
        </p:spPr>
      </p:pic>
      <p:sp>
        <p:nvSpPr>
          <p:cNvPr id="2" name="标题 1">
            <a:extLst>
              <a:ext uri="{FF2B5EF4-FFF2-40B4-BE49-F238E27FC236}">
                <a16:creationId xmlns:a16="http://schemas.microsoft.com/office/drawing/2014/main" id="{D8A9671B-69A6-8706-4523-FF385CE2A016}"/>
              </a:ext>
            </a:extLst>
          </p:cNvPr>
          <p:cNvSpPr>
            <a:spLocks noGrp="1"/>
          </p:cNvSpPr>
          <p:nvPr>
            <p:ph type="title"/>
          </p:nvPr>
        </p:nvSpPr>
        <p:spPr/>
        <p:txBody>
          <a:bodyPr/>
          <a:lstStyle/>
          <a:p>
            <a:r>
              <a:rPr lang="zh-CN" altLang="en-US" dirty="0"/>
              <a:t>常见字符集</a:t>
            </a:r>
          </a:p>
        </p:txBody>
      </p:sp>
    </p:spTree>
    <p:extLst>
      <p:ext uri="{BB962C8B-B14F-4D97-AF65-F5344CB8AC3E}">
        <p14:creationId xmlns:p14="http://schemas.microsoft.com/office/powerpoint/2010/main" val="473771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8CC5304E-37A0-4BCD-91BE-84DB971D5059}"/>
              </a:ext>
            </a:extLst>
          </p:cNvPr>
          <p:cNvSpPr txBox="1"/>
          <p:nvPr/>
        </p:nvSpPr>
        <p:spPr>
          <a:xfrm>
            <a:off x="576196" y="918439"/>
            <a:ext cx="11338477" cy="1011880"/>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Unicode</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字符集的一种编码方案，采取可变长编码方案，共分四个长度区：</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英文字符、数字等只占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个字节（兼容标准</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编码），汉字字符占用</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3" name="表格 2">
            <a:extLst>
              <a:ext uri="{FF2B5EF4-FFF2-40B4-BE49-F238E27FC236}">
                <a16:creationId xmlns:a16="http://schemas.microsoft.com/office/drawing/2014/main" id="{C66E491C-8A5D-D2AE-7545-115DC7CA4CE3}"/>
              </a:ext>
            </a:extLst>
          </p:cNvPr>
          <p:cNvGraphicFramePr>
            <a:graphicFrameLocks noGrp="1"/>
          </p:cNvGraphicFramePr>
          <p:nvPr>
            <p:extLst>
              <p:ext uri="{D42A27DB-BD31-4B8C-83A1-F6EECF244321}">
                <p14:modId xmlns:p14="http://schemas.microsoft.com/office/powerpoint/2010/main" val="715781089"/>
              </p:ext>
            </p:extLst>
          </p:nvPr>
        </p:nvGraphicFramePr>
        <p:xfrm>
          <a:off x="7154583" y="2418090"/>
          <a:ext cx="3878421" cy="1676400"/>
        </p:xfrm>
        <a:graphic>
          <a:graphicData uri="http://schemas.openxmlformats.org/drawingml/2006/table">
            <a:tbl>
              <a:tblPr>
                <a:effectLst>
                  <a:outerShdw blurRad="63500" sx="102000" sy="102000" algn="ctr" rotWithShape="0">
                    <a:prstClr val="black">
                      <a:alpha val="40000"/>
                    </a:prstClr>
                  </a:outerShdw>
                </a:effectLst>
              </a:tblPr>
              <a:tblGrid>
                <a:gridCol w="3878421">
                  <a:extLst>
                    <a:ext uri="{9D8B030D-6E8A-4147-A177-3AD203B41FA5}">
                      <a16:colId xmlns:a16="http://schemas.microsoft.com/office/drawing/2014/main" val="2352220953"/>
                    </a:ext>
                  </a:extLst>
                </a:gridCol>
              </a:tblGrid>
              <a:tr h="0">
                <a:tc>
                  <a:txBody>
                    <a:bodyPr/>
                    <a:lstStyle/>
                    <a:p>
                      <a:pPr algn="l"/>
                      <a:r>
                        <a:rPr lang="en-US" altLang="zh-CN" sz="1400" b="1" dirty="0">
                          <a:solidFill>
                            <a:srgbClr val="4F4F4F"/>
                          </a:solidFill>
                          <a:effectLst/>
                          <a:latin typeface="Consolas" panose="020B0609020204030204" pitchFamily="49" charset="0"/>
                        </a:rPr>
                        <a:t>UTF-8</a:t>
                      </a:r>
                      <a:r>
                        <a:rPr lang="zh-CN" altLang="en-US" sz="1400" b="1" dirty="0">
                          <a:solidFill>
                            <a:srgbClr val="4F4F4F"/>
                          </a:solidFill>
                          <a:effectLst/>
                          <a:latin typeface="Consolas" panose="020B0609020204030204" pitchFamily="49" charset="0"/>
                        </a:rPr>
                        <a:t>编码方式</a:t>
                      </a:r>
                      <a:r>
                        <a:rPr lang="en-US" altLang="zh-CN" sz="1400" b="1" dirty="0">
                          <a:solidFill>
                            <a:srgbClr val="4F4F4F"/>
                          </a:solidFill>
                          <a:effectLst/>
                          <a:latin typeface="Consolas" panose="020B0609020204030204" pitchFamily="49" charset="0"/>
                        </a:rPr>
                        <a:t>(</a:t>
                      </a:r>
                      <a:r>
                        <a:rPr lang="zh-CN" altLang="en-US" sz="1400" b="1" dirty="0">
                          <a:solidFill>
                            <a:srgbClr val="4F4F4F"/>
                          </a:solidFill>
                          <a:effectLst/>
                          <a:latin typeface="Consolas" panose="020B0609020204030204" pitchFamily="49" charset="0"/>
                        </a:rPr>
                        <a:t>二进制</a:t>
                      </a:r>
                      <a:r>
                        <a:rPr lang="en-US" altLang="zh-CN" sz="1400" b="1" dirty="0">
                          <a:solidFill>
                            <a:srgbClr val="4F4F4F"/>
                          </a:solidFill>
                          <a:effectLst/>
                          <a:latin typeface="Consolas" panose="020B0609020204030204" pitchFamily="49" charset="0"/>
                        </a:rPr>
                        <a:t>)</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2204777916"/>
                  </a:ext>
                </a:extLst>
              </a:tr>
              <a:tr h="0">
                <a:tc>
                  <a:txBody>
                    <a:bodyPr/>
                    <a:lstStyle/>
                    <a:p>
                      <a:pPr algn="l"/>
                      <a:r>
                        <a:rPr lang="en-US" sz="1400" b="1" dirty="0">
                          <a:solidFill>
                            <a:srgbClr val="FE2C24"/>
                          </a:solidFill>
                          <a:effectLst/>
                          <a:latin typeface="Consolas" panose="020B0609020204030204" pitchFamily="49" charset="0"/>
                        </a:rPr>
                        <a:t>0</a:t>
                      </a:r>
                      <a:r>
                        <a:rPr lang="en-US" sz="1400" b="0" dirty="0">
                          <a:solidFill>
                            <a:srgbClr val="4F4F4F"/>
                          </a:solidFill>
                          <a:effectLst/>
                          <a:latin typeface="Consolas" panose="020B0609020204030204" pitchFamily="49" charset="0"/>
                        </a:rPr>
                        <a:t>xxxxxxx </a:t>
                      </a:r>
                      <a:r>
                        <a:rPr lang="zh-CN" altLang="en-US" sz="1400" b="0" dirty="0">
                          <a:solidFill>
                            <a:srgbClr val="4F4F4F"/>
                          </a:solidFill>
                          <a:effectLst/>
                          <a:latin typeface="Consolas" panose="020B0609020204030204" pitchFamily="49" charset="0"/>
                        </a:rPr>
                        <a:t>（</a:t>
                      </a:r>
                      <a:r>
                        <a:rPr lang="en-US" altLang="zh-CN" sz="1400" b="0" dirty="0">
                          <a:solidFill>
                            <a:srgbClr val="4F4F4F"/>
                          </a:solidFill>
                          <a:effectLst/>
                          <a:latin typeface="Consolas" panose="020B0609020204030204" pitchFamily="49" charset="0"/>
                        </a:rPr>
                        <a:t>ASCII</a:t>
                      </a:r>
                      <a:r>
                        <a:rPr lang="zh-CN" altLang="en-US" sz="1400" b="0" dirty="0">
                          <a:solidFill>
                            <a:srgbClr val="4F4F4F"/>
                          </a:solidFill>
                          <a:effectLst/>
                          <a:latin typeface="Consolas" panose="020B0609020204030204" pitchFamily="49" charset="0"/>
                        </a:rPr>
                        <a:t>码）</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4666815"/>
                  </a:ext>
                </a:extLst>
              </a:tr>
              <a:tr h="0">
                <a:tc>
                  <a:txBody>
                    <a:bodyPr/>
                    <a:lstStyle/>
                    <a:p>
                      <a:pPr algn="l"/>
                      <a:r>
                        <a:rPr lang="en-US" sz="1400" b="1" dirty="0">
                          <a:solidFill>
                            <a:srgbClr val="FE2C24"/>
                          </a:solidFill>
                          <a:effectLst/>
                          <a:latin typeface="Consolas" panose="020B0609020204030204" pitchFamily="49" charset="0"/>
                        </a:rPr>
                        <a:t>110</a:t>
                      </a:r>
                      <a:r>
                        <a:rPr lang="en-US" sz="1400" b="0" dirty="0">
                          <a:solidFill>
                            <a:srgbClr val="4F4F4F"/>
                          </a:solidFill>
                          <a:effectLst/>
                          <a:latin typeface="Consolas" panose="020B0609020204030204" pitchFamily="49" charset="0"/>
                        </a:rPr>
                        <a:t>xxxxx </a:t>
                      </a:r>
                      <a:r>
                        <a:rPr lang="en-US" sz="1400" b="1" dirty="0">
                          <a:solidFill>
                            <a:srgbClr val="FE2C24"/>
                          </a:solidFill>
                          <a:effectLst/>
                          <a:latin typeface="Consolas" panose="020B0609020204030204" pitchFamily="49" charset="0"/>
                        </a:rPr>
                        <a:t>10</a:t>
                      </a:r>
                      <a:r>
                        <a:rPr lang="en-US" sz="1400" b="0" dirty="0">
                          <a:solidFill>
                            <a:srgbClr val="4F4F4F"/>
                          </a:solidFill>
                          <a:effectLst/>
                          <a:latin typeface="Consolas" panose="020B0609020204030204" pitchFamily="49" charset="0"/>
                        </a:rPr>
                        <a:t>xxxxxx</a:t>
                      </a: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053529906"/>
                  </a:ext>
                </a:extLst>
              </a:tr>
              <a:tr h="0">
                <a:tc>
                  <a:txBody>
                    <a:bodyPr/>
                    <a:lstStyle/>
                    <a:p>
                      <a:pPr algn="l"/>
                      <a:r>
                        <a:rPr lang="en-US" sz="1400" b="1" dirty="0">
                          <a:solidFill>
                            <a:srgbClr val="FE2C24"/>
                          </a:solidFill>
                          <a:effectLst/>
                          <a:latin typeface="Consolas" panose="020B0609020204030204" pitchFamily="49" charset="0"/>
                        </a:rPr>
                        <a:t>1110</a:t>
                      </a:r>
                      <a:r>
                        <a:rPr lang="en-US" sz="1400" b="0" dirty="0">
                          <a:solidFill>
                            <a:srgbClr val="4F4F4F"/>
                          </a:solidFill>
                          <a:effectLst/>
                          <a:latin typeface="Consolas" panose="020B0609020204030204" pitchFamily="49" charset="0"/>
                        </a:rPr>
                        <a:t>xxxx </a:t>
                      </a:r>
                      <a:r>
                        <a:rPr lang="en-US" sz="1400" b="1" dirty="0">
                          <a:solidFill>
                            <a:srgbClr val="FE2C24"/>
                          </a:solidFill>
                          <a:effectLst/>
                          <a:latin typeface="Consolas" panose="020B0609020204030204" pitchFamily="49" charset="0"/>
                        </a:rPr>
                        <a:t>10</a:t>
                      </a:r>
                      <a:r>
                        <a:rPr lang="en-US" sz="1400" b="0" dirty="0">
                          <a:solidFill>
                            <a:srgbClr val="4F4F4F"/>
                          </a:solidFill>
                          <a:effectLst/>
                          <a:latin typeface="Consolas" panose="020B0609020204030204" pitchFamily="49" charset="0"/>
                        </a:rPr>
                        <a:t>xxxxxx </a:t>
                      </a:r>
                      <a:r>
                        <a:rPr lang="en-US" sz="1400" b="1" dirty="0" err="1">
                          <a:solidFill>
                            <a:srgbClr val="FE2C24"/>
                          </a:solidFill>
                          <a:effectLst/>
                          <a:latin typeface="Consolas" panose="020B0609020204030204" pitchFamily="49" charset="0"/>
                        </a:rPr>
                        <a:t>10</a:t>
                      </a:r>
                      <a:r>
                        <a:rPr lang="en-US" sz="1400" b="0" dirty="0" err="1">
                          <a:solidFill>
                            <a:srgbClr val="4F4F4F"/>
                          </a:solidFill>
                          <a:effectLst/>
                          <a:latin typeface="Consolas" panose="020B0609020204030204" pitchFamily="49" charset="0"/>
                        </a:rPr>
                        <a:t>xxxxxx</a:t>
                      </a:r>
                      <a:endParaRPr lang="en-US" sz="1400" b="0" dirty="0">
                        <a:solidFill>
                          <a:srgbClr val="4F4F4F"/>
                        </a:solidFill>
                        <a:effectLst/>
                        <a:latin typeface="Consolas" panose="020B0609020204030204" pitchFamily="49" charset="0"/>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3687289"/>
                  </a:ext>
                </a:extLst>
              </a:tr>
              <a:tr h="0">
                <a:tc>
                  <a:txBody>
                    <a:bodyPr/>
                    <a:lstStyle/>
                    <a:p>
                      <a:pPr algn="l"/>
                      <a:r>
                        <a:rPr lang="en-US" sz="1400" b="1" dirty="0">
                          <a:solidFill>
                            <a:srgbClr val="FE2C24"/>
                          </a:solidFill>
                          <a:effectLst/>
                          <a:latin typeface="Consolas" panose="020B0609020204030204" pitchFamily="49" charset="0"/>
                        </a:rPr>
                        <a:t>11110</a:t>
                      </a:r>
                      <a:r>
                        <a:rPr lang="en-US" sz="1400" b="0" dirty="0">
                          <a:solidFill>
                            <a:srgbClr val="4F4F4F"/>
                          </a:solidFill>
                          <a:effectLst/>
                          <a:latin typeface="Consolas" panose="020B0609020204030204" pitchFamily="49" charset="0"/>
                        </a:rPr>
                        <a:t>xxx </a:t>
                      </a:r>
                      <a:r>
                        <a:rPr lang="en-US" sz="1400" b="1" dirty="0">
                          <a:solidFill>
                            <a:srgbClr val="FE2C24"/>
                          </a:solidFill>
                          <a:effectLst/>
                          <a:latin typeface="Consolas" panose="020B0609020204030204" pitchFamily="49" charset="0"/>
                        </a:rPr>
                        <a:t>10</a:t>
                      </a:r>
                      <a:r>
                        <a:rPr lang="en-US" sz="1400" b="0" dirty="0">
                          <a:solidFill>
                            <a:srgbClr val="4F4F4F"/>
                          </a:solidFill>
                          <a:effectLst/>
                          <a:latin typeface="Consolas" panose="020B0609020204030204" pitchFamily="49" charset="0"/>
                        </a:rPr>
                        <a:t>xxxxxx </a:t>
                      </a:r>
                      <a:r>
                        <a:rPr lang="en-US" sz="1400" b="1" dirty="0" err="1">
                          <a:solidFill>
                            <a:srgbClr val="FE2C24"/>
                          </a:solidFill>
                          <a:effectLst/>
                          <a:latin typeface="Consolas" panose="020B0609020204030204" pitchFamily="49" charset="0"/>
                        </a:rPr>
                        <a:t>10</a:t>
                      </a:r>
                      <a:r>
                        <a:rPr lang="en-US" sz="1400" b="0" dirty="0" err="1">
                          <a:solidFill>
                            <a:srgbClr val="4F4F4F"/>
                          </a:solidFill>
                          <a:effectLst/>
                          <a:latin typeface="Consolas" panose="020B0609020204030204" pitchFamily="49" charset="0"/>
                        </a:rPr>
                        <a:t>xxxxxx</a:t>
                      </a:r>
                      <a:r>
                        <a:rPr lang="en-US" sz="1400" b="0" dirty="0">
                          <a:solidFill>
                            <a:srgbClr val="4F4F4F"/>
                          </a:solidFill>
                          <a:effectLst/>
                          <a:latin typeface="Consolas" panose="020B0609020204030204" pitchFamily="49" charset="0"/>
                        </a:rPr>
                        <a:t> </a:t>
                      </a:r>
                      <a:r>
                        <a:rPr lang="en-US" sz="1400" b="1" dirty="0" err="1">
                          <a:solidFill>
                            <a:srgbClr val="FE2C24"/>
                          </a:solidFill>
                          <a:effectLst/>
                          <a:latin typeface="Consolas" panose="020B0609020204030204" pitchFamily="49" charset="0"/>
                        </a:rPr>
                        <a:t>10</a:t>
                      </a:r>
                      <a:r>
                        <a:rPr lang="en-US" sz="1400" b="0" dirty="0" err="1">
                          <a:solidFill>
                            <a:srgbClr val="4F4F4F"/>
                          </a:solidFill>
                          <a:effectLst/>
                          <a:latin typeface="Consolas" panose="020B0609020204030204" pitchFamily="49" charset="0"/>
                        </a:rPr>
                        <a:t>xxxxxx</a:t>
                      </a:r>
                      <a:endParaRPr lang="en-US" sz="1400" b="0" dirty="0">
                        <a:solidFill>
                          <a:srgbClr val="4F4F4F"/>
                        </a:solidFill>
                        <a:effectLst/>
                        <a:latin typeface="Consolas" panose="020B0609020204030204" pitchFamily="49" charset="0"/>
                      </a:endParaRPr>
                    </a:p>
                  </a:txBody>
                  <a:tcPr marL="60960" marR="60960" marT="60960" marB="609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957541463"/>
                  </a:ext>
                </a:extLst>
              </a:tr>
            </a:tbl>
          </a:graphicData>
        </a:graphic>
      </p:graphicFrame>
      <p:sp>
        <p:nvSpPr>
          <p:cNvPr id="8" name="!!!collection">
            <a:extLst>
              <a:ext uri="{FF2B5EF4-FFF2-40B4-BE49-F238E27FC236}">
                <a16:creationId xmlns:a16="http://schemas.microsoft.com/office/drawing/2014/main" id="{FE06DF21-7F16-3205-5A83-4CA741287C8F}"/>
              </a:ext>
            </a:extLst>
          </p:cNvPr>
          <p:cNvSpPr>
            <a:spLocks noChangeArrowheads="1"/>
          </p:cNvSpPr>
          <p:nvPr/>
        </p:nvSpPr>
        <p:spPr bwMode="auto">
          <a:xfrm flipH="1">
            <a:off x="604096" y="2918640"/>
            <a:ext cx="1201838" cy="433115"/>
          </a:xfrm>
          <a:prstGeom prst="roundRect">
            <a:avLst>
              <a:gd name="adj" fmla="val 24210"/>
            </a:avLst>
          </a:prstGeom>
          <a:solidFill>
            <a:srgbClr val="C0000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a:t>
            </a:r>
            <a:r>
              <a:rPr lang="zh-CN" altLang="en-US"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我</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t>
            </a:r>
          </a:p>
        </p:txBody>
      </p:sp>
      <p:sp>
        <p:nvSpPr>
          <p:cNvPr id="10" name="圆角矩形 5">
            <a:extLst>
              <a:ext uri="{FF2B5EF4-FFF2-40B4-BE49-F238E27FC236}">
                <a16:creationId xmlns:a16="http://schemas.microsoft.com/office/drawing/2014/main" id="{ECF6AA4E-09C3-04D0-D14E-6413D81CE199}"/>
              </a:ext>
            </a:extLst>
          </p:cNvPr>
          <p:cNvSpPr>
            <a:spLocks noChangeArrowheads="1"/>
          </p:cNvSpPr>
          <p:nvPr/>
        </p:nvSpPr>
        <p:spPr bwMode="auto">
          <a:xfrm>
            <a:off x="1663506" y="3879837"/>
            <a:ext cx="5113211"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b="1" dirty="0">
                <a:solidFill>
                  <a:schemeClr val="bg1"/>
                </a:solidFill>
                <a:latin typeface="Consolas" panose="020B0609020204030204" pitchFamily="49" charset="0"/>
              </a:rPr>
              <a:t>01100001</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1110</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 </a:t>
            </a:r>
            <a:r>
              <a:rPr lang="en-US" altLang="zh-CN" sz="16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10</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a:t>
            </a:r>
            <a:r>
              <a:rPr lang="en-US" altLang="zh-CN" sz="1600" b="1" dirty="0">
                <a:solidFill>
                  <a:schemeClr val="bg1"/>
                </a:solidFill>
                <a:latin typeface="Consolas" panose="020B0609020204030204" pitchFamily="49" charset="0"/>
              </a:rPr>
              <a:t> </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10xxxxxx </a:t>
            </a:r>
            <a:r>
              <a:rPr lang="en-US" altLang="zh-CN" sz="1600" b="1" dirty="0">
                <a:solidFill>
                  <a:schemeClr val="bg1"/>
                </a:solidFill>
                <a:latin typeface="Consolas" panose="020B0609020204030204" pitchFamily="49" charset="0"/>
              </a:rPr>
              <a:t>01101101 </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sp>
        <p:nvSpPr>
          <p:cNvPr id="13" name="文本框 12">
            <a:extLst>
              <a:ext uri="{FF2B5EF4-FFF2-40B4-BE49-F238E27FC236}">
                <a16:creationId xmlns:a16="http://schemas.microsoft.com/office/drawing/2014/main" id="{D3324AF6-AC91-6614-2CE1-3E2FD32D2C81}"/>
              </a:ext>
            </a:extLst>
          </p:cNvPr>
          <p:cNvSpPr txBox="1"/>
          <p:nvPr/>
        </p:nvSpPr>
        <p:spPr>
          <a:xfrm>
            <a:off x="2228755" y="2774423"/>
            <a:ext cx="3616960" cy="738664"/>
          </a:xfrm>
          <a:prstGeom prst="rect">
            <a:avLst/>
          </a:prstGeom>
          <a:noFill/>
        </p:spPr>
        <p:txBody>
          <a:bodyPr wrap="square">
            <a:spAutoFit/>
          </a:bodyPr>
          <a:lstStyle/>
          <a:p>
            <a:r>
              <a:rPr lang="en-US" altLang="zh-CN" sz="1400" dirty="0">
                <a:solidFill>
                  <a:srgbClr val="C00000"/>
                </a:solidFill>
                <a:latin typeface="Consolas" panose="020B0609020204030204" pitchFamily="49" charset="0"/>
              </a:rPr>
              <a:t>a      97        </a:t>
            </a:r>
            <a:r>
              <a:rPr lang="en-US" altLang="zh-CN" sz="1400" dirty="0">
                <a:latin typeface="Consolas" panose="020B0609020204030204" pitchFamily="49" charset="0"/>
              </a:rPr>
              <a:t>01100001</a:t>
            </a:r>
          </a:p>
          <a:p>
            <a:r>
              <a:rPr lang="zh-CN" altLang="en-US" sz="1400" dirty="0">
                <a:latin typeface="Consolas" panose="020B0609020204030204" pitchFamily="49" charset="0"/>
              </a:rPr>
              <a:t>我     </a:t>
            </a:r>
            <a:r>
              <a:rPr lang="en-US" altLang="zh-CN" sz="1400" dirty="0">
                <a:latin typeface="Consolas" panose="020B0609020204030204" pitchFamily="49" charset="0"/>
              </a:rPr>
              <a:t>25105</a:t>
            </a:r>
            <a:r>
              <a:rPr lang="zh-CN" altLang="en-US" sz="1400" dirty="0">
                <a:latin typeface="Consolas" panose="020B0609020204030204" pitchFamily="49" charset="0"/>
              </a:rPr>
              <a:t>     </a:t>
            </a:r>
            <a:r>
              <a:rPr lang="zh-CN" altLang="zh-CN" sz="1400" dirty="0">
                <a:latin typeface="Consolas" panose="020B0609020204030204" pitchFamily="49" charset="0"/>
              </a:rPr>
              <a:t>110 001000 010001</a:t>
            </a:r>
            <a:endParaRPr lang="en-US" altLang="zh-CN" sz="1400" dirty="0">
              <a:latin typeface="Consolas" panose="020B0609020204030204" pitchFamily="49" charset="0"/>
            </a:endParaRPr>
          </a:p>
          <a:p>
            <a:r>
              <a:rPr lang="en-US" altLang="zh-CN" sz="1400" dirty="0">
                <a:latin typeface="Consolas" panose="020B0609020204030204" pitchFamily="49" charset="0"/>
              </a:rPr>
              <a:t>m      109       01101101</a:t>
            </a:r>
          </a:p>
        </p:txBody>
      </p:sp>
      <p:sp>
        <p:nvSpPr>
          <p:cNvPr id="15" name="矩形: 圆角 14">
            <a:extLst>
              <a:ext uri="{FF2B5EF4-FFF2-40B4-BE49-F238E27FC236}">
                <a16:creationId xmlns:a16="http://schemas.microsoft.com/office/drawing/2014/main" id="{2C6D4E04-5857-B27D-F74F-B9E86F22AF80}"/>
              </a:ext>
            </a:extLst>
          </p:cNvPr>
          <p:cNvSpPr/>
          <p:nvPr/>
        </p:nvSpPr>
        <p:spPr>
          <a:xfrm>
            <a:off x="2183799" y="2744019"/>
            <a:ext cx="3616960" cy="871777"/>
          </a:xfrm>
          <a:prstGeom prst="roundRect">
            <a:avLst>
              <a:gd name="adj" fmla="val 1183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B4A2ACA-7EAE-FBD2-434B-1FB38251B470}"/>
              </a:ext>
            </a:extLst>
          </p:cNvPr>
          <p:cNvPicPr>
            <a:picLocks noChangeAspect="1"/>
          </p:cNvPicPr>
          <p:nvPr/>
        </p:nvPicPr>
        <p:blipFill>
          <a:blip r:embed="rId3"/>
          <a:stretch>
            <a:fillRect/>
          </a:stretch>
        </p:blipFill>
        <p:spPr>
          <a:xfrm>
            <a:off x="7728719" y="4400127"/>
            <a:ext cx="1562235" cy="579170"/>
          </a:xfrm>
          <a:prstGeom prst="rect">
            <a:avLst/>
          </a:prstGeom>
        </p:spPr>
      </p:pic>
      <p:grpSp>
        <p:nvGrpSpPr>
          <p:cNvPr id="18" name="组合 17">
            <a:extLst>
              <a:ext uri="{FF2B5EF4-FFF2-40B4-BE49-F238E27FC236}">
                <a16:creationId xmlns:a16="http://schemas.microsoft.com/office/drawing/2014/main" id="{A650ACFC-9572-DE73-D362-4C9615E832B2}"/>
              </a:ext>
            </a:extLst>
          </p:cNvPr>
          <p:cNvGrpSpPr/>
          <p:nvPr/>
        </p:nvGrpSpPr>
        <p:grpSpPr>
          <a:xfrm>
            <a:off x="1708498" y="4945633"/>
            <a:ext cx="6020221" cy="594560"/>
            <a:chOff x="3353164" y="5731266"/>
            <a:chExt cx="3851714" cy="594560"/>
          </a:xfrm>
        </p:grpSpPr>
        <p:grpSp>
          <p:nvGrpSpPr>
            <p:cNvPr id="19" name="组合 18">
              <a:extLst>
                <a:ext uri="{FF2B5EF4-FFF2-40B4-BE49-F238E27FC236}">
                  <a16:creationId xmlns:a16="http://schemas.microsoft.com/office/drawing/2014/main" id="{F4E01C29-F335-10A3-2874-D22695548AF1}"/>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21" name="圆角矩形 70">
                <a:extLst>
                  <a:ext uri="{FF2B5EF4-FFF2-40B4-BE49-F238E27FC236}">
                    <a16:creationId xmlns:a16="http://schemas.microsoft.com/office/drawing/2014/main" id="{D0A743E7-D130-6F0D-5298-F7A24A3EFE41}"/>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2" name="圆角矩形 71">
                <a:extLst>
                  <a:ext uri="{FF2B5EF4-FFF2-40B4-BE49-F238E27FC236}">
                    <a16:creationId xmlns:a16="http://schemas.microsoft.com/office/drawing/2014/main" id="{118B964D-BFCC-7F8D-7FB6-362FEDA63839}"/>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20" name="TextBox 69">
              <a:extLst>
                <a:ext uri="{FF2B5EF4-FFF2-40B4-BE49-F238E27FC236}">
                  <a16:creationId xmlns:a16="http://schemas.microsoft.com/office/drawing/2014/main" id="{118B1789-3BBB-7EF6-FDCC-77E11C13654A}"/>
                </a:ext>
              </a:extLst>
            </p:cNvPr>
            <p:cNvSpPr txBox="1"/>
            <p:nvPr/>
          </p:nvSpPr>
          <p:spPr>
            <a:xfrm>
              <a:off x="3440531" y="5749928"/>
              <a:ext cx="3764347" cy="468975"/>
            </a:xfrm>
            <a:prstGeom prst="rect">
              <a:avLst/>
            </a:prstGeom>
            <a:noFill/>
          </p:spPr>
          <p:txBody>
            <a:bodyPr wrap="square" rtlCol="0">
              <a:spAutoFit/>
            </a:bodyPr>
            <a:lstStyle/>
            <a:p>
              <a:pPr>
                <a:lnSpc>
                  <a:spcPct val="150000"/>
                </a:lnSpc>
                <a:defRPr/>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：技术人员在开发时都应该使用</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UTF-8</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编码</a:t>
              </a: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3" name="圆角矩形 5">
            <a:extLst>
              <a:ext uri="{FF2B5EF4-FFF2-40B4-BE49-F238E27FC236}">
                <a16:creationId xmlns:a16="http://schemas.microsoft.com/office/drawing/2014/main" id="{B9441F53-85DC-1786-A911-BDF323E9C57E}"/>
              </a:ext>
            </a:extLst>
          </p:cNvPr>
          <p:cNvSpPr>
            <a:spLocks noChangeArrowheads="1"/>
          </p:cNvSpPr>
          <p:nvPr/>
        </p:nvSpPr>
        <p:spPr bwMode="auto">
          <a:xfrm>
            <a:off x="1663507" y="2066039"/>
            <a:ext cx="5113211" cy="433115"/>
          </a:xfrm>
          <a:prstGeom prst="roundRect">
            <a:avLst>
              <a:gd name="adj" fmla="val 24210"/>
            </a:avLst>
          </a:prstGeom>
          <a:solidFill>
            <a:srgbClr val="0070C0"/>
          </a:solidFill>
          <a:ln w="9525">
            <a:noFill/>
            <a:round/>
            <a:headEnd/>
            <a:tailEnd/>
          </a:ln>
          <a:effectLst>
            <a:outerShdw dist="63500" dir="5400000" algn="ctr" rotWithShape="0">
              <a:srgbClr val="000000">
                <a:alpha val="10999"/>
              </a:srgbClr>
            </a:outerShdw>
          </a:effectLst>
        </p:spPr>
        <p:txBody>
          <a:bodyPr anchor="ctr"/>
          <a:lstStyle/>
          <a:p>
            <a:pPr lvl="0" algn="ctr">
              <a:defRPr/>
            </a:pPr>
            <a:r>
              <a:rPr lang="en-US" altLang="zh-CN" sz="1600" dirty="0">
                <a:solidFill>
                  <a:schemeClr val="bg1"/>
                </a:solidFill>
                <a:latin typeface="Consolas" panose="020B0609020204030204" pitchFamily="49" charset="0"/>
              </a:rPr>
              <a:t>0xxxxxxx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dirty="0">
                <a:solidFill>
                  <a:schemeClr val="bg1"/>
                </a:solidFill>
                <a:latin typeface="Consolas" panose="020B0609020204030204" pitchFamily="49" charset="0"/>
              </a:rPr>
              <a:t> </a:t>
            </a:r>
            <a:r>
              <a:rPr lang="en-US" altLang="zh-CN" sz="1600" kern="0"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xxxxxxxx</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dirty="0">
                <a:solidFill>
                  <a:schemeClr val="bg1"/>
                </a:solidFill>
                <a:latin typeface="Consolas" panose="020B0609020204030204" pitchFamily="49" charset="0"/>
              </a:rPr>
              <a:t> 0xxxxxxx </a:t>
            </a:r>
            <a:r>
              <a:rPr lang="en-US" altLang="zh-CN" sz="16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p>
        </p:txBody>
      </p:sp>
      <p:cxnSp>
        <p:nvCxnSpPr>
          <p:cNvPr id="24" name="直接连接符 23">
            <a:extLst>
              <a:ext uri="{FF2B5EF4-FFF2-40B4-BE49-F238E27FC236}">
                <a16:creationId xmlns:a16="http://schemas.microsoft.com/office/drawing/2014/main" id="{EBD3A291-138E-D859-CA30-67F0C6A13EBF}"/>
              </a:ext>
            </a:extLst>
          </p:cNvPr>
          <p:cNvCxnSpPr/>
          <p:nvPr/>
        </p:nvCxnSpPr>
        <p:spPr>
          <a:xfrm>
            <a:off x="2807720" y="2043446"/>
            <a:ext cx="0" cy="429919"/>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195E154-A0B5-4D85-CF5C-C1E211FFA795}"/>
              </a:ext>
            </a:extLst>
          </p:cNvPr>
          <p:cNvCxnSpPr/>
          <p:nvPr/>
        </p:nvCxnSpPr>
        <p:spPr>
          <a:xfrm>
            <a:off x="5614872" y="2043446"/>
            <a:ext cx="0" cy="429919"/>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2" name="标题 1">
            <a:extLst>
              <a:ext uri="{FF2B5EF4-FFF2-40B4-BE49-F238E27FC236}">
                <a16:creationId xmlns:a16="http://schemas.microsoft.com/office/drawing/2014/main" id="{31F3E704-BFDD-E9DE-BF44-6CADD32E3845}"/>
              </a:ext>
            </a:extLst>
          </p:cNvPr>
          <p:cNvSpPr>
            <a:spLocks noGrp="1"/>
          </p:cNvSpPr>
          <p:nvPr>
            <p:ph type="title"/>
          </p:nvPr>
        </p:nvSpPr>
        <p:spPr/>
        <p:txBody>
          <a:bodyPr/>
          <a:lstStyle/>
          <a:p>
            <a:r>
              <a:rPr lang="en-US" altLang="zh-CN" dirty="0"/>
              <a:t>UTF-8</a:t>
            </a:r>
            <a:r>
              <a:rPr lang="zh-CN" altLang="en-US" dirty="0"/>
              <a:t>字符集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42857">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14:bounceEnd="42857">
                                          <p:cBhvr additive="base">
                                            <p:cTn id="25" dur="700" fill="hold"/>
                                            <p:tgtEl>
                                              <p:spTgt spid="23"/>
                                            </p:tgtEl>
                                            <p:attrNameLst>
                                              <p:attrName>ppt_x</p:attrName>
                                            </p:attrNameLst>
                                          </p:cBhvr>
                                          <p:tavLst>
                                            <p:tav tm="0">
                                              <p:val>
                                                <p:strVal val="#ppt_x"/>
                                              </p:val>
                                            </p:tav>
                                            <p:tav tm="100000">
                                              <p:val>
                                                <p:strVal val="#ppt_x"/>
                                              </p:val>
                                            </p:tav>
                                          </p:tavLst>
                                        </p:anim>
                                        <p:anim calcmode="lin" valueType="num" p14:bounceEnd="42857">
                                          <p:cBhvr additive="base">
                                            <p:cTn id="26" dur="7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heel(1)">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14:presetBounceEnd="42857">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14:bounceEnd="42857">
                                          <p:cBhvr additive="base">
                                            <p:cTn id="44" dur="700" fill="hold"/>
                                            <p:tgtEl>
                                              <p:spTgt spid="10"/>
                                            </p:tgtEl>
                                            <p:attrNameLst>
                                              <p:attrName>ppt_x</p:attrName>
                                            </p:attrNameLst>
                                          </p:cBhvr>
                                          <p:tavLst>
                                            <p:tav tm="0">
                                              <p:val>
                                                <p:strVal val="#ppt_x"/>
                                              </p:val>
                                            </p:tav>
                                            <p:tav tm="100000">
                                              <p:val>
                                                <p:strVal val="#ppt_x"/>
                                              </p:val>
                                            </p:tav>
                                          </p:tavLst>
                                        </p:anim>
                                        <p:anim calcmode="lin" valueType="num" p14:bounceEnd="42857">
                                          <p:cBhvr additive="base">
                                            <p:cTn id="45" dur="7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 calcmode="lin" valueType="num">
                                          <p:cBhvr>
                                            <p:cTn id="52" dur="500" fill="hold"/>
                                            <p:tgtEl>
                                              <p:spTgt spid="17"/>
                                            </p:tgtEl>
                                            <p:attrNameLst>
                                              <p:attrName>style.rotation</p:attrName>
                                            </p:attrNameLst>
                                          </p:cBhvr>
                                          <p:tavLst>
                                            <p:tav tm="0">
                                              <p:val>
                                                <p:fltVal val="360"/>
                                              </p:val>
                                            </p:tav>
                                            <p:tav tm="100000">
                                              <p:val>
                                                <p:fltVal val="0"/>
                                              </p:val>
                                            </p:tav>
                                          </p:tavLst>
                                        </p:anim>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900" decel="100000" fill="hold"/>
                                            <p:tgtEl>
                                              <p:spTgt spid="18"/>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5"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700" fill="hold"/>
                                            <p:tgtEl>
                                              <p:spTgt spid="23"/>
                                            </p:tgtEl>
                                            <p:attrNameLst>
                                              <p:attrName>ppt_x</p:attrName>
                                            </p:attrNameLst>
                                          </p:cBhvr>
                                          <p:tavLst>
                                            <p:tav tm="0">
                                              <p:val>
                                                <p:strVal val="#ppt_x"/>
                                              </p:val>
                                            </p:tav>
                                            <p:tav tm="100000">
                                              <p:val>
                                                <p:strVal val="#ppt_x"/>
                                              </p:val>
                                            </p:tav>
                                          </p:tavLst>
                                        </p:anim>
                                        <p:anim calcmode="lin" valueType="num">
                                          <p:cBhvr additive="base">
                                            <p:cTn id="26" dur="7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heel(1)">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700" fill="hold"/>
                                            <p:tgtEl>
                                              <p:spTgt spid="10"/>
                                            </p:tgtEl>
                                            <p:attrNameLst>
                                              <p:attrName>ppt_x</p:attrName>
                                            </p:attrNameLst>
                                          </p:cBhvr>
                                          <p:tavLst>
                                            <p:tav tm="0">
                                              <p:val>
                                                <p:strVal val="#ppt_x"/>
                                              </p:val>
                                            </p:tav>
                                            <p:tav tm="100000">
                                              <p:val>
                                                <p:strVal val="#ppt_x"/>
                                              </p:val>
                                            </p:tav>
                                          </p:tavLst>
                                        </p:anim>
                                        <p:anim calcmode="lin" valueType="num">
                                          <p:cBhvr additive="base">
                                            <p:cTn id="45" dur="7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 calcmode="lin" valueType="num">
                                          <p:cBhvr>
                                            <p:cTn id="52" dur="500" fill="hold"/>
                                            <p:tgtEl>
                                              <p:spTgt spid="17"/>
                                            </p:tgtEl>
                                            <p:attrNameLst>
                                              <p:attrName>style.rotation</p:attrName>
                                            </p:attrNameLst>
                                          </p:cBhvr>
                                          <p:tavLst>
                                            <p:tav tm="0">
                                              <p:val>
                                                <p:fltVal val="360"/>
                                              </p:val>
                                            </p:tav>
                                            <p:tav tm="100000">
                                              <p:val>
                                                <p:fltVal val="0"/>
                                              </p:val>
                                            </p:tav>
                                          </p:tavLst>
                                        </p:anim>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900" decel="100000" fill="hold"/>
                                            <p:tgtEl>
                                              <p:spTgt spid="18"/>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5" grpId="0" animBg="1"/>
          <p:bldP spid="23" grpId="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5D617F4-003E-0173-A863-D01452E36AA3}"/>
              </a:ext>
            </a:extLst>
          </p:cNvPr>
          <p:cNvGrpSpPr/>
          <p:nvPr/>
        </p:nvGrpSpPr>
        <p:grpSpPr>
          <a:xfrm>
            <a:off x="639227" y="2926261"/>
            <a:ext cx="10391032" cy="502739"/>
            <a:chOff x="3353164" y="5695769"/>
            <a:chExt cx="3920607" cy="630057"/>
          </a:xfrm>
        </p:grpSpPr>
        <p:grpSp>
          <p:nvGrpSpPr>
            <p:cNvPr id="8" name="组合 7">
              <a:extLst>
                <a:ext uri="{FF2B5EF4-FFF2-40B4-BE49-F238E27FC236}">
                  <a16:creationId xmlns:a16="http://schemas.microsoft.com/office/drawing/2014/main" id="{8F4E6B03-A7E2-4EC2-26D5-48EE546D0D21}"/>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10" name="圆角矩形 70">
                <a:extLst>
                  <a:ext uri="{FF2B5EF4-FFF2-40B4-BE49-F238E27FC236}">
                    <a16:creationId xmlns:a16="http://schemas.microsoft.com/office/drawing/2014/main" id="{AD74FA61-A5A6-D748-7F2B-ACDF4BE40A55}"/>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11" name="圆角矩形 71">
                <a:extLst>
                  <a:ext uri="{FF2B5EF4-FFF2-40B4-BE49-F238E27FC236}">
                    <a16:creationId xmlns:a16="http://schemas.microsoft.com/office/drawing/2014/main" id="{D78CE257-95E1-3404-11EF-2F48F2BCC593}"/>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9" name="TextBox 69">
              <a:extLst>
                <a:ext uri="{FF2B5EF4-FFF2-40B4-BE49-F238E27FC236}">
                  <a16:creationId xmlns:a16="http://schemas.microsoft.com/office/drawing/2014/main" id="{9321A6C8-1C80-E72C-9401-A70D1BA8F145}"/>
                </a:ext>
              </a:extLst>
            </p:cNvPr>
            <p:cNvSpPr txBox="1"/>
            <p:nvPr/>
          </p:nvSpPr>
          <p:spPr>
            <a:xfrm>
              <a:off x="3440531" y="5695769"/>
              <a:ext cx="3833240" cy="468974"/>
            </a:xfrm>
            <a:prstGeom prst="rect">
              <a:avLst/>
            </a:prstGeom>
            <a:noFill/>
          </p:spPr>
          <p:txBody>
            <a:bodyPr wrap="square" rtlCol="0">
              <a:spAutoFit/>
            </a:bodyPr>
            <a:lstStyle/>
            <a:p>
              <a:pPr>
                <a:lnSpc>
                  <a:spcPct val="150000"/>
                </a:lnSpc>
                <a:defRPr/>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字符编码时使用的字符集，和解码时使用的字符集必须</a:t>
              </a:r>
              <a:r>
                <a: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一致</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，否则会出现乱码</a:t>
              </a:r>
              <a:endPar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a:extLst>
              <a:ext uri="{FF2B5EF4-FFF2-40B4-BE49-F238E27FC236}">
                <a16:creationId xmlns:a16="http://schemas.microsoft.com/office/drawing/2014/main" id="{B132C2C7-6233-A1AF-278F-D9B91B6387B3}"/>
              </a:ext>
            </a:extLst>
          </p:cNvPr>
          <p:cNvGrpSpPr/>
          <p:nvPr/>
        </p:nvGrpSpPr>
        <p:grpSpPr>
          <a:xfrm>
            <a:off x="639227" y="3901936"/>
            <a:ext cx="10001580" cy="483350"/>
            <a:chOff x="3353164" y="5720068"/>
            <a:chExt cx="3924090" cy="605758"/>
          </a:xfrm>
        </p:grpSpPr>
        <p:grpSp>
          <p:nvGrpSpPr>
            <p:cNvPr id="13" name="组合 12">
              <a:extLst>
                <a:ext uri="{FF2B5EF4-FFF2-40B4-BE49-F238E27FC236}">
                  <a16:creationId xmlns:a16="http://schemas.microsoft.com/office/drawing/2014/main" id="{696A4380-49C7-BB28-8613-AF5627E664C6}"/>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15" name="圆角矩形 70">
                <a:extLst>
                  <a:ext uri="{FF2B5EF4-FFF2-40B4-BE49-F238E27FC236}">
                    <a16:creationId xmlns:a16="http://schemas.microsoft.com/office/drawing/2014/main" id="{C3B73D60-6ED1-D3F1-D867-4EC73BD8404B}"/>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16" name="圆角矩形 71">
                <a:extLst>
                  <a:ext uri="{FF2B5EF4-FFF2-40B4-BE49-F238E27FC236}">
                    <a16:creationId xmlns:a16="http://schemas.microsoft.com/office/drawing/2014/main" id="{742D455A-2258-AD0C-989F-2DC7F9425DD6}"/>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14" name="TextBox 69">
              <a:extLst>
                <a:ext uri="{FF2B5EF4-FFF2-40B4-BE49-F238E27FC236}">
                  <a16:creationId xmlns:a16="http://schemas.microsoft.com/office/drawing/2014/main" id="{E2516922-0B19-1463-DEF1-1135631C84FA}"/>
                </a:ext>
              </a:extLst>
            </p:cNvPr>
            <p:cNvSpPr txBox="1"/>
            <p:nvPr/>
          </p:nvSpPr>
          <p:spPr>
            <a:xfrm>
              <a:off x="3444014" y="5720068"/>
              <a:ext cx="3833240" cy="468974"/>
            </a:xfrm>
            <a:prstGeom prst="rect">
              <a:avLst/>
            </a:prstGeom>
            <a:noFill/>
          </p:spPr>
          <p:txBody>
            <a:bodyPr wrap="square" rtlCol="0">
              <a:spAutoFit/>
            </a:bodyPr>
            <a:lstStyle/>
            <a:p>
              <a:pPr>
                <a:lnSpc>
                  <a:spcPct val="150000"/>
                </a:lnSpc>
                <a:defRPr/>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英文，数字一般不会乱码，因为很多字符集都兼容了</a:t>
              </a:r>
              <a:r>
                <a:rPr lang="en-US" altLang="zh-CN"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编码。</a:t>
              </a:r>
              <a:endPar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8" name="TextBox 10">
            <a:extLst>
              <a:ext uri="{FF2B5EF4-FFF2-40B4-BE49-F238E27FC236}">
                <a16:creationId xmlns:a16="http://schemas.microsoft.com/office/drawing/2014/main" id="{09C8F734-9D1F-84F7-BEF2-D8355F5916D6}"/>
              </a:ext>
            </a:extLst>
          </p:cNvPr>
          <p:cNvSpPr txBox="1"/>
          <p:nvPr/>
        </p:nvSpPr>
        <p:spPr>
          <a:xfrm>
            <a:off x="576196" y="1008542"/>
            <a:ext cx="8832849" cy="1504323"/>
          </a:xfrm>
          <a:prstGeom prst="rect">
            <a:avLst/>
          </a:prstGeom>
          <a:noFill/>
        </p:spPr>
        <p:txBody>
          <a:bodyPr>
            <a:spAutoFit/>
          </a:bodyPr>
          <a:lstStyle/>
          <a:p>
            <a:pPr marL="285750" indent="-285750">
              <a:lnSpc>
                <a:spcPct val="200000"/>
              </a:lnSpc>
              <a:buFont typeface="Wingdings" panose="05000000000000000000" pitchFamily="2" charset="2"/>
              <a:buChar char="l"/>
              <a:defRPr/>
            </a:pP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ASCII</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字符集：只有英文、数字、符号等，</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defRPr/>
            </a:pP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GBK</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汉字占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个字节，英文、数字占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Wingdings" panose="05000000000000000000" pitchFamily="2" charset="2"/>
              <a:buChar char="l"/>
              <a:defRPr/>
            </a:pP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UTF-8</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汉字占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个字节，英文、数字占</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8F54BDDE-A2EA-C04D-B837-84103CA1BD41}"/>
              </a:ext>
            </a:extLst>
          </p:cNvPr>
          <p:cNvSpPr>
            <a:spLocks noGrp="1"/>
          </p:cNvSpPr>
          <p:nvPr>
            <p:ph type="title"/>
          </p:nvPr>
        </p:nvSpPr>
        <p:spPr/>
        <p:txBody>
          <a:bodyPr/>
          <a:lstStyle/>
          <a:p>
            <a:r>
              <a:rPr lang="zh-CN" altLang="en-US" dirty="0"/>
              <a:t>本节要点回顾</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 calcmode="lin" valueType="num">
                                      <p:cBhvr additive="base">
                                        <p:cTn id="7"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 calcmode="lin" valueType="num">
                                      <p:cBhvr additive="base">
                                        <p:cTn id="1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anim calcmode="lin" valueType="num">
                                      <p:cBhvr additive="base">
                                        <p:cTn id="15" dur="500" fill="hold"/>
                                        <p:tgtEl>
                                          <p:spTgt spid="2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900" decel="100000" fill="hold"/>
                                        <p:tgtEl>
                                          <p:spTgt spid="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900" decel="100000" fill="hold"/>
                                        <p:tgtEl>
                                          <p:spTgt spid="12"/>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solidFill>
                  <a:schemeClr val="tx1">
                    <a:lumMod val="85000"/>
                    <a:lumOff val="15000"/>
                  </a:schemeClr>
                </a:solidFill>
              </a:rPr>
              <a:t>常见字符集有哪些</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？各自存储数据的特点是什么？</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英文和数字等在任何国家的字符集中都占</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GBK</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字符中一个中文字符占</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UTF-8</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编码中一个中文</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般占</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个字节</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600" dirty="0">
                <a:solidFill>
                  <a:schemeClr val="tx1">
                    <a:lumMod val="85000"/>
                    <a:lumOff val="15000"/>
                  </a:schemeClr>
                </a:solidFill>
              </a:rPr>
              <a:t>编码前的字符集和解码时的字符集有什么要求？</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必须一致，否则会出现字符乱码</a:t>
            </a:r>
          </a:p>
          <a:p>
            <a:r>
              <a:rPr lang="zh-CN" altLang="en-US" sz="1600" dirty="0">
                <a:solidFill>
                  <a:schemeClr val="tx1">
                    <a:lumMod val="85000"/>
                    <a:lumOff val="15000"/>
                  </a:schemeClr>
                </a:solidFill>
              </a:rPr>
              <a:t>英文和数字，在常见的字符集中是否会出现乱码？为什么？</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英文和数字不会乱码</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7958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A4894C-FCFC-4E8D-863F-66EFCEE1C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43" y="2288337"/>
            <a:ext cx="2632255" cy="3622849"/>
          </a:xfrm>
          <a:prstGeom prst="rect">
            <a:avLst/>
          </a:prstGeom>
          <a:effectLst>
            <a:outerShdw blurRad="76200" dir="18900000" sy="23000" kx="-1200000" algn="bl" rotWithShape="0">
              <a:prstClr val="black">
                <a:alpha val="20000"/>
              </a:prstClr>
            </a:outerShdw>
          </a:effectLst>
        </p:spPr>
      </p:pic>
      <p:sp>
        <p:nvSpPr>
          <p:cNvPr id="8" name="矩形 7">
            <a:extLst>
              <a:ext uri="{FF2B5EF4-FFF2-40B4-BE49-F238E27FC236}">
                <a16:creationId xmlns:a16="http://schemas.microsoft.com/office/drawing/2014/main" id="{50451589-14A5-4BE0-9526-AC5CBAAF2974}"/>
              </a:ext>
            </a:extLst>
          </p:cNvPr>
          <p:cNvSpPr/>
          <p:nvPr/>
        </p:nvSpPr>
        <p:spPr>
          <a:xfrm>
            <a:off x="722505" y="169231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Alibaba PuHuiTi R" pitchFamily="18" charset="-122"/>
                <a:ea typeface="Alibaba PuHuiTi R" pitchFamily="18" charset="-122"/>
                <a:cs typeface="Alibaba PuHuiTi R" pitchFamily="18" charset="-122"/>
              </a:rPr>
              <a:t>内存</a:t>
            </a:r>
          </a:p>
        </p:txBody>
      </p:sp>
      <p:sp>
        <p:nvSpPr>
          <p:cNvPr id="17" name="文本框 16">
            <a:extLst>
              <a:ext uri="{FF2B5EF4-FFF2-40B4-BE49-F238E27FC236}">
                <a16:creationId xmlns:a16="http://schemas.microsoft.com/office/drawing/2014/main" id="{20F45C5F-8173-472A-A249-1701C250DA44}"/>
              </a:ext>
            </a:extLst>
          </p:cNvPr>
          <p:cNvSpPr txBox="1"/>
          <p:nvPr/>
        </p:nvSpPr>
        <p:spPr>
          <a:xfrm>
            <a:off x="576196" y="810814"/>
            <a:ext cx="5237415" cy="519438"/>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用于读写数据的（可以读写文件，或网络中的数据</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文本框 5">
            <a:extLst>
              <a:ext uri="{FF2B5EF4-FFF2-40B4-BE49-F238E27FC236}">
                <a16:creationId xmlns:a16="http://schemas.microsoft.com/office/drawing/2014/main" id="{1886DBD1-0F80-4C3E-5560-AB2AEE84CBCE}"/>
              </a:ext>
            </a:extLst>
          </p:cNvPr>
          <p:cNvSpPr txBox="1"/>
          <p:nvPr/>
        </p:nvSpPr>
        <p:spPr>
          <a:xfrm>
            <a:off x="943569" y="5070634"/>
            <a:ext cx="1894482" cy="369332"/>
          </a:xfrm>
          <a:prstGeom prst="rect">
            <a:avLst/>
          </a:prstGeom>
          <a:noFill/>
        </p:spPr>
        <p:txBody>
          <a:bodyPr wrap="square">
            <a:spAutoFit/>
          </a:bodyPr>
          <a:lstStyle/>
          <a:p>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历史最高分：</a:t>
            </a:r>
            <a:r>
              <a:rPr lang="en-US" altLang="zh-CN"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0</a:t>
            </a:r>
            <a:endParaRPr lang="zh-CN" altLang="en-US" dirty="0"/>
          </a:p>
        </p:txBody>
      </p:sp>
      <p:sp>
        <p:nvSpPr>
          <p:cNvPr id="2" name="标题 1">
            <a:extLst>
              <a:ext uri="{FF2B5EF4-FFF2-40B4-BE49-F238E27FC236}">
                <a16:creationId xmlns:a16="http://schemas.microsoft.com/office/drawing/2014/main" id="{7CBF4610-E94D-77D6-BE79-AB96659A433C}"/>
              </a:ext>
            </a:extLst>
          </p:cNvPr>
          <p:cNvSpPr>
            <a:spLocks noGrp="1"/>
          </p:cNvSpPr>
          <p:nvPr>
            <p:ph type="title"/>
          </p:nvPr>
        </p:nvSpPr>
        <p:spPr/>
        <p:txBody>
          <a:bodyPr/>
          <a:lstStyle/>
          <a:p>
            <a:r>
              <a:rPr lang="en-US" altLang="zh-CN" dirty="0"/>
              <a:t>IO</a:t>
            </a:r>
            <a:r>
              <a:rPr lang="zh-CN" altLang="en-US" dirty="0"/>
              <a:t>流</a:t>
            </a:r>
          </a:p>
        </p:txBody>
      </p:sp>
    </p:spTree>
    <p:extLst>
      <p:ext uri="{BB962C8B-B14F-4D97-AF65-F5344CB8AC3E}">
        <p14:creationId xmlns:p14="http://schemas.microsoft.com/office/powerpoint/2010/main" val="40642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26068" y="2824207"/>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308331" y="2781177"/>
            <a:ext cx="860310" cy="1416329"/>
          </a:xfrm>
          <a:prstGeom prst="leftBrace">
            <a:avLst>
              <a:gd name="adj1" fmla="val 28201"/>
              <a:gd name="adj2" fmla="val 4997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08331" y="2824207"/>
            <a:ext cx="3635037"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常见字符集介绍</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lang="zh-CN" altLang="en-US" sz="14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字符集的编码、解码操作</a:t>
            </a:r>
            <a:endParaRPr kumimoji="1" lang="en-US"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5763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Box 10">
            <a:extLst>
              <a:ext uri="{FF2B5EF4-FFF2-40B4-BE49-F238E27FC236}">
                <a16:creationId xmlns:a16="http://schemas.microsoft.com/office/drawing/2014/main" id="{4718C505-ABCA-4A83-B99A-58BA09526626}"/>
              </a:ext>
            </a:extLst>
          </p:cNvPr>
          <p:cNvSpPr txBox="1">
            <a:spLocks noChangeArrowheads="1"/>
          </p:cNvSpPr>
          <p:nvPr/>
        </p:nvSpPr>
        <p:spPr bwMode="auto">
          <a:xfrm>
            <a:off x="677757" y="1026058"/>
            <a:ext cx="9465733" cy="4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对字符的编码</a:t>
            </a:r>
          </a:p>
        </p:txBody>
      </p:sp>
      <p:graphicFrame>
        <p:nvGraphicFramePr>
          <p:cNvPr id="5" name="表格 4">
            <a:extLst>
              <a:ext uri="{FF2B5EF4-FFF2-40B4-BE49-F238E27FC236}">
                <a16:creationId xmlns:a16="http://schemas.microsoft.com/office/drawing/2014/main" id="{F5021837-0EB3-45F7-AE0D-CB83E4503BC2}"/>
              </a:ext>
            </a:extLst>
          </p:cNvPr>
          <p:cNvGraphicFramePr>
            <a:graphicFrameLocks noGrp="1"/>
          </p:cNvGraphicFramePr>
          <p:nvPr>
            <p:extLst>
              <p:ext uri="{D42A27DB-BD31-4B8C-83A1-F6EECF244321}">
                <p14:modId xmlns:p14="http://schemas.microsoft.com/office/powerpoint/2010/main" val="1655779476"/>
              </p:ext>
            </p:extLst>
          </p:nvPr>
        </p:nvGraphicFramePr>
        <p:xfrm>
          <a:off x="753515" y="1767267"/>
          <a:ext cx="10340583" cy="1387620"/>
        </p:xfrm>
        <a:graphic>
          <a:graphicData uri="http://schemas.openxmlformats.org/drawingml/2006/table">
            <a:tbl>
              <a:tblPr>
                <a:effectLst>
                  <a:outerShdw blurRad="63500" sx="102000" sy="102000" algn="ctr" rotWithShape="0">
                    <a:prstClr val="black">
                      <a:alpha val="40000"/>
                    </a:prstClr>
                  </a:outerShdw>
                </a:effectLst>
              </a:tblPr>
              <a:tblGrid>
                <a:gridCol w="3927584">
                  <a:extLst>
                    <a:ext uri="{9D8B030D-6E8A-4147-A177-3AD203B41FA5}">
                      <a16:colId xmlns:a16="http://schemas.microsoft.com/office/drawing/2014/main" val="1138920238"/>
                    </a:ext>
                  </a:extLst>
                </a:gridCol>
                <a:gridCol w="6412999">
                  <a:extLst>
                    <a:ext uri="{9D8B030D-6E8A-4147-A177-3AD203B41FA5}">
                      <a16:colId xmlns:a16="http://schemas.microsoft.com/office/drawing/2014/main" val="432614512"/>
                    </a:ext>
                  </a:extLst>
                </a:gridCol>
              </a:tblGrid>
              <a:tr h="46405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提供了如下</a:t>
                      </a:r>
                      <a:r>
                        <a:rPr kumimoji="0" lang="zh-CN" altLang="en-US" sz="1600" b="1" i="0" u="none" strike="noStrike" cap="none" normalizeH="0" baseline="0" dirty="0">
                          <a:ln>
                            <a:noFill/>
                          </a:ln>
                          <a:solidFill>
                            <a:schemeClr val="bg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6178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byte[] </a:t>
                      </a:r>
                      <a:r>
                        <a:rPr lang="en-US" altLang="zh-CN" sz="1300" kern="1200" dirty="0" err="1">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getBytes</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使用平台的默认字符集将该 </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编码为一系列字节，将结果存储到新的字节数组中</a:t>
                      </a:r>
                      <a:endPar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61785">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byte[] </a:t>
                      </a:r>
                      <a:r>
                        <a:rPr lang="en-US" altLang="zh-CN" sz="1300" kern="1200" dirty="0" err="1">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getBytes</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en-US" altLang="zh-CN" sz="1300" kern="1200" dirty="0" err="1">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charsetName</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使用指定的字符集将该 </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编码为一系列字节，将结果存储到新的字节数组中 </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graphicFrame>
        <p:nvGraphicFramePr>
          <p:cNvPr id="7" name="表格 6">
            <a:extLst>
              <a:ext uri="{FF2B5EF4-FFF2-40B4-BE49-F238E27FC236}">
                <a16:creationId xmlns:a16="http://schemas.microsoft.com/office/drawing/2014/main" id="{7EEAE9CD-9320-42BC-B1F1-B481CA3130D3}"/>
              </a:ext>
            </a:extLst>
          </p:cNvPr>
          <p:cNvGraphicFramePr>
            <a:graphicFrameLocks noGrp="1"/>
          </p:cNvGraphicFramePr>
          <p:nvPr>
            <p:extLst>
              <p:ext uri="{D42A27DB-BD31-4B8C-83A1-F6EECF244321}">
                <p14:modId xmlns:p14="http://schemas.microsoft.com/office/powerpoint/2010/main" val="496921989"/>
              </p:ext>
            </p:extLst>
          </p:nvPr>
        </p:nvGraphicFramePr>
        <p:xfrm>
          <a:off x="753515" y="4122831"/>
          <a:ext cx="10340583" cy="1267776"/>
        </p:xfrm>
        <a:graphic>
          <a:graphicData uri="http://schemas.openxmlformats.org/drawingml/2006/table">
            <a:tbl>
              <a:tblPr>
                <a:effectLst>
                  <a:outerShdw blurRad="63500" sx="102000" sy="102000" algn="ctr" rotWithShape="0">
                    <a:prstClr val="black">
                      <a:alpha val="40000"/>
                    </a:prstClr>
                  </a:outerShdw>
                </a:effectLst>
              </a:tblPr>
              <a:tblGrid>
                <a:gridCol w="3974216">
                  <a:extLst>
                    <a:ext uri="{9D8B030D-6E8A-4147-A177-3AD203B41FA5}">
                      <a16:colId xmlns:a16="http://schemas.microsoft.com/office/drawing/2014/main" val="1138920238"/>
                    </a:ext>
                  </a:extLst>
                </a:gridCol>
                <a:gridCol w="6366367">
                  <a:extLst>
                    <a:ext uri="{9D8B030D-6E8A-4147-A177-3AD203B41FA5}">
                      <a16:colId xmlns:a16="http://schemas.microsoft.com/office/drawing/2014/main" val="432614512"/>
                    </a:ext>
                  </a:extLst>
                </a:gridCol>
              </a:tblGrid>
              <a:tr h="452904">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en-US" altLang="zh-CN"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a:t>
                      </a: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提供了如下方法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0"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318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String​(byte[] bytes)</a:t>
                      </a:r>
                      <a:endPar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a:lnSpc>
                          <a:spcPct val="150000"/>
                        </a:lnSpc>
                        <a:buFont typeface="Wingdings" pitchFamily="2" charset="2"/>
                        <a:buNone/>
                        <a:defRPr/>
                      </a:pP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通过使用平台的默认字符集解码指定的字节数组来构造新的 </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38307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String​(byte[] bytes, String </a:t>
                      </a:r>
                      <a:r>
                        <a:rPr lang="en-US" altLang="zh-CN" sz="1300" kern="1200" dirty="0" err="1">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charsetName</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通过指定的字符集解码指定的字节数组来构造新的 </a:t>
                      </a:r>
                      <a:r>
                        <a:rPr lang="en-US" altLang="zh-CN"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rPr>
                        <a:t>String</a:t>
                      </a:r>
                      <a:endParaRPr lang="zh-CN" altLang="en-US" sz="1300" kern="1200" dirty="0">
                        <a:solidFill>
                          <a:prstClr val="black">
                            <a:lumMod val="85000"/>
                            <a:lumOff val="15000"/>
                          </a:prst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
        <p:nvSpPr>
          <p:cNvPr id="8" name="TextBox 10">
            <a:extLst>
              <a:ext uri="{FF2B5EF4-FFF2-40B4-BE49-F238E27FC236}">
                <a16:creationId xmlns:a16="http://schemas.microsoft.com/office/drawing/2014/main" id="{4FA17841-1F7F-4DAB-B39B-BA2A82FDD336}"/>
              </a:ext>
            </a:extLst>
          </p:cNvPr>
          <p:cNvSpPr txBox="1">
            <a:spLocks noChangeArrowheads="1"/>
          </p:cNvSpPr>
          <p:nvPr/>
        </p:nvSpPr>
        <p:spPr bwMode="auto">
          <a:xfrm>
            <a:off x="677757" y="3545761"/>
            <a:ext cx="3111923" cy="4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对字符的解码</a:t>
            </a:r>
          </a:p>
        </p:txBody>
      </p:sp>
      <p:sp>
        <p:nvSpPr>
          <p:cNvPr id="2" name="标题 1">
            <a:extLst>
              <a:ext uri="{FF2B5EF4-FFF2-40B4-BE49-F238E27FC236}">
                <a16:creationId xmlns:a16="http://schemas.microsoft.com/office/drawing/2014/main" id="{7A7FF798-60E3-5D82-B62F-FEA1FFD61429}"/>
              </a:ext>
            </a:extLst>
          </p:cNvPr>
          <p:cNvSpPr>
            <a:spLocks noGrp="1"/>
          </p:cNvSpPr>
          <p:nvPr>
            <p:ph type="title"/>
          </p:nvPr>
        </p:nvSpPr>
        <p:spPr/>
        <p:txBody>
          <a:bodyPr/>
          <a:lstStyle/>
          <a:p>
            <a:r>
              <a:rPr lang="zh-CN" altLang="en-US" dirty="0"/>
              <a:t>使用程序对字符进行编码和解码操作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fade">
                                      <p:cBhvr>
                                        <p:cTn id="7" dur="500"/>
                                        <p:tgtEl>
                                          <p:spTgt spid="9216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031152" y="2448449"/>
            <a:ext cx="7170081" cy="3962399"/>
          </a:xfrm>
        </p:spPr>
        <p:txBody>
          <a:bodyPr/>
          <a:lstStyle/>
          <a:p>
            <a:r>
              <a:rPr lang="zh-CN" altLang="en-US" sz="1600" dirty="0"/>
              <a:t>如何使用</a:t>
            </a:r>
            <a:r>
              <a:rPr lang="en-US" altLang="zh-CN" sz="1600" dirty="0"/>
              <a:t>Java</a:t>
            </a:r>
            <a:r>
              <a:rPr lang="zh-CN" altLang="en-US" sz="1600" dirty="0"/>
              <a:t>程序对字符进行编码？</a:t>
            </a:r>
            <a:endParaRPr lang="en-US" altLang="zh-CN" sz="1600" dirty="0"/>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类下的方法：</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byte[] </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getBytes</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：默认编码</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byte[] </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getBytes</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 </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charsetName</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：指定编码</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dirty="0"/>
              <a:t>如何使用</a:t>
            </a:r>
            <a:r>
              <a:rPr lang="en-US" altLang="zh-CN" dirty="0"/>
              <a:t>Java</a:t>
            </a:r>
            <a:r>
              <a:rPr lang="zh-CN" altLang="en-US" dirty="0"/>
              <a:t>程序对字节进行解码？</a:t>
            </a:r>
            <a:endParaRPr lang="en-US" altLang="zh-CN" dirty="0"/>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类的构造器：</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String​(byte[] bytes)</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：使用默认编码解码</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String​(byte[] bytes, String </a:t>
            </a:r>
            <a:r>
              <a:rPr lang="en-US" altLang="zh-CN" sz="1600" b="1"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charsetName</a:t>
            </a:r>
            <a:r>
              <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：指定编码解码</a:t>
            </a:r>
          </a:p>
          <a:p>
            <a:pPr lvl="1"/>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endParaRPr lang="en-US" altLang="zh-CN" sz="1600" dirty="0">
              <a:solidFill>
                <a:prstClr val="black">
                  <a:lumMod val="85000"/>
                  <a:lumOff val="15000"/>
                </a:prst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endParaRPr lang="zh-CN" altLang="en-US" sz="1600" b="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4863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415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842B5959-A1F7-4B75-987C-AA47D432C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5328" y="1838644"/>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a:extLst>
              <a:ext uri="{FF2B5EF4-FFF2-40B4-BE49-F238E27FC236}">
                <a16:creationId xmlns:a16="http://schemas.microsoft.com/office/drawing/2014/main" id="{F6BADF8D-1392-4395-BAC2-404214BFD5BB}"/>
              </a:ext>
            </a:extLst>
          </p:cNvPr>
          <p:cNvSpPr/>
          <p:nvPr/>
        </p:nvSpPr>
        <p:spPr>
          <a:xfrm>
            <a:off x="8453411" y="1386817"/>
            <a:ext cx="2870282" cy="32761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三角形 5">
            <a:extLst>
              <a:ext uri="{FF2B5EF4-FFF2-40B4-BE49-F238E27FC236}">
                <a16:creationId xmlns:a16="http://schemas.microsoft.com/office/drawing/2014/main" id="{6C086C0D-3CA5-4B7E-A3C0-F0C51FA09132}"/>
              </a:ext>
            </a:extLst>
          </p:cNvPr>
          <p:cNvSpPr/>
          <p:nvPr/>
        </p:nvSpPr>
        <p:spPr>
          <a:xfrm rot="2651319">
            <a:off x="8710999" y="151974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56D4FFB-A3E8-4690-AAFB-3AF2D0E9A3A7}"/>
              </a:ext>
            </a:extLst>
          </p:cNvPr>
          <p:cNvSpPr/>
          <p:nvPr/>
        </p:nvSpPr>
        <p:spPr>
          <a:xfrm>
            <a:off x="8704384" y="1236345"/>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24" name="矩形 23">
            <a:extLst>
              <a:ext uri="{FF2B5EF4-FFF2-40B4-BE49-F238E27FC236}">
                <a16:creationId xmlns:a16="http://schemas.microsoft.com/office/drawing/2014/main" id="{21624E67-32A4-47C4-8212-274C45DD5F05}"/>
              </a:ext>
            </a:extLst>
          </p:cNvPr>
          <p:cNvSpPr/>
          <p:nvPr/>
        </p:nvSpPr>
        <p:spPr>
          <a:xfrm>
            <a:off x="534809" y="1386817"/>
            <a:ext cx="2870282" cy="32761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A96B2BDD-1802-42EF-87D1-FED5B22E2D35}"/>
              </a:ext>
            </a:extLst>
          </p:cNvPr>
          <p:cNvSpPr/>
          <p:nvPr/>
        </p:nvSpPr>
        <p:spPr>
          <a:xfrm>
            <a:off x="785782" y="1236346"/>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32" name="椭圆 31">
            <a:extLst>
              <a:ext uri="{FF2B5EF4-FFF2-40B4-BE49-F238E27FC236}">
                <a16:creationId xmlns:a16="http://schemas.microsoft.com/office/drawing/2014/main" id="{C90CEAA2-F64B-4A68-B402-10CB5695EFDA}"/>
              </a:ext>
            </a:extLst>
          </p:cNvPr>
          <p:cNvSpPr/>
          <p:nvPr/>
        </p:nvSpPr>
        <p:spPr>
          <a:xfrm>
            <a:off x="1030579" y="2248385"/>
            <a:ext cx="1620994" cy="1612201"/>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Bebas"/>
              </a:rPr>
              <a:t>程序</a:t>
            </a:r>
            <a:endParaRPr lang="zh-CN" altLang="en-US" sz="20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Bebas"/>
            </a:endParaRPr>
          </a:p>
        </p:txBody>
      </p:sp>
      <p:sp>
        <p:nvSpPr>
          <p:cNvPr id="34" name="文本框 33">
            <a:extLst>
              <a:ext uri="{FF2B5EF4-FFF2-40B4-BE49-F238E27FC236}">
                <a16:creationId xmlns:a16="http://schemas.microsoft.com/office/drawing/2014/main" id="{E9C5BE0C-5DB8-41DC-97FC-21FDCA08A6F3}"/>
              </a:ext>
            </a:extLst>
          </p:cNvPr>
          <p:cNvSpPr txBox="1"/>
          <p:nvPr/>
        </p:nvSpPr>
        <p:spPr>
          <a:xfrm>
            <a:off x="3770142" y="2183890"/>
            <a:ext cx="4579687" cy="338554"/>
          </a:xfrm>
          <a:prstGeom prst="rect">
            <a:avLst/>
          </a:prstGeom>
          <a:noFill/>
        </p:spPr>
        <p:txBody>
          <a:bodyPr wrap="square">
            <a:spAutoFit/>
          </a:bodyPr>
          <a:lstStyle/>
          <a:p>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指</a:t>
            </a: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Input</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，称为输入流：</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负责把数据读到内存中去</a:t>
            </a:r>
          </a:p>
        </p:txBody>
      </p:sp>
      <p:sp>
        <p:nvSpPr>
          <p:cNvPr id="35" name="文本框 34">
            <a:extLst>
              <a:ext uri="{FF2B5EF4-FFF2-40B4-BE49-F238E27FC236}">
                <a16:creationId xmlns:a16="http://schemas.microsoft.com/office/drawing/2014/main" id="{1449ECA6-68D7-48E3-AB67-54BC1F8B8A14}"/>
              </a:ext>
            </a:extLst>
          </p:cNvPr>
          <p:cNvSpPr txBox="1"/>
          <p:nvPr/>
        </p:nvSpPr>
        <p:spPr>
          <a:xfrm>
            <a:off x="3726463" y="3791410"/>
            <a:ext cx="4237257" cy="338554"/>
          </a:xfrm>
          <a:prstGeom prst="rect">
            <a:avLst/>
          </a:prstGeom>
          <a:noFill/>
        </p:spPr>
        <p:txBody>
          <a:bodyPr wrap="square">
            <a:spAutoFit/>
          </a:bodyPr>
          <a:lstStyle/>
          <a:p>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指</a:t>
            </a:r>
            <a:r>
              <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Output</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，称为输出流</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：负责写数据出去</a:t>
            </a:r>
          </a:p>
        </p:txBody>
      </p:sp>
      <p:pic>
        <p:nvPicPr>
          <p:cNvPr id="4" name="图片 3">
            <a:extLst>
              <a:ext uri="{FF2B5EF4-FFF2-40B4-BE49-F238E27FC236}">
                <a16:creationId xmlns:a16="http://schemas.microsoft.com/office/drawing/2014/main" id="{5C1D0C47-D4BD-CE80-AC44-1314ED7697D5}"/>
              </a:ext>
            </a:extLst>
          </p:cNvPr>
          <p:cNvPicPr>
            <a:picLocks noChangeAspect="1"/>
          </p:cNvPicPr>
          <p:nvPr/>
        </p:nvPicPr>
        <p:blipFill>
          <a:blip r:embed="rId4"/>
          <a:stretch>
            <a:fillRect/>
          </a:stretch>
        </p:blipFill>
        <p:spPr>
          <a:xfrm>
            <a:off x="9432792" y="3895651"/>
            <a:ext cx="919500" cy="494231"/>
          </a:xfrm>
          <a:prstGeom prst="rect">
            <a:avLst/>
          </a:prstGeom>
        </p:spPr>
      </p:pic>
      <p:sp>
        <p:nvSpPr>
          <p:cNvPr id="6" name="形状4">
            <a:extLst>
              <a:ext uri="{FF2B5EF4-FFF2-40B4-BE49-F238E27FC236}">
                <a16:creationId xmlns:a16="http://schemas.microsoft.com/office/drawing/2014/main" id="{1788A740-7FB1-26CA-F14A-DB5CDAE2C73A}"/>
              </a:ext>
            </a:extLst>
          </p:cNvPr>
          <p:cNvSpPr/>
          <p:nvPr/>
        </p:nvSpPr>
        <p:spPr>
          <a:xfrm>
            <a:off x="3022068" y="3389646"/>
            <a:ext cx="5761756" cy="338554"/>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sp>
        <p:nvSpPr>
          <p:cNvPr id="7" name="形状4">
            <a:extLst>
              <a:ext uri="{FF2B5EF4-FFF2-40B4-BE49-F238E27FC236}">
                <a16:creationId xmlns:a16="http://schemas.microsoft.com/office/drawing/2014/main" id="{00BC2920-7F4B-D27B-FC33-78021ABE410A}"/>
              </a:ext>
            </a:extLst>
          </p:cNvPr>
          <p:cNvSpPr/>
          <p:nvPr/>
        </p:nvSpPr>
        <p:spPr>
          <a:xfrm rot="10800000">
            <a:off x="3016624" y="2537724"/>
            <a:ext cx="5681423" cy="338554"/>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pic>
        <p:nvPicPr>
          <p:cNvPr id="8" name="图片 7">
            <a:extLst>
              <a:ext uri="{FF2B5EF4-FFF2-40B4-BE49-F238E27FC236}">
                <a16:creationId xmlns:a16="http://schemas.microsoft.com/office/drawing/2014/main" id="{2CA4769C-297E-03BA-3A19-9910A95D1D0A}"/>
              </a:ext>
            </a:extLst>
          </p:cNvPr>
          <p:cNvPicPr>
            <a:picLocks noChangeAspect="1"/>
          </p:cNvPicPr>
          <p:nvPr/>
        </p:nvPicPr>
        <p:blipFill>
          <a:blip r:embed="rId5"/>
          <a:stretch>
            <a:fillRect/>
          </a:stretch>
        </p:blipFill>
        <p:spPr>
          <a:xfrm>
            <a:off x="2935959" y="3359087"/>
            <a:ext cx="189328" cy="410210"/>
          </a:xfrm>
          <a:prstGeom prst="rect">
            <a:avLst/>
          </a:prstGeom>
        </p:spPr>
      </p:pic>
      <p:pic>
        <p:nvPicPr>
          <p:cNvPr id="11" name="图片 10">
            <a:extLst>
              <a:ext uri="{FF2B5EF4-FFF2-40B4-BE49-F238E27FC236}">
                <a16:creationId xmlns:a16="http://schemas.microsoft.com/office/drawing/2014/main" id="{72E8DA38-F000-0401-8BFF-A043F3508E28}"/>
              </a:ext>
            </a:extLst>
          </p:cNvPr>
          <p:cNvPicPr>
            <a:picLocks noChangeAspect="1"/>
          </p:cNvPicPr>
          <p:nvPr/>
        </p:nvPicPr>
        <p:blipFill>
          <a:blip r:embed="rId5"/>
          <a:stretch>
            <a:fillRect/>
          </a:stretch>
        </p:blipFill>
        <p:spPr>
          <a:xfrm>
            <a:off x="8656153" y="2530717"/>
            <a:ext cx="189328" cy="410210"/>
          </a:xfrm>
          <a:prstGeom prst="rect">
            <a:avLst/>
          </a:prstGeom>
        </p:spPr>
      </p:pic>
      <p:sp>
        <p:nvSpPr>
          <p:cNvPr id="2" name="标题 1">
            <a:extLst>
              <a:ext uri="{FF2B5EF4-FFF2-40B4-BE49-F238E27FC236}">
                <a16:creationId xmlns:a16="http://schemas.microsoft.com/office/drawing/2014/main" id="{FD0C5E7D-738E-A0C8-E74F-300CFD0CE5F9}"/>
              </a:ext>
            </a:extLst>
          </p:cNvPr>
          <p:cNvSpPr>
            <a:spLocks noGrp="1"/>
          </p:cNvSpPr>
          <p:nvPr>
            <p:ph type="title"/>
          </p:nvPr>
        </p:nvSpPr>
        <p:spPr/>
        <p:txBody>
          <a:bodyPr/>
          <a:lstStyle/>
          <a:p>
            <a:r>
              <a:rPr lang="zh-CN" altLang="en-US" dirty="0"/>
              <a:t>认识</a:t>
            </a:r>
            <a:r>
              <a:rPr lang="en-US" altLang="zh-CN" dirty="0"/>
              <a:t>IO</a:t>
            </a:r>
            <a:r>
              <a:rPr lang="zh-CN" altLang="en-US" dirty="0"/>
              <a:t>流</a:t>
            </a:r>
          </a:p>
        </p:txBody>
      </p:sp>
    </p:spTree>
    <p:extLst>
      <p:ext uri="{BB962C8B-B14F-4D97-AF65-F5344CB8AC3E}">
        <p14:creationId xmlns:p14="http://schemas.microsoft.com/office/powerpoint/2010/main" val="3033999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900" decel="100000" fill="hold"/>
                                        <p:tgtEl>
                                          <p:spTgt spid="3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900" decel="100000" fill="hold"/>
                                        <p:tgtEl>
                                          <p:spTgt spid="1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900" decel="100000" fill="hold"/>
                                        <p:tgtEl>
                                          <p:spTgt spid="1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900" decel="100000" fill="hold"/>
                                        <p:tgtEl>
                                          <p:spTgt spid="1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900" decel="100000" fill="hold"/>
                                        <p:tgtEl>
                                          <p:spTgt spid="2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900" decel="100000" fill="hold"/>
                                        <p:tgtEl>
                                          <p:spTgt spid="11"/>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49" presetID="1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p:tgtEl>
                                          <p:spTgt spid="26"/>
                                        </p:tgtEl>
                                        <p:attrNameLst>
                                          <p:attrName>ppt_y</p:attrName>
                                        </p:attrNameLst>
                                      </p:cBhvr>
                                      <p:tavLst>
                                        <p:tav tm="0">
                                          <p:val>
                                            <p:strVal val="#ppt_y+#ppt_h*1.125000"/>
                                          </p:val>
                                        </p:tav>
                                        <p:tav tm="100000">
                                          <p:val>
                                            <p:strVal val="#ppt_y"/>
                                          </p:val>
                                        </p:tav>
                                      </p:tavLst>
                                    </p:anim>
                                    <p:animEffect transition="in" filter="wipe(up)">
                                      <p:cBhvr>
                                        <p:cTn id="52" dur="500"/>
                                        <p:tgtEl>
                                          <p:spTgt spid="26"/>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p:tgtEl>
                                          <p:spTgt spid="24"/>
                                        </p:tgtEl>
                                        <p:attrNameLst>
                                          <p:attrName>ppt_y</p:attrName>
                                        </p:attrNameLst>
                                      </p:cBhvr>
                                      <p:tavLst>
                                        <p:tav tm="0">
                                          <p:val>
                                            <p:strVal val="#ppt_y+#ppt_h*1.125000"/>
                                          </p:val>
                                        </p:tav>
                                        <p:tav tm="100000">
                                          <p:val>
                                            <p:strVal val="#ppt_y"/>
                                          </p:val>
                                        </p:tav>
                                      </p:tavLst>
                                    </p:anim>
                                    <p:animEffect transition="in" filter="wipe(up)">
                                      <p:cBhvr>
                                        <p:cTn id="56" dur="500"/>
                                        <p:tgtEl>
                                          <p:spTgt spid="24"/>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ppt_y</p:attrName>
                                        </p:attrNameLst>
                                      </p:cBhvr>
                                      <p:tavLst>
                                        <p:tav tm="0">
                                          <p:val>
                                            <p:strVal val="#ppt_y+#ppt_h*1.125000"/>
                                          </p:val>
                                        </p:tav>
                                        <p:tav tm="100000">
                                          <p:val>
                                            <p:strVal val="#ppt_y"/>
                                          </p:val>
                                        </p:tav>
                                      </p:tavLst>
                                    </p:anim>
                                    <p:animEffect transition="in" filter="wipe(up)">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right)">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left)">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4" grpId="0" animBg="1"/>
      <p:bldP spid="26" grpId="0" animBg="1"/>
      <p:bldP spid="32" grpId="0" animBg="1"/>
      <p:bldP spid="34" grpId="0"/>
      <p:bldP spid="35" grpId="0"/>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21084C-A8AC-1B0B-8F66-982F3CD6013B}"/>
              </a:ext>
            </a:extLst>
          </p:cNvPr>
          <p:cNvPicPr>
            <a:picLocks noChangeAspect="1"/>
          </p:cNvPicPr>
          <p:nvPr/>
        </p:nvPicPr>
        <p:blipFill>
          <a:blip r:embed="rId2"/>
          <a:stretch>
            <a:fillRect/>
          </a:stretch>
        </p:blipFill>
        <p:spPr>
          <a:xfrm>
            <a:off x="724147" y="1932390"/>
            <a:ext cx="2302022" cy="1766668"/>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9CC3AA19-86CF-8F78-0539-1301F31C8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49" y="1581521"/>
            <a:ext cx="2632255" cy="3282222"/>
          </a:xfrm>
          <a:prstGeom prst="rect">
            <a:avLst/>
          </a:prstGeom>
          <a:effectLst>
            <a:outerShdw blurRad="63500" sx="102000" sy="102000" algn="ctr" rotWithShape="0">
              <a:prstClr val="black">
                <a:alpha val="40000"/>
              </a:prstClr>
            </a:outerShdw>
          </a:effectLst>
        </p:spPr>
      </p:pic>
      <p:sp>
        <p:nvSpPr>
          <p:cNvPr id="7" name="文本框 6">
            <a:extLst>
              <a:ext uri="{FF2B5EF4-FFF2-40B4-BE49-F238E27FC236}">
                <a16:creationId xmlns:a16="http://schemas.microsoft.com/office/drawing/2014/main" id="{EF924367-1DE8-C160-6FE2-5565FF811685}"/>
              </a:ext>
            </a:extLst>
          </p:cNvPr>
          <p:cNvSpPr txBox="1"/>
          <p:nvPr/>
        </p:nvSpPr>
        <p:spPr>
          <a:xfrm>
            <a:off x="3495345" y="2280188"/>
            <a:ext cx="2014184" cy="369332"/>
          </a:xfrm>
          <a:prstGeom prst="rect">
            <a:avLst/>
          </a:prstGeom>
          <a:noFill/>
        </p:spPr>
        <p:txBody>
          <a:bodyPr wrap="square">
            <a:spAutoFit/>
          </a:bodyPr>
          <a:lstStyle/>
          <a:p>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历史最高分：</a:t>
            </a: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630</a:t>
            </a:r>
            <a:endParaRPr lang="zh-CN" altLang="en-US" dirty="0"/>
          </a:p>
        </p:txBody>
      </p:sp>
      <p:sp>
        <p:nvSpPr>
          <p:cNvPr id="8" name="矩形: 圆角 7">
            <a:extLst>
              <a:ext uri="{FF2B5EF4-FFF2-40B4-BE49-F238E27FC236}">
                <a16:creationId xmlns:a16="http://schemas.microsoft.com/office/drawing/2014/main" id="{EF7A2D2C-BCD3-F2F1-9B23-5E40B5B300E7}"/>
              </a:ext>
            </a:extLst>
          </p:cNvPr>
          <p:cNvSpPr/>
          <p:nvPr/>
        </p:nvSpPr>
        <p:spPr>
          <a:xfrm>
            <a:off x="4016698" y="5054524"/>
            <a:ext cx="1670179" cy="1088755"/>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a:extLst>
              <a:ext uri="{FF2B5EF4-FFF2-40B4-BE49-F238E27FC236}">
                <a16:creationId xmlns:a16="http://schemas.microsoft.com/office/drawing/2014/main" id="{B2E06B2D-7EB8-06F1-5398-2F33E495BDDD}"/>
              </a:ext>
            </a:extLst>
          </p:cNvPr>
          <p:cNvSpPr/>
          <p:nvPr/>
        </p:nvSpPr>
        <p:spPr>
          <a:xfrm>
            <a:off x="4097077" y="5181462"/>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Alibaba PuHuiTi R" pitchFamily="18" charset="-122"/>
                <a:ea typeface="Alibaba PuHuiTi R" pitchFamily="18" charset="-122"/>
                <a:cs typeface="Alibaba PuHuiTi R" pitchFamily="18" charset="-122"/>
              </a:rPr>
              <a:t>score.txt</a:t>
            </a:r>
            <a:endParaRPr kumimoji="1" lang="zh-CN" altLang="en-US" sz="1400" b="1" dirty="0">
              <a:latin typeface="Alibaba PuHuiTi R" pitchFamily="18" charset="-122"/>
              <a:ea typeface="Alibaba PuHuiTi R" pitchFamily="18" charset="-122"/>
              <a:cs typeface="Alibaba PuHuiTi R" pitchFamily="18" charset="-122"/>
            </a:endParaRPr>
          </a:p>
        </p:txBody>
      </p:sp>
      <p:sp>
        <p:nvSpPr>
          <p:cNvPr id="10" name="文本框 9">
            <a:extLst>
              <a:ext uri="{FF2B5EF4-FFF2-40B4-BE49-F238E27FC236}">
                <a16:creationId xmlns:a16="http://schemas.microsoft.com/office/drawing/2014/main" id="{9B53E6C1-E34B-4A05-2341-61DBAF818465}"/>
              </a:ext>
            </a:extLst>
          </p:cNvPr>
          <p:cNvSpPr txBox="1"/>
          <p:nvPr/>
        </p:nvSpPr>
        <p:spPr>
          <a:xfrm>
            <a:off x="4250726" y="5558504"/>
            <a:ext cx="1104980" cy="584775"/>
          </a:xfrm>
          <a:prstGeom prst="rect">
            <a:avLst/>
          </a:prstGeom>
          <a:noFill/>
        </p:spPr>
        <p:txBody>
          <a:bodyPr wrap="square">
            <a:spAutoFit/>
          </a:bodyPr>
          <a:lstStyle/>
          <a:p>
            <a:r>
              <a:rPr lang="zh-CN" altLang="en-US" sz="1200" dirty="0">
                <a:latin typeface="阿里巴巴普惠体" panose="00020600040101010101" pitchFamily="18" charset="-122"/>
                <a:ea typeface="阿里巴巴普惠体" panose="00020600040101010101" pitchFamily="18" charset="-122"/>
                <a:cs typeface="阿里巴巴普惠体" panose="00020600040101010101" pitchFamily="18" charset="-122"/>
              </a:rPr>
              <a:t>历史最高分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p>
          <a:p>
            <a:r>
              <a:rPr lang="en-US" altLang="zh-CN"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630</a:t>
            </a:r>
            <a:endParaRPr lang="zh-CN" altLang="en-US" dirty="0"/>
          </a:p>
        </p:txBody>
      </p:sp>
      <p:sp>
        <p:nvSpPr>
          <p:cNvPr id="11" name="形状4">
            <a:extLst>
              <a:ext uri="{FF2B5EF4-FFF2-40B4-BE49-F238E27FC236}">
                <a16:creationId xmlns:a16="http://schemas.microsoft.com/office/drawing/2014/main" id="{D977DDF7-03E9-6688-3A1E-C7F2A06F6CD9}"/>
              </a:ext>
            </a:extLst>
          </p:cNvPr>
          <p:cNvSpPr/>
          <p:nvPr/>
        </p:nvSpPr>
        <p:spPr>
          <a:xfrm rot="5400000">
            <a:off x="4207291" y="3603392"/>
            <a:ext cx="2589670" cy="312596"/>
          </a:xfrm>
          <a:prstGeom prst="rightArrow">
            <a:avLst>
              <a:gd name="adj1" fmla="val 59701"/>
              <a:gd name="adj2" fmla="val 50000"/>
            </a:avLst>
          </a:prstGeom>
          <a:solidFill>
            <a:srgbClr val="52C3CB"/>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pic>
        <p:nvPicPr>
          <p:cNvPr id="13" name="图片 12">
            <a:extLst>
              <a:ext uri="{FF2B5EF4-FFF2-40B4-BE49-F238E27FC236}">
                <a16:creationId xmlns:a16="http://schemas.microsoft.com/office/drawing/2014/main" id="{6C3C6D35-2BAB-2143-3E5E-643C7371C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997" y="1096644"/>
            <a:ext cx="2390541" cy="4251975"/>
          </a:xfrm>
          <a:prstGeom prst="rect">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4DA4EBDB-8EA1-973B-9424-309F1175CAD9}"/>
              </a:ext>
            </a:extLst>
          </p:cNvPr>
          <p:cNvPicPr>
            <a:picLocks noChangeAspect="1"/>
          </p:cNvPicPr>
          <p:nvPr/>
        </p:nvPicPr>
        <p:blipFill>
          <a:blip r:embed="rId5"/>
          <a:stretch>
            <a:fillRect/>
          </a:stretch>
        </p:blipFill>
        <p:spPr>
          <a:xfrm>
            <a:off x="6200180" y="2399871"/>
            <a:ext cx="3001341" cy="1896634"/>
          </a:xfrm>
          <a:prstGeom prst="rect">
            <a:avLst/>
          </a:prstGeom>
          <a:effectLst>
            <a:outerShdw blurRad="63500" sx="102000" sy="102000" algn="ctr" rotWithShape="0">
              <a:prstClr val="black">
                <a:alpha val="40000"/>
              </a:prstClr>
            </a:outerShdw>
          </a:effectLst>
        </p:spPr>
      </p:pic>
      <p:sp>
        <p:nvSpPr>
          <p:cNvPr id="2" name="标题 1">
            <a:extLst>
              <a:ext uri="{FF2B5EF4-FFF2-40B4-BE49-F238E27FC236}">
                <a16:creationId xmlns:a16="http://schemas.microsoft.com/office/drawing/2014/main" id="{BFA59F58-C38C-20DD-8277-1EE2652B5DB9}"/>
              </a:ext>
            </a:extLst>
          </p:cNvPr>
          <p:cNvSpPr>
            <a:spLocks noGrp="1"/>
          </p:cNvSpPr>
          <p:nvPr>
            <p:ph type="title"/>
          </p:nvPr>
        </p:nvSpPr>
        <p:spPr/>
        <p:txBody>
          <a:bodyPr/>
          <a:lstStyle/>
          <a:p>
            <a:r>
              <a:rPr lang="en-US" altLang="zh-CN" dirty="0"/>
              <a:t>IO</a:t>
            </a:r>
            <a:r>
              <a:rPr lang="zh-CN" altLang="en-US" dirty="0"/>
              <a:t>流的常见应用场景</a:t>
            </a:r>
          </a:p>
        </p:txBody>
      </p:sp>
    </p:spTree>
    <p:extLst>
      <p:ext uri="{BB962C8B-B14F-4D97-AF65-F5344CB8AC3E}">
        <p14:creationId xmlns:p14="http://schemas.microsoft.com/office/powerpoint/2010/main" val="40091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900" decel="100000" fill="hold"/>
                                        <p:tgtEl>
                                          <p:spTgt spid="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900" decel="100000" fill="hold"/>
                                        <p:tgtEl>
                                          <p:spTgt spid="8"/>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900" decel="100000" fill="hold"/>
                                        <p:tgtEl>
                                          <p:spTgt spid="9"/>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900" decel="100000" fill="hold"/>
                                        <p:tgtEl>
                                          <p:spTgt spid="10"/>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900" decel="100000" fill="hold"/>
                                        <p:tgtEl>
                                          <p:spTgt spid="11"/>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900" decel="100000" fill="hold"/>
                                        <p:tgtEl>
                                          <p:spTgt spid="15"/>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900" decel="100000" fill="hold"/>
                                        <p:tgtEl>
                                          <p:spTgt spid="13"/>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a:extLst>
              <a:ext uri="{FF2B5EF4-FFF2-40B4-BE49-F238E27FC236}">
                <a16:creationId xmlns:a16="http://schemas.microsoft.com/office/drawing/2014/main" id="{32BA7A80-AA2E-4E22-9EB4-35E5EDACC7E6}"/>
              </a:ext>
            </a:extLst>
          </p:cNvPr>
          <p:cNvSpPr/>
          <p:nvPr/>
        </p:nvSpPr>
        <p:spPr>
          <a:xfrm>
            <a:off x="1602775" y="1387072"/>
            <a:ext cx="2237705"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按照流方向：</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流分为</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8" name="肘形连接符 7">
            <a:extLst>
              <a:ext uri="{FF2B5EF4-FFF2-40B4-BE49-F238E27FC236}">
                <a16:creationId xmlns:a16="http://schemas.microsoft.com/office/drawing/2014/main" id="{C90EC697-A8C2-4AF1-9F2A-FF844F9A149B}"/>
              </a:ext>
            </a:extLst>
          </p:cNvPr>
          <p:cNvCxnSpPr>
            <a:cxnSpLocks/>
            <a:stCxn id="7" idx="2"/>
            <a:endCxn id="10" idx="0"/>
          </p:cNvCxnSpPr>
          <p:nvPr/>
        </p:nvCxnSpPr>
        <p:spPr>
          <a:xfrm rot="5400000">
            <a:off x="1749284" y="1477935"/>
            <a:ext cx="652574" cy="1292115"/>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a:extLst>
              <a:ext uri="{FF2B5EF4-FFF2-40B4-BE49-F238E27FC236}">
                <a16:creationId xmlns:a16="http://schemas.microsoft.com/office/drawing/2014/main" id="{7F318824-AEE5-4E2E-86F2-35BBFB3B5690}"/>
              </a:ext>
            </a:extLst>
          </p:cNvPr>
          <p:cNvCxnSpPr>
            <a:cxnSpLocks/>
            <a:stCxn id="7" idx="2"/>
            <a:endCxn id="12" idx="0"/>
          </p:cNvCxnSpPr>
          <p:nvPr/>
        </p:nvCxnSpPr>
        <p:spPr>
          <a:xfrm rot="16200000" flipH="1">
            <a:off x="2985786" y="1533546"/>
            <a:ext cx="652575" cy="1180891"/>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8F0BBE05-74EC-4834-9EB3-186D63D76131}"/>
              </a:ext>
            </a:extLst>
          </p:cNvPr>
          <p:cNvSpPr/>
          <p:nvPr/>
        </p:nvSpPr>
        <p:spPr>
          <a:xfrm>
            <a:off x="778638" y="2450279"/>
            <a:ext cx="1301749"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输入流</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圆角矩形 11">
            <a:extLst>
              <a:ext uri="{FF2B5EF4-FFF2-40B4-BE49-F238E27FC236}">
                <a16:creationId xmlns:a16="http://schemas.microsoft.com/office/drawing/2014/main" id="{4C80FCE3-5EC9-4363-9F74-5A9EDE98637B}"/>
              </a:ext>
            </a:extLst>
          </p:cNvPr>
          <p:cNvSpPr/>
          <p:nvPr/>
        </p:nvSpPr>
        <p:spPr>
          <a:xfrm>
            <a:off x="3251644" y="2450280"/>
            <a:ext cx="1301749"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输出流</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圆角矩形 12">
            <a:extLst>
              <a:ext uri="{FF2B5EF4-FFF2-40B4-BE49-F238E27FC236}">
                <a16:creationId xmlns:a16="http://schemas.microsoft.com/office/drawing/2014/main" id="{31A46D15-A316-4160-96F4-757B84B8A079}"/>
              </a:ext>
            </a:extLst>
          </p:cNvPr>
          <p:cNvSpPr/>
          <p:nvPr/>
        </p:nvSpPr>
        <p:spPr>
          <a:xfrm>
            <a:off x="6635931" y="1387073"/>
            <a:ext cx="2577738"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按照流的内容：</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流分为</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4" name="肘形连接符 13">
            <a:extLst>
              <a:ext uri="{FF2B5EF4-FFF2-40B4-BE49-F238E27FC236}">
                <a16:creationId xmlns:a16="http://schemas.microsoft.com/office/drawing/2014/main" id="{BCD94497-830B-4812-AAA0-F1DC1A08FBDF}"/>
              </a:ext>
            </a:extLst>
          </p:cNvPr>
          <p:cNvCxnSpPr>
            <a:cxnSpLocks/>
            <a:stCxn id="13" idx="2"/>
            <a:endCxn id="16" idx="0"/>
          </p:cNvCxnSpPr>
          <p:nvPr/>
        </p:nvCxnSpPr>
        <p:spPr>
          <a:xfrm rot="5400000">
            <a:off x="6865659" y="1367791"/>
            <a:ext cx="629227" cy="148905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791B2180-44E1-4BE2-9D1B-1799CD50AA3D}"/>
              </a:ext>
            </a:extLst>
          </p:cNvPr>
          <p:cNvCxnSpPr>
            <a:cxnSpLocks/>
            <a:stCxn id="13" idx="2"/>
            <a:endCxn id="17" idx="0"/>
          </p:cNvCxnSpPr>
          <p:nvPr/>
        </p:nvCxnSpPr>
        <p:spPr>
          <a:xfrm rot="16200000" flipH="1">
            <a:off x="8526268" y="1196237"/>
            <a:ext cx="626620" cy="1829557"/>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2E5F64D7-7910-45F5-9F8E-5A792B27C9B1}"/>
              </a:ext>
            </a:extLst>
          </p:cNvPr>
          <p:cNvSpPr/>
          <p:nvPr/>
        </p:nvSpPr>
        <p:spPr>
          <a:xfrm>
            <a:off x="5784869" y="2426933"/>
            <a:ext cx="1301749"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圆角矩形 16">
            <a:extLst>
              <a:ext uri="{FF2B5EF4-FFF2-40B4-BE49-F238E27FC236}">
                <a16:creationId xmlns:a16="http://schemas.microsoft.com/office/drawing/2014/main" id="{963FD906-109F-4832-9F32-BD2DAEFC4AC9}"/>
              </a:ext>
            </a:extLst>
          </p:cNvPr>
          <p:cNvSpPr/>
          <p:nvPr/>
        </p:nvSpPr>
        <p:spPr>
          <a:xfrm>
            <a:off x="9103482" y="2424326"/>
            <a:ext cx="1301749"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1" name="直接箭头连接符 20">
            <a:extLst>
              <a:ext uri="{FF2B5EF4-FFF2-40B4-BE49-F238E27FC236}">
                <a16:creationId xmlns:a16="http://schemas.microsoft.com/office/drawing/2014/main" id="{F077FB96-D62A-4D99-8CA8-C2D4924BA717}"/>
              </a:ext>
            </a:extLst>
          </p:cNvPr>
          <p:cNvCxnSpPr>
            <a:cxnSpLocks/>
            <a:stCxn id="16" idx="2"/>
            <a:endCxn id="25" idx="0"/>
          </p:cNvCxnSpPr>
          <p:nvPr/>
        </p:nvCxnSpPr>
        <p:spPr>
          <a:xfrm flipH="1">
            <a:off x="6435743" y="2837566"/>
            <a:ext cx="1" cy="436033"/>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10F9ABE-DBDF-48A6-9365-9C613832147C}"/>
              </a:ext>
            </a:extLst>
          </p:cNvPr>
          <p:cNvCxnSpPr>
            <a:cxnSpLocks/>
            <a:stCxn id="17" idx="2"/>
            <a:endCxn id="26" idx="0"/>
          </p:cNvCxnSpPr>
          <p:nvPr/>
        </p:nvCxnSpPr>
        <p:spPr>
          <a:xfrm flipH="1">
            <a:off x="9754356" y="2834959"/>
            <a:ext cx="1" cy="438640"/>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 name="圆角矩形 24">
            <a:extLst>
              <a:ext uri="{FF2B5EF4-FFF2-40B4-BE49-F238E27FC236}">
                <a16:creationId xmlns:a16="http://schemas.microsoft.com/office/drawing/2014/main" id="{1B89B04F-BCA9-4C04-8BB2-30EF6A2689A6}"/>
              </a:ext>
            </a:extLst>
          </p:cNvPr>
          <p:cNvSpPr/>
          <p:nvPr/>
        </p:nvSpPr>
        <p:spPr>
          <a:xfrm>
            <a:off x="5209611" y="3273599"/>
            <a:ext cx="2452264" cy="416984"/>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适合操作所有类型的文件</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圆角矩形 25">
            <a:extLst>
              <a:ext uri="{FF2B5EF4-FFF2-40B4-BE49-F238E27FC236}">
                <a16:creationId xmlns:a16="http://schemas.microsoft.com/office/drawing/2014/main" id="{DE06422D-C3F4-49F5-A855-6C5D32561942}"/>
              </a:ext>
            </a:extLst>
          </p:cNvPr>
          <p:cNvSpPr/>
          <p:nvPr/>
        </p:nvSpPr>
        <p:spPr>
          <a:xfrm>
            <a:off x="8567120" y="3273599"/>
            <a:ext cx="2374472" cy="410633"/>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只适合操作纯文本文件</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8" name="TextBox 10">
            <a:extLst>
              <a:ext uri="{FF2B5EF4-FFF2-40B4-BE49-F238E27FC236}">
                <a16:creationId xmlns:a16="http://schemas.microsoft.com/office/drawing/2014/main" id="{D63152FC-2BE6-4FFA-A390-38A7FB7423A7}"/>
              </a:ext>
            </a:extLst>
          </p:cNvPr>
          <p:cNvSpPr txBox="1"/>
          <p:nvPr/>
        </p:nvSpPr>
        <p:spPr>
          <a:xfrm>
            <a:off x="5279262" y="3931906"/>
            <a:ext cx="2312961" cy="708464"/>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nSpc>
                <a:spcPct val="150000"/>
              </a:lnSpc>
              <a:defRPr/>
            </a:pPr>
            <a:r>
              <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比如：音频、视频、图片</a:t>
            </a:r>
            <a:endParaRPr lang="en-US" altLang="zh-CN"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defRPr/>
            </a:pPr>
            <a:r>
              <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文本文件的复制，转移等。</a:t>
            </a:r>
            <a:endParaRPr lang="en-US" altLang="zh-CN"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9" name="TextBox 10">
            <a:extLst>
              <a:ext uri="{FF2B5EF4-FFF2-40B4-BE49-F238E27FC236}">
                <a16:creationId xmlns:a16="http://schemas.microsoft.com/office/drawing/2014/main" id="{E1912B94-B74B-45B0-AFA0-429D59AA37D7}"/>
              </a:ext>
            </a:extLst>
          </p:cNvPr>
          <p:cNvSpPr txBox="1"/>
          <p:nvPr/>
        </p:nvSpPr>
        <p:spPr>
          <a:xfrm>
            <a:off x="8567120" y="3931906"/>
            <a:ext cx="2756573" cy="42710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nSpc>
                <a:spcPct val="150000"/>
              </a:lnSpc>
              <a:defRPr/>
            </a:pPr>
            <a:r>
              <a:rPr lang="zh-CN" altLang="en-US"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比如：读写</a:t>
            </a:r>
            <a:r>
              <a:rPr lang="en-US" altLang="zh-CN"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txt</a:t>
            </a:r>
            <a:r>
              <a:rPr lang="zh-CN" altLang="en-US"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a:t>
            </a:r>
            <a:r>
              <a:rPr lang="zh-CN" altLang="en-US"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文件等</a:t>
            </a:r>
            <a:endParaRPr lang="en-US" altLang="zh-CN" sz="16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94336F82-B1E6-5CF2-F95C-4870C05E8713}"/>
              </a:ext>
            </a:extLst>
          </p:cNvPr>
          <p:cNvSpPr>
            <a:spLocks noGrp="1"/>
          </p:cNvSpPr>
          <p:nvPr>
            <p:ph type="title"/>
          </p:nvPr>
        </p:nvSpPr>
        <p:spPr/>
        <p:txBody>
          <a:bodyPr/>
          <a:lstStyle/>
          <a:p>
            <a:r>
              <a:rPr lang="en-US" altLang="zh-CN" dirty="0"/>
              <a:t>io</a:t>
            </a:r>
            <a:r>
              <a:rPr lang="zh-CN" altLang="en-US" dirty="0"/>
              <a:t>流的分类</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P spid="16" grpId="0" animBg="1"/>
      <p:bldP spid="17" grpId="0" animBg="1"/>
      <p:bldP spid="25" grpId="0" animBg="1"/>
      <p:bldP spid="26" grpId="0" animBg="1"/>
      <p:bldP spid="28"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a:extLst>
              <a:ext uri="{FF2B5EF4-FFF2-40B4-BE49-F238E27FC236}">
                <a16:creationId xmlns:a16="http://schemas.microsoft.com/office/drawing/2014/main" id="{BC4D9343-72D3-7BE0-D944-C452C38C266B}"/>
              </a:ext>
            </a:extLst>
          </p:cNvPr>
          <p:cNvSpPr>
            <a:spLocks noChangeArrowheads="1"/>
          </p:cNvSpPr>
          <p:nvPr/>
        </p:nvSpPr>
        <p:spPr bwMode="auto">
          <a:xfrm>
            <a:off x="758077" y="1243645"/>
            <a:ext cx="1930400" cy="433115"/>
          </a:xfrm>
          <a:prstGeom prst="roundRect">
            <a:avLst>
              <a:gd name="adj" fmla="val 24210"/>
            </a:avLst>
          </a:prstGeom>
          <a:solidFill>
            <a:srgbClr val="AD2A26"/>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20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字节输入流</a:t>
            </a:r>
            <a:endParaRPr lang="en-US" altLang="zh-CN" sz="20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圆角矩形 5">
            <a:extLst>
              <a:ext uri="{FF2B5EF4-FFF2-40B4-BE49-F238E27FC236}">
                <a16:creationId xmlns:a16="http://schemas.microsoft.com/office/drawing/2014/main" id="{FB41B015-6170-6FB7-395D-1D4544F961BF}"/>
              </a:ext>
            </a:extLst>
          </p:cNvPr>
          <p:cNvSpPr>
            <a:spLocks noChangeArrowheads="1"/>
          </p:cNvSpPr>
          <p:nvPr/>
        </p:nvSpPr>
        <p:spPr bwMode="auto">
          <a:xfrm>
            <a:off x="3059109" y="1240665"/>
            <a:ext cx="1930400" cy="433115"/>
          </a:xfrm>
          <a:prstGeom prst="roundRect">
            <a:avLst>
              <a:gd name="adj" fmla="val 24210"/>
            </a:avLst>
          </a:prstGeom>
          <a:solidFill>
            <a:srgbClr val="AD2A26"/>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20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字节输出流</a:t>
            </a:r>
            <a:endParaRPr lang="en-US" altLang="zh-CN" sz="20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圆角矩形 5">
            <a:extLst>
              <a:ext uri="{FF2B5EF4-FFF2-40B4-BE49-F238E27FC236}">
                <a16:creationId xmlns:a16="http://schemas.microsoft.com/office/drawing/2014/main" id="{A6023D8F-5EF0-DEDA-0375-2B0C5B52A5FA}"/>
              </a:ext>
            </a:extLst>
          </p:cNvPr>
          <p:cNvSpPr>
            <a:spLocks noChangeArrowheads="1"/>
          </p:cNvSpPr>
          <p:nvPr/>
        </p:nvSpPr>
        <p:spPr bwMode="auto">
          <a:xfrm>
            <a:off x="5472205" y="1237200"/>
            <a:ext cx="1930400" cy="433115"/>
          </a:xfrm>
          <a:prstGeom prst="roundRect">
            <a:avLst>
              <a:gd name="adj" fmla="val 24210"/>
            </a:avLst>
          </a:prstGeom>
          <a:solidFill>
            <a:srgbClr val="AD2A26"/>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20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字符输入流</a:t>
            </a:r>
            <a:endParaRPr lang="en-US" altLang="zh-CN" sz="20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圆角矩形 5">
            <a:extLst>
              <a:ext uri="{FF2B5EF4-FFF2-40B4-BE49-F238E27FC236}">
                <a16:creationId xmlns:a16="http://schemas.microsoft.com/office/drawing/2014/main" id="{9D5B341F-29D7-B249-AEA8-B76CC66B354C}"/>
              </a:ext>
            </a:extLst>
          </p:cNvPr>
          <p:cNvSpPr>
            <a:spLocks noChangeArrowheads="1"/>
          </p:cNvSpPr>
          <p:nvPr/>
        </p:nvSpPr>
        <p:spPr bwMode="auto">
          <a:xfrm>
            <a:off x="7885301" y="1238214"/>
            <a:ext cx="1930400" cy="433115"/>
          </a:xfrm>
          <a:prstGeom prst="roundRect">
            <a:avLst>
              <a:gd name="adj" fmla="val 24210"/>
            </a:avLst>
          </a:prstGeom>
          <a:solidFill>
            <a:srgbClr val="AD2A26"/>
          </a:solidFill>
          <a:ln w="9525">
            <a:noFill/>
            <a:round/>
            <a:headEnd/>
            <a:tailEnd/>
          </a:ln>
          <a:effectLst>
            <a:outerShdw dist="63500" dir="5400000" algn="ctr" rotWithShape="0">
              <a:srgbClr val="000000">
                <a:alpha val="10999"/>
              </a:srgbClr>
            </a:outerShdw>
          </a:effectLst>
        </p:spPr>
        <p:txBody>
          <a:bodyPr anchor="ctr"/>
          <a:lstStyle/>
          <a:p>
            <a:pPr lvl="0" algn="ctr">
              <a:defRPr/>
            </a:pPr>
            <a:r>
              <a:rPr lang="zh-CN" altLang="en-US" sz="20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字符输出流</a:t>
            </a:r>
            <a:endParaRPr lang="en-US" altLang="zh-CN" sz="2000" b="1"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46" name="Picture 4">
            <a:extLst>
              <a:ext uri="{FF2B5EF4-FFF2-40B4-BE49-F238E27FC236}">
                <a16:creationId xmlns:a16="http://schemas.microsoft.com/office/drawing/2014/main" id="{09943808-0A1F-4BB7-D01D-547BD662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6715" y="2832872"/>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矩形 46">
            <a:extLst>
              <a:ext uri="{FF2B5EF4-FFF2-40B4-BE49-F238E27FC236}">
                <a16:creationId xmlns:a16="http://schemas.microsoft.com/office/drawing/2014/main" id="{55310D94-C3B3-81B8-4DEE-95404F662110}"/>
              </a:ext>
            </a:extLst>
          </p:cNvPr>
          <p:cNvSpPr/>
          <p:nvPr/>
        </p:nvSpPr>
        <p:spPr>
          <a:xfrm>
            <a:off x="8494798" y="2381045"/>
            <a:ext cx="2870282" cy="32761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三角形 5">
            <a:extLst>
              <a:ext uri="{FF2B5EF4-FFF2-40B4-BE49-F238E27FC236}">
                <a16:creationId xmlns:a16="http://schemas.microsoft.com/office/drawing/2014/main" id="{92AD7A70-5CC9-F88D-E626-F8119E8CB15A}"/>
              </a:ext>
            </a:extLst>
          </p:cNvPr>
          <p:cNvSpPr/>
          <p:nvPr/>
        </p:nvSpPr>
        <p:spPr>
          <a:xfrm rot="2651319">
            <a:off x="8752386" y="251397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CE880E53-85BC-B174-EED3-7BCA7B4CDECA}"/>
              </a:ext>
            </a:extLst>
          </p:cNvPr>
          <p:cNvSpPr/>
          <p:nvPr/>
        </p:nvSpPr>
        <p:spPr>
          <a:xfrm>
            <a:off x="8745771" y="2230573"/>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50" name="矩形 49">
            <a:extLst>
              <a:ext uri="{FF2B5EF4-FFF2-40B4-BE49-F238E27FC236}">
                <a16:creationId xmlns:a16="http://schemas.microsoft.com/office/drawing/2014/main" id="{29DFAB58-5122-C927-B46A-96CB86A3D7EF}"/>
              </a:ext>
            </a:extLst>
          </p:cNvPr>
          <p:cNvSpPr/>
          <p:nvPr/>
        </p:nvSpPr>
        <p:spPr>
          <a:xfrm>
            <a:off x="576196" y="2381045"/>
            <a:ext cx="2870282" cy="32761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0D9923E5-B8E8-632D-0AC7-FF283CA46A8A}"/>
              </a:ext>
            </a:extLst>
          </p:cNvPr>
          <p:cNvSpPr/>
          <p:nvPr/>
        </p:nvSpPr>
        <p:spPr>
          <a:xfrm>
            <a:off x="827169" y="2230574"/>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52" name="椭圆 51">
            <a:extLst>
              <a:ext uri="{FF2B5EF4-FFF2-40B4-BE49-F238E27FC236}">
                <a16:creationId xmlns:a16="http://schemas.microsoft.com/office/drawing/2014/main" id="{9EF38608-9921-C5CA-DFDA-D71A43B55D25}"/>
              </a:ext>
            </a:extLst>
          </p:cNvPr>
          <p:cNvSpPr/>
          <p:nvPr/>
        </p:nvSpPr>
        <p:spPr>
          <a:xfrm>
            <a:off x="1071966" y="3242613"/>
            <a:ext cx="1776068" cy="1612201"/>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bg1"/>
                </a:solidFill>
                <a:latin typeface="Alibaba PuHuiTi B" pitchFamily="18" charset="-122"/>
                <a:ea typeface="Alibaba PuHuiTi B" pitchFamily="18" charset="-122"/>
                <a:cs typeface="Alibaba PuHuiTi B" pitchFamily="18" charset="-122"/>
                <a:sym typeface="Bebas"/>
              </a:rPr>
              <a:t>   程序（进程）</a:t>
            </a:r>
          </a:p>
        </p:txBody>
      </p:sp>
      <p:pic>
        <p:nvPicPr>
          <p:cNvPr id="55" name="图片 54">
            <a:extLst>
              <a:ext uri="{FF2B5EF4-FFF2-40B4-BE49-F238E27FC236}">
                <a16:creationId xmlns:a16="http://schemas.microsoft.com/office/drawing/2014/main" id="{D9A0CF52-885F-37A0-0BB8-3A6882076FC5}"/>
              </a:ext>
            </a:extLst>
          </p:cNvPr>
          <p:cNvPicPr>
            <a:picLocks noChangeAspect="1"/>
          </p:cNvPicPr>
          <p:nvPr/>
        </p:nvPicPr>
        <p:blipFill>
          <a:blip r:embed="rId3"/>
          <a:stretch>
            <a:fillRect/>
          </a:stretch>
        </p:blipFill>
        <p:spPr>
          <a:xfrm>
            <a:off x="9474179" y="4889879"/>
            <a:ext cx="919500" cy="494231"/>
          </a:xfrm>
          <a:prstGeom prst="rect">
            <a:avLst/>
          </a:prstGeom>
        </p:spPr>
      </p:pic>
      <p:sp>
        <p:nvSpPr>
          <p:cNvPr id="56" name="形状4">
            <a:extLst>
              <a:ext uri="{FF2B5EF4-FFF2-40B4-BE49-F238E27FC236}">
                <a16:creationId xmlns:a16="http://schemas.microsoft.com/office/drawing/2014/main" id="{67A44892-7924-6836-9C0B-5BC8EF36EE19}"/>
              </a:ext>
            </a:extLst>
          </p:cNvPr>
          <p:cNvSpPr/>
          <p:nvPr/>
        </p:nvSpPr>
        <p:spPr>
          <a:xfrm>
            <a:off x="3063455" y="4383874"/>
            <a:ext cx="5761756" cy="338554"/>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sp>
        <p:nvSpPr>
          <p:cNvPr id="57" name="形状4">
            <a:extLst>
              <a:ext uri="{FF2B5EF4-FFF2-40B4-BE49-F238E27FC236}">
                <a16:creationId xmlns:a16="http://schemas.microsoft.com/office/drawing/2014/main" id="{BBEF54EB-A9CA-1E33-AAD7-96C272E8E92A}"/>
              </a:ext>
            </a:extLst>
          </p:cNvPr>
          <p:cNvSpPr/>
          <p:nvPr/>
        </p:nvSpPr>
        <p:spPr>
          <a:xfrm rot="10800000">
            <a:off x="3058011" y="3531952"/>
            <a:ext cx="5681423" cy="338554"/>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p>
        </p:txBody>
      </p:sp>
      <p:pic>
        <p:nvPicPr>
          <p:cNvPr id="58" name="图片 57">
            <a:extLst>
              <a:ext uri="{FF2B5EF4-FFF2-40B4-BE49-F238E27FC236}">
                <a16:creationId xmlns:a16="http://schemas.microsoft.com/office/drawing/2014/main" id="{6B1D9A5D-77D5-921F-2973-5116BCEB7DBD}"/>
              </a:ext>
            </a:extLst>
          </p:cNvPr>
          <p:cNvPicPr>
            <a:picLocks noChangeAspect="1"/>
          </p:cNvPicPr>
          <p:nvPr/>
        </p:nvPicPr>
        <p:blipFill>
          <a:blip r:embed="rId4"/>
          <a:stretch>
            <a:fillRect/>
          </a:stretch>
        </p:blipFill>
        <p:spPr>
          <a:xfrm>
            <a:off x="2977346" y="4353315"/>
            <a:ext cx="189328" cy="410210"/>
          </a:xfrm>
          <a:prstGeom prst="rect">
            <a:avLst/>
          </a:prstGeom>
        </p:spPr>
      </p:pic>
      <p:pic>
        <p:nvPicPr>
          <p:cNvPr id="59" name="图片 58">
            <a:extLst>
              <a:ext uri="{FF2B5EF4-FFF2-40B4-BE49-F238E27FC236}">
                <a16:creationId xmlns:a16="http://schemas.microsoft.com/office/drawing/2014/main" id="{FDCA0C81-028E-66D7-E9A3-8DAC565D36C2}"/>
              </a:ext>
            </a:extLst>
          </p:cNvPr>
          <p:cNvPicPr>
            <a:picLocks noChangeAspect="1"/>
          </p:cNvPicPr>
          <p:nvPr/>
        </p:nvPicPr>
        <p:blipFill>
          <a:blip r:embed="rId4"/>
          <a:stretch>
            <a:fillRect/>
          </a:stretch>
        </p:blipFill>
        <p:spPr>
          <a:xfrm>
            <a:off x="8697540" y="3524945"/>
            <a:ext cx="189328" cy="410210"/>
          </a:xfrm>
          <a:prstGeom prst="rect">
            <a:avLst/>
          </a:prstGeom>
        </p:spPr>
      </p:pic>
      <p:sp>
        <p:nvSpPr>
          <p:cNvPr id="2" name="标题 1">
            <a:extLst>
              <a:ext uri="{FF2B5EF4-FFF2-40B4-BE49-F238E27FC236}">
                <a16:creationId xmlns:a16="http://schemas.microsoft.com/office/drawing/2014/main" id="{1AF81BF3-0E5B-AA47-8E9D-D51928351777}"/>
              </a:ext>
            </a:extLst>
          </p:cNvPr>
          <p:cNvSpPr>
            <a:spLocks noGrp="1"/>
          </p:cNvSpPr>
          <p:nvPr>
            <p:ph type="title"/>
          </p:nvPr>
        </p:nvSpPr>
        <p:spPr/>
        <p:txBody>
          <a:bodyPr/>
          <a:lstStyle/>
          <a:p>
            <a:r>
              <a:rPr lang="en-US" altLang="zh-CN" dirty="0" err="1"/>
              <a:t>iO</a:t>
            </a:r>
            <a:r>
              <a:rPr lang="zh-CN" altLang="en-US" dirty="0"/>
              <a:t>流的体系</a:t>
            </a:r>
          </a:p>
        </p:txBody>
      </p:sp>
    </p:spTree>
    <p:extLst>
      <p:ext uri="{BB962C8B-B14F-4D97-AF65-F5344CB8AC3E}">
        <p14:creationId xmlns:p14="http://schemas.microsoft.com/office/powerpoint/2010/main" val="3569070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857">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2857">
                                          <p:cBhvr additive="base">
                                            <p:cTn id="7" dur="700" fill="hold"/>
                                            <p:tgtEl>
                                              <p:spTgt spid="3"/>
                                            </p:tgtEl>
                                            <p:attrNameLst>
                                              <p:attrName>ppt_x</p:attrName>
                                            </p:attrNameLst>
                                          </p:cBhvr>
                                          <p:tavLst>
                                            <p:tav tm="0">
                                              <p:val>
                                                <p:strVal val="#ppt_x"/>
                                              </p:val>
                                            </p:tav>
                                            <p:tav tm="100000">
                                              <p:val>
                                                <p:strVal val="#ppt_x"/>
                                              </p:val>
                                            </p:tav>
                                          </p:tavLst>
                                        </p:anim>
                                        <p:anim calcmode="lin" valueType="num" p14:bounceEnd="42857">
                                          <p:cBhvr additive="base">
                                            <p:cTn id="8" dur="7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42857">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42857">
                                          <p:cBhvr additive="base">
                                            <p:cTn id="13" dur="700" fill="hold"/>
                                            <p:tgtEl>
                                              <p:spTgt spid="6"/>
                                            </p:tgtEl>
                                            <p:attrNameLst>
                                              <p:attrName>ppt_x</p:attrName>
                                            </p:attrNameLst>
                                          </p:cBhvr>
                                          <p:tavLst>
                                            <p:tav tm="0">
                                              <p:val>
                                                <p:strVal val="#ppt_x"/>
                                              </p:val>
                                            </p:tav>
                                            <p:tav tm="100000">
                                              <p:val>
                                                <p:strVal val="#ppt_x"/>
                                              </p:val>
                                            </p:tav>
                                          </p:tavLst>
                                        </p:anim>
                                        <p:anim calcmode="lin" valueType="num" p14:bounceEnd="42857">
                                          <p:cBhvr additive="base">
                                            <p:cTn id="14" dur="7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42857">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2857">
                                          <p:cBhvr additive="base">
                                            <p:cTn id="19" dur="700" fill="hold"/>
                                            <p:tgtEl>
                                              <p:spTgt spid="7"/>
                                            </p:tgtEl>
                                            <p:attrNameLst>
                                              <p:attrName>ppt_x</p:attrName>
                                            </p:attrNameLst>
                                          </p:cBhvr>
                                          <p:tavLst>
                                            <p:tav tm="0">
                                              <p:val>
                                                <p:strVal val="#ppt_x"/>
                                              </p:val>
                                            </p:tav>
                                            <p:tav tm="100000">
                                              <p:val>
                                                <p:strVal val="#ppt_x"/>
                                              </p:val>
                                            </p:tav>
                                          </p:tavLst>
                                        </p:anim>
                                        <p:anim calcmode="lin" valueType="num" p14:bounceEnd="42857">
                                          <p:cBhvr additive="base">
                                            <p:cTn id="20" dur="7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42857">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42857">
                                          <p:cBhvr additive="base">
                                            <p:cTn id="25" dur="700" fill="hold"/>
                                            <p:tgtEl>
                                              <p:spTgt spid="16"/>
                                            </p:tgtEl>
                                            <p:attrNameLst>
                                              <p:attrName>ppt_x</p:attrName>
                                            </p:attrNameLst>
                                          </p:cBhvr>
                                          <p:tavLst>
                                            <p:tav tm="0">
                                              <p:val>
                                                <p:strVal val="#ppt_x"/>
                                              </p:val>
                                            </p:tav>
                                            <p:tav tm="100000">
                                              <p:val>
                                                <p:strVal val="#ppt_x"/>
                                              </p:val>
                                            </p:tav>
                                          </p:tavLst>
                                        </p:anim>
                                        <p:anim calcmode="lin" valueType="num" p14:bounceEnd="42857">
                                          <p:cBhvr additive="base">
                                            <p:cTn id="26" dur="7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p:tgtEl>
                                              <p:spTgt spid="51"/>
                                            </p:tgtEl>
                                            <p:attrNameLst>
                                              <p:attrName>ppt_y</p:attrName>
                                            </p:attrNameLst>
                                          </p:cBhvr>
                                          <p:tavLst>
                                            <p:tav tm="0">
                                              <p:val>
                                                <p:strVal val="#ppt_y+#ppt_h*1.125000"/>
                                              </p:val>
                                            </p:tav>
                                            <p:tav tm="100000">
                                              <p:val>
                                                <p:strVal val="#ppt_y"/>
                                              </p:val>
                                            </p:tav>
                                          </p:tavLst>
                                        </p:anim>
                                        <p:animEffect transition="in" filter="wipe(up)">
                                          <p:cBhvr>
                                            <p:cTn id="32" dur="500"/>
                                            <p:tgtEl>
                                              <p:spTgt spid="51"/>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p:tgtEl>
                                              <p:spTgt spid="50"/>
                                            </p:tgtEl>
                                            <p:attrNameLst>
                                              <p:attrName>ppt_y</p:attrName>
                                            </p:attrNameLst>
                                          </p:cBhvr>
                                          <p:tavLst>
                                            <p:tav tm="0">
                                              <p:val>
                                                <p:strVal val="#ppt_y+#ppt_h*1.125000"/>
                                              </p:val>
                                            </p:tav>
                                            <p:tav tm="100000">
                                              <p:val>
                                                <p:strVal val="#ppt_y"/>
                                              </p:val>
                                            </p:tav>
                                          </p:tavLst>
                                        </p:anim>
                                        <p:animEffect transition="in" filter="wipe(up)">
                                          <p:cBhvr>
                                            <p:cTn id="36" dur="500"/>
                                            <p:tgtEl>
                                              <p:spTgt spid="5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p:tgtEl>
                                              <p:spTgt spid="52"/>
                                            </p:tgtEl>
                                            <p:attrNameLst>
                                              <p:attrName>ppt_y</p:attrName>
                                            </p:attrNameLst>
                                          </p:cBhvr>
                                          <p:tavLst>
                                            <p:tav tm="0">
                                              <p:val>
                                                <p:strVal val="#ppt_y+#ppt_h*1.125000"/>
                                              </p:val>
                                            </p:tav>
                                            <p:tav tm="100000">
                                              <p:val>
                                                <p:strVal val="#ppt_y"/>
                                              </p:val>
                                            </p:tav>
                                          </p:tavLst>
                                        </p:anim>
                                        <p:animEffect transition="in" filter="wipe(up)">
                                          <p:cBhvr>
                                            <p:cTn id="40" dur="500"/>
                                            <p:tgtEl>
                                              <p:spTgt spid="52"/>
                                            </p:tgtEl>
                                          </p:cBhvr>
                                        </p:animEffect>
                                      </p:childTnLst>
                                    </p:cTn>
                                  </p:par>
                                  <p:par>
                                    <p:cTn id="41" presetID="37"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900" decel="100000" fill="hold"/>
                                            <p:tgtEl>
                                              <p:spTgt spid="4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000"/>
                                            <p:tgtEl>
                                              <p:spTgt spid="47"/>
                                            </p:tgtEl>
                                          </p:cBhvr>
                                        </p:animEffect>
                                        <p:anim calcmode="lin" valueType="num">
                                          <p:cBhvr>
                                            <p:cTn id="50" dur="1000" fill="hold"/>
                                            <p:tgtEl>
                                              <p:spTgt spid="47"/>
                                            </p:tgtEl>
                                            <p:attrNameLst>
                                              <p:attrName>ppt_x</p:attrName>
                                            </p:attrNameLst>
                                          </p:cBhvr>
                                          <p:tavLst>
                                            <p:tav tm="0">
                                              <p:val>
                                                <p:strVal val="#ppt_x"/>
                                              </p:val>
                                            </p:tav>
                                            <p:tav tm="100000">
                                              <p:val>
                                                <p:strVal val="#ppt_x"/>
                                              </p:val>
                                            </p:tav>
                                          </p:tavLst>
                                        </p:anim>
                                        <p:anim calcmode="lin" valueType="num">
                                          <p:cBhvr>
                                            <p:cTn id="51" dur="900" decel="100000" fill="hold"/>
                                            <p:tgtEl>
                                              <p:spTgt spid="4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anim calcmode="lin" valueType="num">
                                          <p:cBhvr>
                                            <p:cTn id="56" dur="1000" fill="hold"/>
                                            <p:tgtEl>
                                              <p:spTgt spid="48"/>
                                            </p:tgtEl>
                                            <p:attrNameLst>
                                              <p:attrName>ppt_x</p:attrName>
                                            </p:attrNameLst>
                                          </p:cBhvr>
                                          <p:tavLst>
                                            <p:tav tm="0">
                                              <p:val>
                                                <p:strVal val="#ppt_x"/>
                                              </p:val>
                                            </p:tav>
                                            <p:tav tm="100000">
                                              <p:val>
                                                <p:strVal val="#ppt_x"/>
                                              </p:val>
                                            </p:tav>
                                          </p:tavLst>
                                        </p:anim>
                                        <p:anim calcmode="lin" valueType="num">
                                          <p:cBhvr>
                                            <p:cTn id="57" dur="900" decel="100000" fill="hold"/>
                                            <p:tgtEl>
                                              <p:spTgt spid="48"/>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000"/>
                                            <p:tgtEl>
                                              <p:spTgt spid="49"/>
                                            </p:tgtEl>
                                          </p:cBhvr>
                                        </p:animEffect>
                                        <p:anim calcmode="lin" valueType="num">
                                          <p:cBhvr>
                                            <p:cTn id="62" dur="1000" fill="hold"/>
                                            <p:tgtEl>
                                              <p:spTgt spid="49"/>
                                            </p:tgtEl>
                                            <p:attrNameLst>
                                              <p:attrName>ppt_x</p:attrName>
                                            </p:attrNameLst>
                                          </p:cBhvr>
                                          <p:tavLst>
                                            <p:tav tm="0">
                                              <p:val>
                                                <p:strVal val="#ppt_x"/>
                                              </p:val>
                                            </p:tav>
                                            <p:tav tm="100000">
                                              <p:val>
                                                <p:strVal val="#ppt_x"/>
                                              </p:val>
                                            </p:tav>
                                          </p:tavLst>
                                        </p:anim>
                                        <p:anim calcmode="lin" valueType="num">
                                          <p:cBhvr>
                                            <p:cTn id="63" dur="900" decel="100000" fill="hold"/>
                                            <p:tgtEl>
                                              <p:spTgt spid="49"/>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1000"/>
                                            <p:tgtEl>
                                              <p:spTgt spid="55"/>
                                            </p:tgtEl>
                                          </p:cBhvr>
                                        </p:animEffect>
                                        <p:anim calcmode="lin" valueType="num">
                                          <p:cBhvr>
                                            <p:cTn id="68" dur="1000" fill="hold"/>
                                            <p:tgtEl>
                                              <p:spTgt spid="55"/>
                                            </p:tgtEl>
                                            <p:attrNameLst>
                                              <p:attrName>ppt_x</p:attrName>
                                            </p:attrNameLst>
                                          </p:cBhvr>
                                          <p:tavLst>
                                            <p:tav tm="0">
                                              <p:val>
                                                <p:strVal val="#ppt_x"/>
                                              </p:val>
                                            </p:tav>
                                            <p:tav tm="100000">
                                              <p:val>
                                                <p:strVal val="#ppt_x"/>
                                              </p:val>
                                            </p:tav>
                                          </p:tavLst>
                                        </p:anim>
                                        <p:anim calcmode="lin" valueType="num">
                                          <p:cBhvr>
                                            <p:cTn id="69" dur="900" decel="100000" fill="hold"/>
                                            <p:tgtEl>
                                              <p:spTgt spid="55"/>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1000"/>
                                            <p:tgtEl>
                                              <p:spTgt spid="59"/>
                                            </p:tgtEl>
                                          </p:cBhvr>
                                        </p:animEffect>
                                        <p:anim calcmode="lin" valueType="num">
                                          <p:cBhvr>
                                            <p:cTn id="74" dur="1000" fill="hold"/>
                                            <p:tgtEl>
                                              <p:spTgt spid="59"/>
                                            </p:tgtEl>
                                            <p:attrNameLst>
                                              <p:attrName>ppt_x</p:attrName>
                                            </p:attrNameLst>
                                          </p:cBhvr>
                                          <p:tavLst>
                                            <p:tav tm="0">
                                              <p:val>
                                                <p:strVal val="#ppt_x"/>
                                              </p:val>
                                            </p:tav>
                                            <p:tav tm="100000">
                                              <p:val>
                                                <p:strVal val="#ppt_x"/>
                                              </p:val>
                                            </p:tav>
                                          </p:tavLst>
                                        </p:anim>
                                        <p:anim calcmode="lin" valueType="num">
                                          <p:cBhvr>
                                            <p:cTn id="75" dur="900" decel="100000" fill="hold"/>
                                            <p:tgtEl>
                                              <p:spTgt spid="59"/>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77" presetID="22" presetClass="entr" presetSubtype="2"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P spid="47" grpId="0" animBg="1"/>
          <p:bldP spid="48" grpId="0" animBg="1"/>
          <p:bldP spid="49" grpId="0" animBg="1"/>
          <p:bldP spid="50" grpId="0" animBg="1"/>
          <p:bldP spid="51" grpId="0" animBg="1"/>
          <p:bldP spid="52" grpId="0" animBg="1"/>
          <p:bldP spid="56" grpId="0"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ppt_x"/>
                                              </p:val>
                                            </p:tav>
                                            <p:tav tm="100000">
                                              <p:val>
                                                <p:strVal val="#ppt_x"/>
                                              </p:val>
                                            </p:tav>
                                          </p:tavLst>
                                        </p:anim>
                                        <p:anim calcmode="lin" valueType="num">
                                          <p:cBhvr additive="base">
                                            <p:cTn id="8" dur="7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00" fill="hold"/>
                                            <p:tgtEl>
                                              <p:spTgt spid="6"/>
                                            </p:tgtEl>
                                            <p:attrNameLst>
                                              <p:attrName>ppt_x</p:attrName>
                                            </p:attrNameLst>
                                          </p:cBhvr>
                                          <p:tavLst>
                                            <p:tav tm="0">
                                              <p:val>
                                                <p:strVal val="#ppt_x"/>
                                              </p:val>
                                            </p:tav>
                                            <p:tav tm="100000">
                                              <p:val>
                                                <p:strVal val="#ppt_x"/>
                                              </p:val>
                                            </p:tav>
                                          </p:tavLst>
                                        </p:anim>
                                        <p:anim calcmode="lin" valueType="num">
                                          <p:cBhvr additive="base">
                                            <p:cTn id="14" dur="7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00" fill="hold"/>
                                            <p:tgtEl>
                                              <p:spTgt spid="7"/>
                                            </p:tgtEl>
                                            <p:attrNameLst>
                                              <p:attrName>ppt_x</p:attrName>
                                            </p:attrNameLst>
                                          </p:cBhvr>
                                          <p:tavLst>
                                            <p:tav tm="0">
                                              <p:val>
                                                <p:strVal val="#ppt_x"/>
                                              </p:val>
                                            </p:tav>
                                            <p:tav tm="100000">
                                              <p:val>
                                                <p:strVal val="#ppt_x"/>
                                              </p:val>
                                            </p:tav>
                                          </p:tavLst>
                                        </p:anim>
                                        <p:anim calcmode="lin" valueType="num">
                                          <p:cBhvr additive="base">
                                            <p:cTn id="20" dur="7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00" fill="hold"/>
                                            <p:tgtEl>
                                              <p:spTgt spid="16"/>
                                            </p:tgtEl>
                                            <p:attrNameLst>
                                              <p:attrName>ppt_x</p:attrName>
                                            </p:attrNameLst>
                                          </p:cBhvr>
                                          <p:tavLst>
                                            <p:tav tm="0">
                                              <p:val>
                                                <p:strVal val="#ppt_x"/>
                                              </p:val>
                                            </p:tav>
                                            <p:tav tm="100000">
                                              <p:val>
                                                <p:strVal val="#ppt_x"/>
                                              </p:val>
                                            </p:tav>
                                          </p:tavLst>
                                        </p:anim>
                                        <p:anim calcmode="lin" valueType="num">
                                          <p:cBhvr additive="base">
                                            <p:cTn id="26" dur="7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p:tgtEl>
                                              <p:spTgt spid="51"/>
                                            </p:tgtEl>
                                            <p:attrNameLst>
                                              <p:attrName>ppt_y</p:attrName>
                                            </p:attrNameLst>
                                          </p:cBhvr>
                                          <p:tavLst>
                                            <p:tav tm="0">
                                              <p:val>
                                                <p:strVal val="#ppt_y+#ppt_h*1.125000"/>
                                              </p:val>
                                            </p:tav>
                                            <p:tav tm="100000">
                                              <p:val>
                                                <p:strVal val="#ppt_y"/>
                                              </p:val>
                                            </p:tav>
                                          </p:tavLst>
                                        </p:anim>
                                        <p:animEffect transition="in" filter="wipe(up)">
                                          <p:cBhvr>
                                            <p:cTn id="32" dur="500"/>
                                            <p:tgtEl>
                                              <p:spTgt spid="51"/>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p:tgtEl>
                                              <p:spTgt spid="50"/>
                                            </p:tgtEl>
                                            <p:attrNameLst>
                                              <p:attrName>ppt_y</p:attrName>
                                            </p:attrNameLst>
                                          </p:cBhvr>
                                          <p:tavLst>
                                            <p:tav tm="0">
                                              <p:val>
                                                <p:strVal val="#ppt_y+#ppt_h*1.125000"/>
                                              </p:val>
                                            </p:tav>
                                            <p:tav tm="100000">
                                              <p:val>
                                                <p:strVal val="#ppt_y"/>
                                              </p:val>
                                            </p:tav>
                                          </p:tavLst>
                                        </p:anim>
                                        <p:animEffect transition="in" filter="wipe(up)">
                                          <p:cBhvr>
                                            <p:cTn id="36" dur="500"/>
                                            <p:tgtEl>
                                              <p:spTgt spid="5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p:tgtEl>
                                              <p:spTgt spid="52"/>
                                            </p:tgtEl>
                                            <p:attrNameLst>
                                              <p:attrName>ppt_y</p:attrName>
                                            </p:attrNameLst>
                                          </p:cBhvr>
                                          <p:tavLst>
                                            <p:tav tm="0">
                                              <p:val>
                                                <p:strVal val="#ppt_y+#ppt_h*1.125000"/>
                                              </p:val>
                                            </p:tav>
                                            <p:tav tm="100000">
                                              <p:val>
                                                <p:strVal val="#ppt_y"/>
                                              </p:val>
                                            </p:tav>
                                          </p:tavLst>
                                        </p:anim>
                                        <p:animEffect transition="in" filter="wipe(up)">
                                          <p:cBhvr>
                                            <p:cTn id="40" dur="500"/>
                                            <p:tgtEl>
                                              <p:spTgt spid="52"/>
                                            </p:tgtEl>
                                          </p:cBhvr>
                                        </p:animEffect>
                                      </p:childTnLst>
                                    </p:cTn>
                                  </p:par>
                                  <p:par>
                                    <p:cTn id="41" presetID="37"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900" decel="100000" fill="hold"/>
                                            <p:tgtEl>
                                              <p:spTgt spid="4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000"/>
                                            <p:tgtEl>
                                              <p:spTgt spid="47"/>
                                            </p:tgtEl>
                                          </p:cBhvr>
                                        </p:animEffect>
                                        <p:anim calcmode="lin" valueType="num">
                                          <p:cBhvr>
                                            <p:cTn id="50" dur="1000" fill="hold"/>
                                            <p:tgtEl>
                                              <p:spTgt spid="47"/>
                                            </p:tgtEl>
                                            <p:attrNameLst>
                                              <p:attrName>ppt_x</p:attrName>
                                            </p:attrNameLst>
                                          </p:cBhvr>
                                          <p:tavLst>
                                            <p:tav tm="0">
                                              <p:val>
                                                <p:strVal val="#ppt_x"/>
                                              </p:val>
                                            </p:tav>
                                            <p:tav tm="100000">
                                              <p:val>
                                                <p:strVal val="#ppt_x"/>
                                              </p:val>
                                            </p:tav>
                                          </p:tavLst>
                                        </p:anim>
                                        <p:anim calcmode="lin" valueType="num">
                                          <p:cBhvr>
                                            <p:cTn id="51" dur="900" decel="100000" fill="hold"/>
                                            <p:tgtEl>
                                              <p:spTgt spid="4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1000"/>
                                            <p:tgtEl>
                                              <p:spTgt spid="48"/>
                                            </p:tgtEl>
                                          </p:cBhvr>
                                        </p:animEffect>
                                        <p:anim calcmode="lin" valueType="num">
                                          <p:cBhvr>
                                            <p:cTn id="56" dur="1000" fill="hold"/>
                                            <p:tgtEl>
                                              <p:spTgt spid="48"/>
                                            </p:tgtEl>
                                            <p:attrNameLst>
                                              <p:attrName>ppt_x</p:attrName>
                                            </p:attrNameLst>
                                          </p:cBhvr>
                                          <p:tavLst>
                                            <p:tav tm="0">
                                              <p:val>
                                                <p:strVal val="#ppt_x"/>
                                              </p:val>
                                            </p:tav>
                                            <p:tav tm="100000">
                                              <p:val>
                                                <p:strVal val="#ppt_x"/>
                                              </p:val>
                                            </p:tav>
                                          </p:tavLst>
                                        </p:anim>
                                        <p:anim calcmode="lin" valueType="num">
                                          <p:cBhvr>
                                            <p:cTn id="57" dur="900" decel="100000" fill="hold"/>
                                            <p:tgtEl>
                                              <p:spTgt spid="48"/>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000"/>
                                            <p:tgtEl>
                                              <p:spTgt spid="49"/>
                                            </p:tgtEl>
                                          </p:cBhvr>
                                        </p:animEffect>
                                        <p:anim calcmode="lin" valueType="num">
                                          <p:cBhvr>
                                            <p:cTn id="62" dur="1000" fill="hold"/>
                                            <p:tgtEl>
                                              <p:spTgt spid="49"/>
                                            </p:tgtEl>
                                            <p:attrNameLst>
                                              <p:attrName>ppt_x</p:attrName>
                                            </p:attrNameLst>
                                          </p:cBhvr>
                                          <p:tavLst>
                                            <p:tav tm="0">
                                              <p:val>
                                                <p:strVal val="#ppt_x"/>
                                              </p:val>
                                            </p:tav>
                                            <p:tav tm="100000">
                                              <p:val>
                                                <p:strVal val="#ppt_x"/>
                                              </p:val>
                                            </p:tav>
                                          </p:tavLst>
                                        </p:anim>
                                        <p:anim calcmode="lin" valueType="num">
                                          <p:cBhvr>
                                            <p:cTn id="63" dur="900" decel="100000" fill="hold"/>
                                            <p:tgtEl>
                                              <p:spTgt spid="49"/>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1000"/>
                                            <p:tgtEl>
                                              <p:spTgt spid="55"/>
                                            </p:tgtEl>
                                          </p:cBhvr>
                                        </p:animEffect>
                                        <p:anim calcmode="lin" valueType="num">
                                          <p:cBhvr>
                                            <p:cTn id="68" dur="1000" fill="hold"/>
                                            <p:tgtEl>
                                              <p:spTgt spid="55"/>
                                            </p:tgtEl>
                                            <p:attrNameLst>
                                              <p:attrName>ppt_x</p:attrName>
                                            </p:attrNameLst>
                                          </p:cBhvr>
                                          <p:tavLst>
                                            <p:tav tm="0">
                                              <p:val>
                                                <p:strVal val="#ppt_x"/>
                                              </p:val>
                                            </p:tav>
                                            <p:tav tm="100000">
                                              <p:val>
                                                <p:strVal val="#ppt_x"/>
                                              </p:val>
                                            </p:tav>
                                          </p:tavLst>
                                        </p:anim>
                                        <p:anim calcmode="lin" valueType="num">
                                          <p:cBhvr>
                                            <p:cTn id="69" dur="900" decel="100000" fill="hold"/>
                                            <p:tgtEl>
                                              <p:spTgt spid="55"/>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1000"/>
                                            <p:tgtEl>
                                              <p:spTgt spid="59"/>
                                            </p:tgtEl>
                                          </p:cBhvr>
                                        </p:animEffect>
                                        <p:anim calcmode="lin" valueType="num">
                                          <p:cBhvr>
                                            <p:cTn id="74" dur="1000" fill="hold"/>
                                            <p:tgtEl>
                                              <p:spTgt spid="59"/>
                                            </p:tgtEl>
                                            <p:attrNameLst>
                                              <p:attrName>ppt_x</p:attrName>
                                            </p:attrNameLst>
                                          </p:cBhvr>
                                          <p:tavLst>
                                            <p:tav tm="0">
                                              <p:val>
                                                <p:strVal val="#ppt_x"/>
                                              </p:val>
                                            </p:tav>
                                            <p:tav tm="100000">
                                              <p:val>
                                                <p:strVal val="#ppt_x"/>
                                              </p:val>
                                            </p:tav>
                                          </p:tavLst>
                                        </p:anim>
                                        <p:anim calcmode="lin" valueType="num">
                                          <p:cBhvr>
                                            <p:cTn id="75" dur="900" decel="100000" fill="hold"/>
                                            <p:tgtEl>
                                              <p:spTgt spid="59"/>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77" presetID="22" presetClass="entr" presetSubtype="2"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left)">
                                          <p:cBhvr>
                                            <p:cTn id="8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6" grpId="0" animBg="1"/>
          <p:bldP spid="47" grpId="0" animBg="1"/>
          <p:bldP spid="48" grpId="0" animBg="1"/>
          <p:bldP spid="49" grpId="0" animBg="1"/>
          <p:bldP spid="50" grpId="0" animBg="1"/>
          <p:bldP spid="51" grpId="0" animBg="1"/>
          <p:bldP spid="52" grpId="0" animBg="1"/>
          <p:bldP spid="56" grpId="0" animBg="1"/>
          <p:bldP spid="57"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流的作用？</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读写文件数据的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流是怎么划分的，大体分为几类，各自的作用？</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字节输入流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InputStream</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（读字节数据的）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字节输出流 </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OutputStream</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（写字节数据出去的）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字符输入流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Reader</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（读字符数据的）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字符输出流 </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Writer</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（写字符数据出去的）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20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8314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55756" y="2728629"/>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47468" y="2295757"/>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28746" y="2226089"/>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6A907C57-2F98-9969-AC26-0E1B5BA79BF9}"/>
              </a:ext>
            </a:extLst>
          </p:cNvPr>
          <p:cNvSpPr/>
          <p:nvPr/>
        </p:nvSpPr>
        <p:spPr>
          <a:xfrm>
            <a:off x="8965908" y="2033519"/>
            <a:ext cx="963651" cy="2263839"/>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41CAF2B-C0FF-39D4-48F3-90762BE4086B}"/>
              </a:ext>
            </a:extLst>
          </p:cNvPr>
          <p:cNvSpPr txBox="1"/>
          <p:nvPr/>
        </p:nvSpPr>
        <p:spPr>
          <a:xfrm>
            <a:off x="9358103" y="2014116"/>
            <a:ext cx="2511076" cy="2162708"/>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a:t>
            </a:r>
            <a:endParaRPr lang="en-US" altLang="zh-CN"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文件字节输出流</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文件复制</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资源释放问题</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904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A4894C-FCFC-4E8D-863F-66EFCEE1C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43" y="2288337"/>
            <a:ext cx="2632255" cy="3622849"/>
          </a:xfrm>
          <a:prstGeom prst="rect">
            <a:avLst/>
          </a:prstGeom>
          <a:effectLst>
            <a:outerShdw blurRad="76200" dir="18900000" sy="23000" kx="-1200000" algn="bl" rotWithShape="0">
              <a:prstClr val="black">
                <a:alpha val="20000"/>
              </a:prstClr>
            </a:outerShdw>
          </a:effectLst>
        </p:spPr>
      </p:pic>
      <p:sp>
        <p:nvSpPr>
          <p:cNvPr id="8" name="矩形 7">
            <a:extLst>
              <a:ext uri="{FF2B5EF4-FFF2-40B4-BE49-F238E27FC236}">
                <a16:creationId xmlns:a16="http://schemas.microsoft.com/office/drawing/2014/main" id="{50451589-14A5-4BE0-9526-AC5CBAAF2974}"/>
              </a:ext>
            </a:extLst>
          </p:cNvPr>
          <p:cNvSpPr/>
          <p:nvPr/>
        </p:nvSpPr>
        <p:spPr>
          <a:xfrm>
            <a:off x="722505" y="169231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Alibaba PuHuiTi R" pitchFamily="18" charset="-122"/>
                <a:ea typeface="Alibaba PuHuiTi R" pitchFamily="18" charset="-122"/>
                <a:cs typeface="Alibaba PuHuiTi R" pitchFamily="18" charset="-122"/>
              </a:rPr>
              <a:t>内存</a:t>
            </a:r>
          </a:p>
        </p:txBody>
      </p:sp>
      <p:sp>
        <p:nvSpPr>
          <p:cNvPr id="17" name="文本框 16">
            <a:extLst>
              <a:ext uri="{FF2B5EF4-FFF2-40B4-BE49-F238E27FC236}">
                <a16:creationId xmlns:a16="http://schemas.microsoft.com/office/drawing/2014/main" id="{20F45C5F-8173-472A-A249-1701C250DA44}"/>
              </a:ext>
            </a:extLst>
          </p:cNvPr>
          <p:cNvSpPr txBox="1"/>
          <p:nvPr/>
        </p:nvSpPr>
        <p:spPr>
          <a:xfrm>
            <a:off x="576196" y="810814"/>
            <a:ext cx="5237415" cy="519438"/>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用于读写数据的（可以读写文件，或网络中的数据</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7CBF4610-E94D-77D6-BE79-AB96659A433C}"/>
              </a:ext>
            </a:extLst>
          </p:cNvPr>
          <p:cNvSpPr>
            <a:spLocks noGrp="1"/>
          </p:cNvSpPr>
          <p:nvPr>
            <p:ph type="title"/>
          </p:nvPr>
        </p:nvSpPr>
        <p:spPr/>
        <p:txBody>
          <a:bodyPr/>
          <a:lstStyle/>
          <a:p>
            <a:r>
              <a:rPr lang="en-US" altLang="zh-CN" dirty="0"/>
              <a:t>IO</a:t>
            </a:r>
            <a:r>
              <a:rPr lang="zh-CN" altLang="en-US" dirty="0"/>
              <a:t>流</a:t>
            </a:r>
          </a:p>
        </p:txBody>
      </p:sp>
      <p:sp>
        <p:nvSpPr>
          <p:cNvPr id="4" name="文本框 3">
            <a:extLst>
              <a:ext uri="{FF2B5EF4-FFF2-40B4-BE49-F238E27FC236}">
                <a16:creationId xmlns:a16="http://schemas.microsoft.com/office/drawing/2014/main" id="{1886DBD1-0F80-4C3E-5560-AB2AEE84CBCE}"/>
              </a:ext>
            </a:extLst>
          </p:cNvPr>
          <p:cNvSpPr txBox="1"/>
          <p:nvPr/>
        </p:nvSpPr>
        <p:spPr>
          <a:xfrm>
            <a:off x="1016668" y="5125237"/>
            <a:ext cx="2179511" cy="369332"/>
          </a:xfrm>
          <a:prstGeom prst="rect">
            <a:avLst/>
          </a:prstGeom>
          <a:noFill/>
        </p:spPr>
        <p:txBody>
          <a:bodyPr wrap="square">
            <a:spAutoFit/>
          </a:bodyPr>
          <a:lstStyle/>
          <a:p>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历史最高分：</a:t>
            </a:r>
            <a:r>
              <a:rPr lang="en-US" altLang="zh-CN"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630</a:t>
            </a:r>
            <a:endParaRPr lang="zh-CN" altLang="en-US" dirty="0"/>
          </a:p>
        </p:txBody>
      </p:sp>
      <p:pic>
        <p:nvPicPr>
          <p:cNvPr id="5" name="Picture 4">
            <a:extLst>
              <a:ext uri="{FF2B5EF4-FFF2-40B4-BE49-F238E27FC236}">
                <a16:creationId xmlns:a16="http://schemas.microsoft.com/office/drawing/2014/main" id="{8CC07D11-9146-423C-31C6-2A8F2BE58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881" y="2288337"/>
            <a:ext cx="2514046" cy="3485048"/>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a:extLst>
              <a:ext uri="{FF2B5EF4-FFF2-40B4-BE49-F238E27FC236}">
                <a16:creationId xmlns:a16="http://schemas.microsoft.com/office/drawing/2014/main" id="{0868326C-3815-1554-BCFE-69BF87BA29B7}"/>
              </a:ext>
            </a:extLst>
          </p:cNvPr>
          <p:cNvSpPr/>
          <p:nvPr/>
        </p:nvSpPr>
        <p:spPr>
          <a:xfrm>
            <a:off x="7685027" y="169231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Alibaba PuHuiTi R" pitchFamily="18" charset="-122"/>
                <a:ea typeface="Alibaba PuHuiTi R" pitchFamily="18" charset="-122"/>
                <a:cs typeface="Alibaba PuHuiTi R" pitchFamily="18" charset="-122"/>
              </a:rPr>
              <a:t>磁盘</a:t>
            </a:r>
          </a:p>
        </p:txBody>
      </p:sp>
      <p:sp>
        <p:nvSpPr>
          <p:cNvPr id="9" name="矩形: 圆角 8">
            <a:extLst>
              <a:ext uri="{FF2B5EF4-FFF2-40B4-BE49-F238E27FC236}">
                <a16:creationId xmlns:a16="http://schemas.microsoft.com/office/drawing/2014/main" id="{55029E85-9816-A871-79CE-F1094302AD1A}"/>
              </a:ext>
            </a:extLst>
          </p:cNvPr>
          <p:cNvSpPr/>
          <p:nvPr/>
        </p:nvSpPr>
        <p:spPr>
          <a:xfrm>
            <a:off x="7990267" y="3241019"/>
            <a:ext cx="1670179" cy="1508068"/>
          </a:xfrm>
          <a:prstGeom prst="roundRect">
            <a:avLst/>
          </a:prstGeom>
          <a:ln>
            <a:solidFill>
              <a:srgbClr val="FF0000"/>
            </a:solidFill>
          </a:ln>
          <a:effectLst>
            <a:outerShdw blurRad="76200" dir="18900000" sy="23000" kx="-1200000" algn="bl"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a:extLst>
              <a:ext uri="{FF2B5EF4-FFF2-40B4-BE49-F238E27FC236}">
                <a16:creationId xmlns:a16="http://schemas.microsoft.com/office/drawing/2014/main" id="{2096D307-C8CC-08C4-32D5-DA212C086D7D}"/>
              </a:ext>
            </a:extLst>
          </p:cNvPr>
          <p:cNvSpPr/>
          <p:nvPr/>
        </p:nvSpPr>
        <p:spPr>
          <a:xfrm>
            <a:off x="8070646" y="3367957"/>
            <a:ext cx="1053296" cy="300942"/>
          </a:xfrm>
          <a:prstGeom prst="rect">
            <a:avLst/>
          </a:prstGeom>
          <a:solidFill>
            <a:srgbClr val="AD2B26"/>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Alibaba PuHuiTi R" pitchFamily="18" charset="-122"/>
                <a:ea typeface="Alibaba PuHuiTi R" pitchFamily="18" charset="-122"/>
                <a:cs typeface="Alibaba PuHuiTi R" pitchFamily="18" charset="-122"/>
              </a:rPr>
              <a:t>score.txt</a:t>
            </a:r>
            <a:endParaRPr kumimoji="1" lang="zh-CN" altLang="en-US" sz="1400" b="1" dirty="0">
              <a:latin typeface="Alibaba PuHuiTi R" pitchFamily="18" charset="-122"/>
              <a:ea typeface="Alibaba PuHuiTi R" pitchFamily="18" charset="-122"/>
              <a:cs typeface="Alibaba PuHuiTi R" pitchFamily="18" charset="-122"/>
            </a:endParaRPr>
          </a:p>
        </p:txBody>
      </p:sp>
      <p:sp>
        <p:nvSpPr>
          <p:cNvPr id="11" name="文本框 10">
            <a:extLst>
              <a:ext uri="{FF2B5EF4-FFF2-40B4-BE49-F238E27FC236}">
                <a16:creationId xmlns:a16="http://schemas.microsoft.com/office/drawing/2014/main" id="{721896FA-F835-161E-E0A9-B2E2104D58AA}"/>
              </a:ext>
            </a:extLst>
          </p:cNvPr>
          <p:cNvSpPr txBox="1"/>
          <p:nvPr/>
        </p:nvSpPr>
        <p:spPr>
          <a:xfrm>
            <a:off x="8224295" y="3744999"/>
            <a:ext cx="1104980" cy="584775"/>
          </a:xfrm>
          <a:prstGeom prst="rect">
            <a:avLst/>
          </a:prstGeom>
          <a:noFill/>
          <a:effectLst>
            <a:outerShdw blurRad="76200" dir="18900000" sy="23000" kx="-1200000" algn="bl" rotWithShape="0">
              <a:prstClr val="black">
                <a:alpha val="20000"/>
              </a:prstClr>
            </a:outerShdw>
          </a:effectLst>
        </p:spPr>
        <p:txBody>
          <a:bodyPr wrap="square">
            <a:spAutoFit/>
          </a:bodyPr>
          <a:lstStyle/>
          <a:p>
            <a:r>
              <a:rPr lang="zh-CN" altLang="en-US" sz="1200" dirty="0">
                <a:latin typeface="阿里巴巴普惠体" panose="00020600040101010101" pitchFamily="18" charset="-122"/>
                <a:ea typeface="阿里巴巴普惠体" panose="00020600040101010101" pitchFamily="18" charset="-122"/>
                <a:cs typeface="阿里巴巴普惠体" panose="00020600040101010101" pitchFamily="18" charset="-122"/>
              </a:rPr>
              <a:t>历史最高分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p>
          <a:p>
            <a:r>
              <a:rPr lang="en-US" altLang="zh-CN"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630</a:t>
            </a:r>
            <a:endParaRPr lang="zh-CN" altLang="en-US" dirty="0"/>
          </a:p>
        </p:txBody>
      </p:sp>
      <p:sp>
        <p:nvSpPr>
          <p:cNvPr id="12" name="文本框 11">
            <a:extLst>
              <a:ext uri="{FF2B5EF4-FFF2-40B4-BE49-F238E27FC236}">
                <a16:creationId xmlns:a16="http://schemas.microsoft.com/office/drawing/2014/main" id="{0B52803A-11BF-4A13-5E26-F63A9A748CB9}"/>
              </a:ext>
            </a:extLst>
          </p:cNvPr>
          <p:cNvSpPr txBox="1"/>
          <p:nvPr/>
        </p:nvSpPr>
        <p:spPr>
          <a:xfrm>
            <a:off x="5198220" y="3459477"/>
            <a:ext cx="603050" cy="338554"/>
          </a:xfrm>
          <a:prstGeom prst="rect">
            <a:avLst/>
          </a:prstGeom>
          <a:noFill/>
        </p:spPr>
        <p:txBody>
          <a:bodyPr wrap="none" rtlCol="0">
            <a:spAutoFit/>
          </a:bodyPr>
          <a:lstStyle/>
          <a:p>
            <a:pPr fontAlgn="auto">
              <a:spcBef>
                <a:spcPts val="0"/>
              </a:spcBef>
              <a:spcAft>
                <a:spcPts val="0"/>
              </a:spcAft>
            </a:pPr>
            <a:r>
              <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p>
        </p:txBody>
      </p:sp>
      <p:sp>
        <p:nvSpPr>
          <p:cNvPr id="13" name="形状4">
            <a:extLst>
              <a:ext uri="{FF2B5EF4-FFF2-40B4-BE49-F238E27FC236}">
                <a16:creationId xmlns:a16="http://schemas.microsoft.com/office/drawing/2014/main" id="{A0894C2E-CAAB-D345-7E3E-A8272CD3426E}"/>
              </a:ext>
            </a:extLst>
          </p:cNvPr>
          <p:cNvSpPr/>
          <p:nvPr/>
        </p:nvSpPr>
        <p:spPr>
          <a:xfrm rot="20968314">
            <a:off x="3195424" y="3842590"/>
            <a:ext cx="4545098" cy="195546"/>
          </a:xfrm>
          <a:prstGeom prst="rightArrow">
            <a:avLst>
              <a:gd name="adj1" fmla="val 59701"/>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4" name="形状4">
            <a:extLst>
              <a:ext uri="{FF2B5EF4-FFF2-40B4-BE49-F238E27FC236}">
                <a16:creationId xmlns:a16="http://schemas.microsoft.com/office/drawing/2014/main" id="{A9269F76-2E81-6800-C8E6-8E4BBF34F499}"/>
              </a:ext>
            </a:extLst>
          </p:cNvPr>
          <p:cNvSpPr/>
          <p:nvPr/>
        </p:nvSpPr>
        <p:spPr>
          <a:xfrm rot="10202064">
            <a:off x="3261651" y="4221904"/>
            <a:ext cx="4583031" cy="238567"/>
          </a:xfrm>
          <a:prstGeom prst="rightArrow">
            <a:avLst>
              <a:gd name="adj1" fmla="val 52737"/>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Tree>
    <p:extLst>
      <p:ext uri="{BB962C8B-B14F-4D97-AF65-F5344CB8AC3E}">
        <p14:creationId xmlns:p14="http://schemas.microsoft.com/office/powerpoint/2010/main" val="257046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animBg="1"/>
      <p:bldP spid="10" grpId="0" animBg="1"/>
      <p:bldP spid="11" grpId="0"/>
      <p:bldP spid="12" grpId="0"/>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422162" y="1775564"/>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04239" y="1882471"/>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254822" y="810814"/>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10222921" y="1049998"/>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08442" y="92805"/>
            <a:ext cx="486383" cy="287913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696026" y="384355"/>
            <a:ext cx="593290" cy="240294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275929" y="1892183"/>
            <a:ext cx="532417" cy="126014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322676" y="1951156"/>
            <a:ext cx="459668" cy="128326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565941" y="1991155"/>
            <a:ext cx="449111" cy="119270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361328" y="3208124"/>
            <a:ext cx="21104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45083" y="3186774"/>
            <a:ext cx="1250308" cy="480483"/>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225489" y="2822622"/>
            <a:ext cx="1451475"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423350" y="2788464"/>
            <a:ext cx="1497718"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85140" y="2822622"/>
            <a:ext cx="1451475"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84045" y="2812065"/>
            <a:ext cx="1405609"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148359" y="2058915"/>
            <a:ext cx="566575" cy="9608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80438" y="3208124"/>
            <a:ext cx="19221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1597434" y="4834430"/>
            <a:ext cx="888193" cy="1030303"/>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769168" y="3178333"/>
            <a:ext cx="1135573"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51534" y="4035247"/>
            <a:ext cx="198675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366279" y="4028303"/>
            <a:ext cx="2100584"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61172" y="4006953"/>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24906" y="4022968"/>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cxnSp>
        <p:nvCxnSpPr>
          <p:cNvPr id="24" name="曲线连接符 7183">
            <a:extLst>
              <a:ext uri="{FF2B5EF4-FFF2-40B4-BE49-F238E27FC236}">
                <a16:creationId xmlns:a16="http://schemas.microsoft.com/office/drawing/2014/main" id="{A2F4DFE3-B601-A082-3648-FEE1619D7F18}"/>
              </a:ext>
            </a:extLst>
          </p:cNvPr>
          <p:cNvCxnSpPr>
            <a:cxnSpLocks/>
            <a:stCxn id="31" idx="2"/>
            <a:endCxn id="19" idx="0"/>
          </p:cNvCxnSpPr>
          <p:nvPr/>
        </p:nvCxnSpPr>
        <p:spPr>
          <a:xfrm rot="16200000" flipH="1">
            <a:off x="1844714" y="3835048"/>
            <a:ext cx="397016" cy="338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7185">
            <a:extLst>
              <a:ext uri="{FF2B5EF4-FFF2-40B4-BE49-F238E27FC236}">
                <a16:creationId xmlns:a16="http://schemas.microsoft.com/office/drawing/2014/main" id="{DD97EB73-FBB8-CE31-24FA-B0FDC57CB43B}"/>
              </a:ext>
            </a:extLst>
          </p:cNvPr>
          <p:cNvCxnSpPr>
            <a:cxnSpLocks/>
            <a:stCxn id="25" idx="2"/>
            <a:endCxn id="20" idx="0"/>
          </p:cNvCxnSpPr>
          <p:nvPr/>
        </p:nvCxnSpPr>
        <p:spPr>
          <a:xfrm rot="5400000">
            <a:off x="4221536" y="3833267"/>
            <a:ext cx="390072" cy="1"/>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94">
            <a:extLst>
              <a:ext uri="{FF2B5EF4-FFF2-40B4-BE49-F238E27FC236}">
                <a16:creationId xmlns:a16="http://schemas.microsoft.com/office/drawing/2014/main" id="{EB3BC3A1-6BE5-F508-0350-12DA7A28B61D}"/>
              </a:ext>
            </a:extLst>
          </p:cNvPr>
          <p:cNvSpPr/>
          <p:nvPr/>
        </p:nvSpPr>
        <p:spPr>
          <a:xfrm>
            <a:off x="10216276" y="1787970"/>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33" dirty="0">
                <a:ln w="0"/>
                <a:solidFill>
                  <a:schemeClr val="tx1"/>
                </a:solidFill>
                <a:effectLst>
                  <a:outerShdw blurRad="38100" dist="19050" dir="2700000" algn="tl" rotWithShape="0">
                    <a:schemeClr val="dk1">
                      <a:alpha val="40000"/>
                    </a:schemeClr>
                  </a:outerShdw>
                </a:effectLst>
              </a:rPr>
              <a:t>实现类</a:t>
            </a:r>
          </a:p>
        </p:txBody>
      </p:sp>
      <p:sp>
        <p:nvSpPr>
          <p:cNvPr id="3" name="标题 2">
            <a:extLst>
              <a:ext uri="{FF2B5EF4-FFF2-40B4-BE49-F238E27FC236}">
                <a16:creationId xmlns:a16="http://schemas.microsoft.com/office/drawing/2014/main" id="{D0A30B99-9873-C03B-A401-020DD10B21AC}"/>
              </a:ext>
            </a:extLst>
          </p:cNvPr>
          <p:cNvSpPr>
            <a:spLocks noGrp="1"/>
          </p:cNvSpPr>
          <p:nvPr>
            <p:ph type="title"/>
          </p:nvPr>
        </p:nvSpPr>
        <p:spPr/>
        <p:txBody>
          <a:bodyPr/>
          <a:lstStyle/>
          <a:p>
            <a:r>
              <a:rPr lang="en-US" altLang="zh-CN" dirty="0"/>
              <a:t>io</a:t>
            </a:r>
            <a:r>
              <a:rPr lang="zh-CN" altLang="en-US" dirty="0"/>
              <a:t>流的体系</a:t>
            </a:r>
          </a:p>
        </p:txBody>
      </p:sp>
    </p:spTree>
    <p:extLst>
      <p:ext uri="{BB962C8B-B14F-4D97-AF65-F5344CB8AC3E}">
        <p14:creationId xmlns:p14="http://schemas.microsoft.com/office/powerpoint/2010/main" val="38419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37"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900" decel="100000" fill="hold"/>
                                        <p:tgtEl>
                                          <p:spTgt spid="11"/>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par>
                                <p:cTn id="78" presetID="22" presetClass="entr" presetSubtype="1"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par>
                                <p:cTn id="81" presetID="22" presetClass="entr" presetSubtype="1"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up)">
                                      <p:cBhvr>
                                        <p:cTn id="83" dur="500"/>
                                        <p:tgtEl>
                                          <p:spTgt spid="2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100"/>
                                        <p:tgtEl>
                                          <p:spTgt spid="2"/>
                                        </p:tgtEl>
                                      </p:cBhvr>
                                    </p:animEffect>
                                    <p:anim calcmode="lin" valueType="num">
                                      <p:cBhvr>
                                        <p:cTn id="92" dur="400" fill="hold"/>
                                        <p:tgtEl>
                                          <p:spTgt spid="2"/>
                                        </p:tgtEl>
                                        <p:attrNameLst>
                                          <p:attrName>ppt_x</p:attrName>
                                        </p:attrNameLst>
                                      </p:cBhvr>
                                      <p:tavLst>
                                        <p:tav tm="0">
                                          <p:val>
                                            <p:strVal val="#ppt_x"/>
                                          </p:val>
                                        </p:tav>
                                        <p:tav tm="100000">
                                          <p:val>
                                            <p:strVal val="#ppt_x"/>
                                          </p:val>
                                        </p:tav>
                                      </p:tavLst>
                                    </p:anim>
                                    <p:anim calcmode="lin" valueType="num">
                                      <p:cBhvr>
                                        <p:cTn id="93" dur="400" fill="hold"/>
                                        <p:tgtEl>
                                          <p:spTgt spid="2"/>
                                        </p:tgtEl>
                                        <p:attrNameLst>
                                          <p:attrName>ppt_y</p:attrName>
                                        </p:attrNameLst>
                                      </p:cBhvr>
                                      <p:tavLst>
                                        <p:tav tm="0">
                                          <p:val>
                                            <p:strVal val="#ppt_y+0.31"/>
                                          </p:val>
                                        </p:tav>
                                        <p:tav tm="100000">
                                          <p:val>
                                            <p:strVal val="#ppt_y+0.31"/>
                                          </p:val>
                                        </p:tav>
                                      </p:tavLst>
                                    </p:anim>
                                    <p:anim calcmode="lin" valueType="num">
                                      <p:cBhvr>
                                        <p:cTn id="94"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5"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19" grpId="0" animBg="1"/>
      <p:bldP spid="20" grpId="0" animBg="1"/>
      <p:bldP spid="22" grpId="0" animBg="1"/>
      <p:bldP spid="23" grpId="0" animBg="1"/>
      <p:bldP spid="5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3EE71D3-0F5C-4CAD-0760-855F0E2593A5}"/>
              </a:ext>
            </a:extLst>
          </p:cNvPr>
          <p:cNvSpPr/>
          <p:nvPr/>
        </p:nvSpPr>
        <p:spPr>
          <a:xfrm>
            <a:off x="8590423" y="1981902"/>
            <a:ext cx="2870282" cy="3276120"/>
          </a:xfrm>
          <a:prstGeom prst="rect">
            <a:avLst/>
          </a:prstGeom>
          <a:solidFill>
            <a:srgbClr val="F9FBF9"/>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1">
            <a:extLst>
              <a:ext uri="{FF2B5EF4-FFF2-40B4-BE49-F238E27FC236}">
                <a16:creationId xmlns:a16="http://schemas.microsoft.com/office/drawing/2014/main" id="{928C3C36-12CC-BC46-FA70-44CFD30F6DBD}"/>
              </a:ext>
            </a:extLst>
          </p:cNvPr>
          <p:cNvSpPr>
            <a:spLocks noChangeArrowheads="1"/>
          </p:cNvSpPr>
          <p:nvPr/>
        </p:nvSpPr>
        <p:spPr bwMode="auto">
          <a:xfrm>
            <a:off x="576196" y="965239"/>
            <a:ext cx="8101288"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可以把磁盘</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文件中的数据以字节的形式读</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入</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到内存中去。</a:t>
            </a:r>
          </a:p>
        </p:txBody>
      </p:sp>
      <p:pic>
        <p:nvPicPr>
          <p:cNvPr id="3" name="Picture 4">
            <a:extLst>
              <a:ext uri="{FF2B5EF4-FFF2-40B4-BE49-F238E27FC236}">
                <a16:creationId xmlns:a16="http://schemas.microsoft.com/office/drawing/2014/main" id="{8F21B49F-4CC1-067D-BA5A-ED51B1B4B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491" y="2712641"/>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三角形 5">
            <a:extLst>
              <a:ext uri="{FF2B5EF4-FFF2-40B4-BE49-F238E27FC236}">
                <a16:creationId xmlns:a16="http://schemas.microsoft.com/office/drawing/2014/main" id="{DFF2CBA2-98E5-B17D-390B-E1479C4D564A}"/>
              </a:ext>
            </a:extLst>
          </p:cNvPr>
          <p:cNvSpPr/>
          <p:nvPr/>
        </p:nvSpPr>
        <p:spPr>
          <a:xfrm rot="2651319">
            <a:off x="8848011" y="21148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3108B1B-3420-BDDF-7307-AD354E99D225}"/>
              </a:ext>
            </a:extLst>
          </p:cNvPr>
          <p:cNvSpPr/>
          <p:nvPr/>
        </p:nvSpPr>
        <p:spPr>
          <a:xfrm>
            <a:off x="8841396" y="1831430"/>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9899D129-0514-94E8-B17C-D4579EF0AA86}"/>
              </a:ext>
            </a:extLst>
          </p:cNvPr>
          <p:cNvSpPr/>
          <p:nvPr/>
        </p:nvSpPr>
        <p:spPr>
          <a:xfrm>
            <a:off x="671821" y="1981902"/>
            <a:ext cx="2870282" cy="3276120"/>
          </a:xfrm>
          <a:prstGeom prst="rect">
            <a:avLst/>
          </a:prstGeom>
          <a:solidFill>
            <a:srgbClr val="F9FBF9"/>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4D961D1-688D-6E2F-4307-EE40EBCDA35D}"/>
              </a:ext>
            </a:extLst>
          </p:cNvPr>
          <p:cNvSpPr/>
          <p:nvPr/>
        </p:nvSpPr>
        <p:spPr>
          <a:xfrm>
            <a:off x="922794" y="1831431"/>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9" name="椭圆 8">
            <a:extLst>
              <a:ext uri="{FF2B5EF4-FFF2-40B4-BE49-F238E27FC236}">
                <a16:creationId xmlns:a16="http://schemas.microsoft.com/office/drawing/2014/main" id="{9EB28314-E2F4-5EA6-75F1-062DF0E74139}"/>
              </a:ext>
            </a:extLst>
          </p:cNvPr>
          <p:cNvSpPr/>
          <p:nvPr/>
        </p:nvSpPr>
        <p:spPr>
          <a:xfrm>
            <a:off x="1010194" y="2843470"/>
            <a:ext cx="1940699" cy="1801126"/>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Bebas"/>
              </a:rPr>
              <a:t>   程序（进程）</a:t>
            </a:r>
          </a:p>
        </p:txBody>
      </p:sp>
      <p:sp>
        <p:nvSpPr>
          <p:cNvPr id="12" name="形状4">
            <a:extLst>
              <a:ext uri="{FF2B5EF4-FFF2-40B4-BE49-F238E27FC236}">
                <a16:creationId xmlns:a16="http://schemas.microsoft.com/office/drawing/2014/main" id="{8D01EB75-5CE8-9CE0-818A-9F661C280791}"/>
              </a:ext>
            </a:extLst>
          </p:cNvPr>
          <p:cNvSpPr/>
          <p:nvPr/>
        </p:nvSpPr>
        <p:spPr>
          <a:xfrm rot="10800000">
            <a:off x="3153634" y="3276273"/>
            <a:ext cx="5681423" cy="410210"/>
          </a:xfrm>
          <a:prstGeom prst="rightArrow">
            <a:avLst>
              <a:gd name="adj1" fmla="val 59701"/>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p>
            <a:pPr algn="ctr"/>
            <a:endParaRPr/>
          </a:p>
        </p:txBody>
      </p:sp>
      <p:pic>
        <p:nvPicPr>
          <p:cNvPr id="13" name="图片 12">
            <a:extLst>
              <a:ext uri="{FF2B5EF4-FFF2-40B4-BE49-F238E27FC236}">
                <a16:creationId xmlns:a16="http://schemas.microsoft.com/office/drawing/2014/main" id="{A86FBBB2-4B7E-1DA3-9434-CDAEFC6227CA}"/>
              </a:ext>
            </a:extLst>
          </p:cNvPr>
          <p:cNvPicPr>
            <a:picLocks noChangeAspect="1"/>
          </p:cNvPicPr>
          <p:nvPr/>
        </p:nvPicPr>
        <p:blipFill>
          <a:blip r:embed="rId4"/>
          <a:stretch>
            <a:fillRect/>
          </a:stretch>
        </p:blipFill>
        <p:spPr>
          <a:xfrm>
            <a:off x="3072971" y="3954172"/>
            <a:ext cx="189328" cy="410210"/>
          </a:xfrm>
          <a:prstGeom prst="rect">
            <a:avLst/>
          </a:prstGeom>
        </p:spPr>
      </p:pic>
      <p:pic>
        <p:nvPicPr>
          <p:cNvPr id="14" name="图片 13">
            <a:extLst>
              <a:ext uri="{FF2B5EF4-FFF2-40B4-BE49-F238E27FC236}">
                <a16:creationId xmlns:a16="http://schemas.microsoft.com/office/drawing/2014/main" id="{3FF42233-B040-8D56-78F9-CB47418DB87D}"/>
              </a:ext>
            </a:extLst>
          </p:cNvPr>
          <p:cNvPicPr>
            <a:picLocks noChangeAspect="1"/>
          </p:cNvPicPr>
          <p:nvPr/>
        </p:nvPicPr>
        <p:blipFill>
          <a:blip r:embed="rId4"/>
          <a:stretch>
            <a:fillRect/>
          </a:stretch>
        </p:blipFill>
        <p:spPr>
          <a:xfrm>
            <a:off x="8793165" y="3239360"/>
            <a:ext cx="189328" cy="410210"/>
          </a:xfrm>
          <a:prstGeom prst="rect">
            <a:avLst/>
          </a:prstGeom>
        </p:spPr>
      </p:pic>
      <p:sp>
        <p:nvSpPr>
          <p:cNvPr id="16" name="文本框 15">
            <a:extLst>
              <a:ext uri="{FF2B5EF4-FFF2-40B4-BE49-F238E27FC236}">
                <a16:creationId xmlns:a16="http://schemas.microsoft.com/office/drawing/2014/main" id="{23926F13-AC01-CADD-6ADC-FF8C52ED7C43}"/>
              </a:ext>
            </a:extLst>
          </p:cNvPr>
          <p:cNvSpPr txBox="1"/>
          <p:nvPr/>
        </p:nvSpPr>
        <p:spPr>
          <a:xfrm>
            <a:off x="4360244" y="2791726"/>
            <a:ext cx="6126480" cy="46609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zh-CN" altLang="zh-CN"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FileInputStream</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a:t>
            </a:r>
            <a:endPar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标题 9">
            <a:extLst>
              <a:ext uri="{FF2B5EF4-FFF2-40B4-BE49-F238E27FC236}">
                <a16:creationId xmlns:a16="http://schemas.microsoft.com/office/drawing/2014/main" id="{A9F33D7A-25D9-5604-29ED-2394830C08B4}"/>
              </a:ext>
            </a:extLst>
          </p:cNvPr>
          <p:cNvSpPr>
            <a:spLocks noGrp="1"/>
          </p:cNvSpPr>
          <p:nvPr>
            <p:ph type="title"/>
          </p:nvPr>
        </p:nvSpPr>
        <p:spPr/>
        <p:txBody>
          <a:bodyPr/>
          <a:lstStyle/>
          <a:p>
            <a:r>
              <a:rPr lang="zh-CN" altLang="zh-CN" dirty="0"/>
              <a:t>FileInputStream</a:t>
            </a:r>
            <a:r>
              <a:rPr lang="zh-CN" altLang="en-US" dirty="0"/>
              <a:t>（文件字节输入流）</a:t>
            </a:r>
            <a:br>
              <a:rPr lang="en-US" altLang="zh-CN" sz="20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3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900" decel="100000" fill="hold"/>
                                        <p:tgtEl>
                                          <p:spTgt spid="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900" decel="100000" fill="hold"/>
                                        <p:tgtEl>
                                          <p:spTgt spid="1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right)">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C3C36-12CC-BC46-FA70-44CFD30F6DBD}"/>
              </a:ext>
            </a:extLst>
          </p:cNvPr>
          <p:cNvSpPr>
            <a:spLocks noChangeArrowheads="1"/>
          </p:cNvSpPr>
          <p:nvPr/>
        </p:nvSpPr>
        <p:spPr bwMode="auto">
          <a:xfrm>
            <a:off x="576196" y="965239"/>
            <a:ext cx="8101288"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可以把磁盘</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文件中的数据以字节的形式读</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入</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到内存中去。</a:t>
            </a:r>
          </a:p>
        </p:txBody>
      </p:sp>
      <p:sp>
        <p:nvSpPr>
          <p:cNvPr id="10" name="标题 9">
            <a:extLst>
              <a:ext uri="{FF2B5EF4-FFF2-40B4-BE49-F238E27FC236}">
                <a16:creationId xmlns:a16="http://schemas.microsoft.com/office/drawing/2014/main" id="{A9F33D7A-25D9-5604-29ED-2394830C08B4}"/>
              </a:ext>
            </a:extLst>
          </p:cNvPr>
          <p:cNvSpPr>
            <a:spLocks noGrp="1"/>
          </p:cNvSpPr>
          <p:nvPr>
            <p:ph type="title"/>
          </p:nvPr>
        </p:nvSpPr>
        <p:spPr/>
        <p:txBody>
          <a:bodyPr/>
          <a:lstStyle/>
          <a:p>
            <a:r>
              <a:rPr lang="zh-CN" altLang="zh-CN" dirty="0"/>
              <a:t>FileInputStream</a:t>
            </a:r>
            <a:r>
              <a:rPr lang="zh-CN" altLang="en-US" dirty="0"/>
              <a:t>（文件字节输入流）</a:t>
            </a:r>
            <a:br>
              <a:rPr lang="en-US" altLang="zh-CN" sz="20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endParaRPr lang="zh-CN" altLang="en-US" dirty="0"/>
          </a:p>
        </p:txBody>
      </p:sp>
      <p:graphicFrame>
        <p:nvGraphicFramePr>
          <p:cNvPr id="17" name="表格 16">
            <a:extLst>
              <a:ext uri="{FF2B5EF4-FFF2-40B4-BE49-F238E27FC236}">
                <a16:creationId xmlns:a16="http://schemas.microsoft.com/office/drawing/2014/main" id="{80DF380B-0094-B58B-9BFE-7C371B0852BD}"/>
              </a:ext>
            </a:extLst>
          </p:cNvPr>
          <p:cNvGraphicFramePr>
            <a:graphicFrameLocks noGrp="1"/>
          </p:cNvGraphicFramePr>
          <p:nvPr>
            <p:extLst>
              <p:ext uri="{D42A27DB-BD31-4B8C-83A1-F6EECF244321}">
                <p14:modId xmlns:p14="http://schemas.microsoft.com/office/powerpoint/2010/main" val="4044101038"/>
              </p:ext>
            </p:extLst>
          </p:nvPr>
        </p:nvGraphicFramePr>
        <p:xfrm>
          <a:off x="692333" y="1781574"/>
          <a:ext cx="8239757" cy="1249009"/>
        </p:xfrm>
        <a:graphic>
          <a:graphicData uri="http://schemas.openxmlformats.org/drawingml/2006/table">
            <a:tbl>
              <a:tblPr>
                <a:effectLst>
                  <a:outerShdw blurRad="63500" sx="102000" sy="102000" algn="ctr" rotWithShape="0">
                    <a:prstClr val="black">
                      <a:alpha val="40000"/>
                    </a:prstClr>
                  </a:outerShdw>
                </a:effectLst>
              </a:tblPr>
              <a:tblGrid>
                <a:gridCol w="4185918">
                  <a:extLst>
                    <a:ext uri="{9D8B030D-6E8A-4147-A177-3AD203B41FA5}">
                      <a16:colId xmlns:a16="http://schemas.microsoft.com/office/drawing/2014/main" val="1138920238"/>
                    </a:ext>
                  </a:extLst>
                </a:gridCol>
                <a:gridCol w="4053839">
                  <a:extLst>
                    <a:ext uri="{9D8B030D-6E8A-4147-A177-3AD203B41FA5}">
                      <a16:colId xmlns:a16="http://schemas.microsoft.com/office/drawing/2014/main" val="432614512"/>
                    </a:ext>
                  </a:extLst>
                </a:gridCol>
              </a:tblGrid>
              <a:tr h="45269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0120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a:t>
                      </a:r>
                      <a:r>
                        <a:rPr lang="zh-CN" altLang="zh-CN" sz="1300" b="1" kern="1200" dirty="0">
                          <a:solidFill>
                            <a:srgbClr val="C00000"/>
                          </a:solidFill>
                          <a:latin typeface="Consolas" panose="020B0609020204030204" pitchFamily="49" charset="0"/>
                          <a:ea typeface="Alibaba PuHuiTi R"/>
                          <a:cs typeface="+mn-cs"/>
                        </a:rPr>
                        <a:t>FileInputStream​(File file)</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300" kern="1200" dirty="0">
                          <a:solidFill>
                            <a:schemeClr val="tx1">
                              <a:lumMod val="85000"/>
                              <a:lumOff val="15000"/>
                            </a:schemeClr>
                          </a:solidFill>
                          <a:latin typeface="Consolas" panose="020B0609020204030204" pitchFamily="49" charset="0"/>
                          <a:ea typeface="Alibaba PuHuiTi R"/>
                          <a:cs typeface="+mn-cs"/>
                        </a:rPr>
                        <a:t>创建字节输入流管道与源文件接通</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3951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a:t>
                      </a:r>
                      <a:r>
                        <a:rPr lang="zh-CN" altLang="zh-CN" sz="1300" b="1" kern="1200" dirty="0">
                          <a:solidFill>
                            <a:srgbClr val="C00000"/>
                          </a:solidFill>
                          <a:latin typeface="Consolas" panose="020B0609020204030204" pitchFamily="49" charset="0"/>
                          <a:ea typeface="Alibaba PuHuiTi R"/>
                          <a:cs typeface="+mn-cs"/>
                        </a:rPr>
                        <a:t>FileInputStream​(String pathname)</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创建字节输入流管道与源文件接通</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graphicFrame>
        <p:nvGraphicFramePr>
          <p:cNvPr id="18" name="表格 17">
            <a:extLst>
              <a:ext uri="{FF2B5EF4-FFF2-40B4-BE49-F238E27FC236}">
                <a16:creationId xmlns:a16="http://schemas.microsoft.com/office/drawing/2014/main" id="{73B20747-E57D-C463-7E5B-9B47FB8011A2}"/>
              </a:ext>
            </a:extLst>
          </p:cNvPr>
          <p:cNvGraphicFramePr>
            <a:graphicFrameLocks noGrp="1"/>
          </p:cNvGraphicFramePr>
          <p:nvPr>
            <p:extLst>
              <p:ext uri="{D42A27DB-BD31-4B8C-83A1-F6EECF244321}">
                <p14:modId xmlns:p14="http://schemas.microsoft.com/office/powerpoint/2010/main" val="3638373127"/>
              </p:ext>
            </p:extLst>
          </p:nvPr>
        </p:nvGraphicFramePr>
        <p:xfrm>
          <a:off x="692332" y="3532706"/>
          <a:ext cx="8239757" cy="1590683"/>
        </p:xfrm>
        <a:graphic>
          <a:graphicData uri="http://schemas.openxmlformats.org/drawingml/2006/table">
            <a:tbl>
              <a:tblPr>
                <a:effectLst>
                  <a:outerShdw blurRad="63500" sx="102000" sy="102000" algn="ctr" rotWithShape="0">
                    <a:prstClr val="black">
                      <a:alpha val="40000"/>
                    </a:prstClr>
                  </a:outerShdw>
                </a:effectLst>
              </a:tblPr>
              <a:tblGrid>
                <a:gridCol w="3126779">
                  <a:extLst>
                    <a:ext uri="{9D8B030D-6E8A-4147-A177-3AD203B41FA5}">
                      <a16:colId xmlns:a16="http://schemas.microsoft.com/office/drawing/2014/main" val="1138920238"/>
                    </a:ext>
                  </a:extLst>
                </a:gridCol>
                <a:gridCol w="5112978">
                  <a:extLst>
                    <a:ext uri="{9D8B030D-6E8A-4147-A177-3AD203B41FA5}">
                      <a16:colId xmlns:a16="http://schemas.microsoft.com/office/drawing/2014/main" val="432614512"/>
                    </a:ext>
                  </a:extLst>
                </a:gridCol>
              </a:tblGrid>
              <a:tr h="40088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 </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5930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int </a:t>
                      </a:r>
                      <a:r>
                        <a:rPr lang="zh-CN" altLang="zh-CN" sz="1300" b="1" kern="1200" dirty="0">
                          <a:solidFill>
                            <a:srgbClr val="C00000"/>
                          </a:solidFill>
                          <a:latin typeface="Consolas" panose="020B0609020204030204" pitchFamily="49" charset="0"/>
                          <a:ea typeface="Alibaba PuHuiTi R"/>
                          <a:cs typeface="+mn-cs"/>
                        </a:rPr>
                        <a:t>read()</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00000"/>
                        </a:lnSpc>
                        <a:spcBef>
                          <a:spcPts val="0"/>
                        </a:spcBef>
                        <a:spcAft>
                          <a:spcPts val="0"/>
                        </a:spcAft>
                        <a:buFont typeface="Wingdings" pitchFamily="2" charset="2"/>
                        <a:buNone/>
                        <a:defRPr/>
                      </a:pPr>
                      <a:r>
                        <a:rPr lang="zh-CN" altLang="zh-CN" sz="1300" kern="1200" dirty="0">
                          <a:solidFill>
                            <a:schemeClr val="tx1">
                              <a:lumMod val="85000"/>
                              <a:lumOff val="15000"/>
                            </a:schemeClr>
                          </a:solidFill>
                          <a:latin typeface="Consolas" panose="020B0609020204030204" pitchFamily="49" charset="0"/>
                          <a:ea typeface="Alibaba PuHuiTi R"/>
                          <a:cs typeface="+mn-cs"/>
                        </a:rPr>
                        <a:t>每次读取一个字节返回，</a:t>
                      </a:r>
                      <a:r>
                        <a:rPr lang="zh-CN" altLang="en-US" sz="1300" kern="1200" dirty="0">
                          <a:solidFill>
                            <a:schemeClr val="tx1">
                              <a:lumMod val="85000"/>
                              <a:lumOff val="15000"/>
                            </a:schemeClr>
                          </a:solidFill>
                          <a:latin typeface="Consolas" panose="020B0609020204030204" pitchFamily="49" charset="0"/>
                          <a:ea typeface="Alibaba PuHuiTi R"/>
                          <a:cs typeface="+mn-cs"/>
                        </a:rPr>
                        <a:t>如果发现没有数据可读会返回</a:t>
                      </a:r>
                      <a:r>
                        <a:rPr lang="en-US" altLang="zh-CN" sz="1300" kern="1200" dirty="0">
                          <a:solidFill>
                            <a:schemeClr val="tx1">
                              <a:lumMod val="85000"/>
                              <a:lumOff val="15000"/>
                            </a:schemeClr>
                          </a:solidFill>
                          <a:latin typeface="Consolas" panose="020B0609020204030204" pitchFamily="49" charset="0"/>
                          <a:ea typeface="Alibaba PuHuiTi R"/>
                          <a:cs typeface="+mn-cs"/>
                        </a:rPr>
                        <a:t>-1.</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758077">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int </a:t>
                      </a:r>
                      <a:r>
                        <a:rPr lang="zh-CN" altLang="zh-CN" sz="1300" b="1" kern="1200" dirty="0">
                          <a:solidFill>
                            <a:srgbClr val="C00000"/>
                          </a:solidFill>
                          <a:latin typeface="Consolas" panose="020B0609020204030204" pitchFamily="49" charset="0"/>
                          <a:ea typeface="Alibaba PuHuiTi R"/>
                          <a:cs typeface="+mn-cs"/>
                        </a:rPr>
                        <a:t>read(</a:t>
                      </a:r>
                      <a:r>
                        <a:rPr lang="en-US" altLang="zh-CN" sz="1300" b="1" kern="1200" dirty="0">
                          <a:solidFill>
                            <a:srgbClr val="C00000"/>
                          </a:solidFill>
                          <a:latin typeface="Consolas" panose="020B0609020204030204" pitchFamily="49" charset="0"/>
                          <a:ea typeface="Alibaba PuHuiTi R"/>
                          <a:cs typeface="+mn-cs"/>
                        </a:rPr>
                        <a:t>byte[] buffer</a:t>
                      </a:r>
                      <a:r>
                        <a:rPr lang="zh-CN" altLang="zh-CN" sz="1300" b="1" kern="1200" dirty="0">
                          <a:solidFill>
                            <a:srgbClr val="C00000"/>
                          </a:solidFill>
                          <a:latin typeface="Consolas" panose="020B0609020204030204" pitchFamily="49" charset="0"/>
                          <a:ea typeface="Alibaba PuHuiTi R"/>
                          <a:cs typeface="+mn-cs"/>
                        </a:rPr>
                        <a:t>)</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1300" kern="1200" dirty="0">
                          <a:solidFill>
                            <a:schemeClr val="tx1">
                              <a:lumMod val="85000"/>
                              <a:lumOff val="15000"/>
                            </a:schemeClr>
                          </a:solidFill>
                          <a:latin typeface="Consolas" panose="020B0609020204030204" pitchFamily="49" charset="0"/>
                          <a:ea typeface="Alibaba PuHuiTi R"/>
                          <a:cs typeface="+mn-cs"/>
                        </a:rPr>
                        <a:t>每次用一个字节数组去读取数据，返回字节数组读取了多少个字节，如果发现没有数据可读会返回</a:t>
                      </a:r>
                      <a:r>
                        <a:rPr lang="en-US" altLang="zh-CN" sz="1300" kern="1200" dirty="0">
                          <a:solidFill>
                            <a:schemeClr val="tx1">
                              <a:lumMod val="85000"/>
                              <a:lumOff val="15000"/>
                            </a:schemeClr>
                          </a:solidFill>
                          <a:latin typeface="Consolas" panose="020B0609020204030204" pitchFamily="49" charset="0"/>
                          <a:ea typeface="Alibaba PuHuiTi R"/>
                          <a:cs typeface="+mn-cs"/>
                        </a:rPr>
                        <a:t>-1.</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Tree>
    <p:extLst>
      <p:ext uri="{BB962C8B-B14F-4D97-AF65-F5344CB8AC3E}">
        <p14:creationId xmlns:p14="http://schemas.microsoft.com/office/powerpoint/2010/main" val="175905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B19D17D-A6C3-BB34-AAC4-4CB599E901F8}"/>
              </a:ext>
            </a:extLst>
          </p:cNvPr>
          <p:cNvSpPr txBox="1"/>
          <p:nvPr/>
        </p:nvSpPr>
        <p:spPr>
          <a:xfrm>
            <a:off x="576196" y="1069995"/>
            <a:ext cx="9296400" cy="519438"/>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FileInputStream</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每次读取一个字节，读取性能较差，并且读取汉字输出会乱码。</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a:extLst>
              <a:ext uri="{FF2B5EF4-FFF2-40B4-BE49-F238E27FC236}">
                <a16:creationId xmlns:a16="http://schemas.microsoft.com/office/drawing/2014/main" id="{380AEF1A-29AE-03E7-5612-428D3385F2DD}"/>
              </a:ext>
            </a:extLst>
          </p:cNvPr>
          <p:cNvSpPr>
            <a:spLocks noGrp="1"/>
          </p:cNvSpPr>
          <p:nvPr>
            <p:ph type="title"/>
          </p:nvPr>
        </p:nvSpPr>
        <p:spPr/>
        <p:txBody>
          <a:bodyPr/>
          <a:lstStyle/>
          <a:p>
            <a:r>
              <a:rPr lang="zh-CN" altLang="en-US" dirty="0"/>
              <a:t>注意事项</a:t>
            </a:r>
          </a:p>
        </p:txBody>
      </p:sp>
      <p:sp>
        <p:nvSpPr>
          <p:cNvPr id="7" name="TextBox 10">
            <a:extLst>
              <a:ext uri="{FF2B5EF4-FFF2-40B4-BE49-F238E27FC236}">
                <a16:creationId xmlns:a16="http://schemas.microsoft.com/office/drawing/2014/main" id="{AB19D17D-A6C3-BB34-AAC4-4CB599E901F8}"/>
              </a:ext>
            </a:extLst>
          </p:cNvPr>
          <p:cNvSpPr txBox="1"/>
          <p:nvPr/>
        </p:nvSpPr>
        <p:spPr>
          <a:xfrm>
            <a:off x="576196" y="1778307"/>
            <a:ext cx="9743440" cy="519438"/>
          </a:xfrm>
          <a:prstGeom prst="rect">
            <a:avLst/>
          </a:prstGeom>
          <a:noFill/>
        </p:spPr>
        <p:txBody>
          <a:bodyPr wrap="square">
            <a:spAutoFit/>
          </a:bodyPr>
          <a:lstStyle/>
          <a:p>
            <a:pPr marL="285750" indent="-285750">
              <a:lnSpc>
                <a:spcPct val="200000"/>
              </a:lnSpc>
              <a:buFont typeface="Wingdings" panose="05000000000000000000" pitchFamily="2" charset="2"/>
              <a:buChar char="l"/>
              <a:defRPr/>
            </a:pP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60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FileInputStream</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每次读取多个字节，读取性能得到了提升，但读取汉字输出还是会乱码。</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文本占位符 2">
            <a:extLst>
              <a:ext uri="{FF2B5EF4-FFF2-40B4-BE49-F238E27FC236}">
                <a16:creationId xmlns:a16="http://schemas.microsoft.com/office/drawing/2014/main" id="{0C26666C-54AA-D53C-E8AA-46364FFCFB0D}"/>
              </a:ext>
            </a:extLst>
          </p:cNvPr>
          <p:cNvSpPr txBox="1">
            <a:spLocks/>
          </p:cNvSpPr>
          <p:nvPr/>
        </p:nvSpPr>
        <p:spPr>
          <a:xfrm>
            <a:off x="576196" y="2669329"/>
            <a:ext cx="8006601" cy="1519341"/>
          </a:xfrm>
          <a:prstGeom prst="rect">
            <a:avLst/>
          </a:prstGeom>
        </p:spPr>
        <p:txBody>
          <a:bodyPr/>
          <a:lst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lnSpc>
                <a:spcPct val="250000"/>
              </a:lnSpc>
              <a:buNone/>
            </a:pPr>
            <a:r>
              <a:rPr lang="en-US" altLang="zh-CN" sz="1800" dirty="0">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lang="zh-CN" altLang="en-US" sz="18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、使用字节流读取中文，如何保证输出不乱码，怎么解决？</a:t>
            </a:r>
            <a:endParaRPr lang="en-US" altLang="zh-CN" sz="18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定义一个与文件一样大的字节数组，一次性读取完文件的全部字节。</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9" name="Picture 2">
            <a:extLst>
              <a:ext uri="{FF2B5EF4-FFF2-40B4-BE49-F238E27FC236}">
                <a16:creationId xmlns:a16="http://schemas.microsoft.com/office/drawing/2014/main" id="{94787E06-3372-C866-E875-EC3F749F5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225" y="3031099"/>
            <a:ext cx="2816784" cy="260869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2">
            <a:extLst>
              <a:ext uri="{FF2B5EF4-FFF2-40B4-BE49-F238E27FC236}">
                <a16:creationId xmlns:a16="http://schemas.microsoft.com/office/drawing/2014/main" id="{A997140A-A6F4-D7ED-B453-956D685CA0DC}"/>
              </a:ext>
            </a:extLst>
          </p:cNvPr>
          <p:cNvSpPr txBox="1">
            <a:spLocks/>
          </p:cNvSpPr>
          <p:nvPr/>
        </p:nvSpPr>
        <p:spPr>
          <a:xfrm>
            <a:off x="576195" y="3448157"/>
            <a:ext cx="9090319" cy="2118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5335" lvl="1" indent="-285750">
              <a:lnSpc>
                <a:spcPct val="150000"/>
              </a:lnSpc>
              <a:buFont typeface="Wingdings" panose="05000000000000000000" pitchFamily="2" charset="2"/>
              <a:buChar char="l"/>
            </a:pP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lnSpc>
                <a:spcPct val="150000"/>
              </a:lnSpc>
              <a:buNone/>
            </a:pPr>
            <a:r>
              <a:rPr lang="zh-CN" altLang="en-US" dirty="0"/>
              <a:t>直接把文件数据全部读取到一个字节数组可以避免乱码，是否存在问题？</a:t>
            </a:r>
            <a:endParaRPr lang="en-US" altLang="zh-CN" dirty="0"/>
          </a:p>
          <a:p>
            <a:pPr>
              <a:lnSpc>
                <a:spcPct val="150000"/>
              </a:lnSpc>
              <a:buFont typeface="Wingdings" panose="05000000000000000000" pitchFamily="2" charset="2"/>
              <a:buChar char="l"/>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如果文件过大，创建的字节数组也会过大，可能引起内存溢出。</a:t>
            </a:r>
            <a:endParaRPr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Rectangle 1">
            <a:extLst>
              <a:ext uri="{FF2B5EF4-FFF2-40B4-BE49-F238E27FC236}">
                <a16:creationId xmlns:a16="http://schemas.microsoft.com/office/drawing/2014/main" id="{E73C6E51-CD55-4F50-8539-7A48E09A9624}"/>
              </a:ext>
            </a:extLst>
          </p:cNvPr>
          <p:cNvSpPr>
            <a:spLocks noChangeArrowheads="1"/>
          </p:cNvSpPr>
          <p:nvPr/>
        </p:nvSpPr>
        <p:spPr bwMode="auto">
          <a:xfrm>
            <a:off x="576196" y="976790"/>
            <a:ext cx="11165836" cy="427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官方为</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InputStream</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提供了如下方法，可以直接把文件的全部字节读取到一个字节数组中返回。</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7" name="表格 6">
            <a:extLst>
              <a:ext uri="{FF2B5EF4-FFF2-40B4-BE49-F238E27FC236}">
                <a16:creationId xmlns:a16="http://schemas.microsoft.com/office/drawing/2014/main" id="{D97D33A9-33E7-48DC-874E-1370686C0129}"/>
              </a:ext>
            </a:extLst>
          </p:cNvPr>
          <p:cNvGraphicFramePr>
            <a:graphicFrameLocks noGrp="1"/>
          </p:cNvGraphicFramePr>
          <p:nvPr>
            <p:extLst>
              <p:ext uri="{D42A27DB-BD31-4B8C-83A1-F6EECF244321}">
                <p14:modId xmlns:p14="http://schemas.microsoft.com/office/powerpoint/2010/main" val="3530363144"/>
              </p:ext>
            </p:extLst>
          </p:nvPr>
        </p:nvGraphicFramePr>
        <p:xfrm>
          <a:off x="657386" y="1756679"/>
          <a:ext cx="10666307" cy="1144840"/>
        </p:xfrm>
        <a:graphic>
          <a:graphicData uri="http://schemas.openxmlformats.org/drawingml/2006/table">
            <a:tbl>
              <a:tblPr>
                <a:effectLst>
                  <a:outerShdw blurRad="63500" sx="102000" sy="102000" algn="ctr" rotWithShape="0">
                    <a:prstClr val="black">
                      <a:alpha val="40000"/>
                    </a:prstClr>
                  </a:outerShdw>
                </a:effectLst>
              </a:tblPr>
              <a:tblGrid>
                <a:gridCol w="4835314">
                  <a:extLst>
                    <a:ext uri="{9D8B030D-6E8A-4147-A177-3AD203B41FA5}">
                      <a16:colId xmlns:a16="http://schemas.microsoft.com/office/drawing/2014/main" val="1138920238"/>
                    </a:ext>
                  </a:extLst>
                </a:gridCol>
                <a:gridCol w="5830993">
                  <a:extLst>
                    <a:ext uri="{9D8B030D-6E8A-4147-A177-3AD203B41FA5}">
                      <a16:colId xmlns:a16="http://schemas.microsoft.com/office/drawing/2014/main" val="432614512"/>
                    </a:ext>
                  </a:extLst>
                </a:gridCol>
              </a:tblGrid>
              <a:tr h="55889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400" b="1" kern="1200" dirty="0">
                          <a:solidFill>
                            <a:schemeClr val="bg1"/>
                          </a:solidFill>
                          <a:latin typeface="Consolas" panose="020B0609020204030204" pitchFamily="49" charset="0"/>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400" b="1" kern="1200" dirty="0">
                          <a:solidFill>
                            <a:schemeClr val="bg1"/>
                          </a:solidFill>
                          <a:latin typeface="Consolas" panose="020B0609020204030204" pitchFamily="49" charset="0"/>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8594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4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public byte[] </a:t>
                      </a:r>
                      <a:r>
                        <a:rPr lang="en-US" altLang="zh-CN" sz="1400" kern="12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readAllBytes</a:t>
                      </a:r>
                      <a:r>
                        <a:rPr lang="en-US" altLang="zh-CN" sz="14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throws </a:t>
                      </a:r>
                      <a:r>
                        <a:rPr lang="en-US" altLang="zh-CN" sz="1400" kern="12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IOException</a:t>
                      </a:r>
                      <a:endParaRPr lang="zh-CN" altLang="en-US" sz="14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直接将当前字节输入流对应的文件对象的字节数据装到一个字节数组返回</a:t>
                      </a:r>
                      <a:endParaRPr lang="en-US" altLang="zh-CN" sz="1400" kern="12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
        <p:nvSpPr>
          <p:cNvPr id="3" name="标题 2">
            <a:extLst>
              <a:ext uri="{FF2B5EF4-FFF2-40B4-BE49-F238E27FC236}">
                <a16:creationId xmlns:a16="http://schemas.microsoft.com/office/drawing/2014/main" id="{8FC59354-3714-2AF0-CD4F-2ED219F043AF}"/>
              </a:ext>
            </a:extLst>
          </p:cNvPr>
          <p:cNvSpPr>
            <a:spLocks noGrp="1"/>
          </p:cNvSpPr>
          <p:nvPr>
            <p:ph type="title"/>
          </p:nvPr>
        </p:nvSpPr>
        <p:spPr/>
        <p:txBody>
          <a:bodyPr/>
          <a:lstStyle/>
          <a:p>
            <a:r>
              <a:rPr lang="zh-CN" altLang="en-US" dirty="0"/>
              <a:t>一次读取完全部字节</a:t>
            </a:r>
          </a:p>
        </p:txBody>
      </p:sp>
      <p:sp>
        <p:nvSpPr>
          <p:cNvPr id="9" name="标题 3">
            <a:extLst>
              <a:ext uri="{FF2B5EF4-FFF2-40B4-BE49-F238E27FC236}">
                <a16:creationId xmlns:a16="http://schemas.microsoft.com/office/drawing/2014/main" id="{294757AA-AAAB-EE1E-9047-C61F3B1CD88C}"/>
              </a:ext>
            </a:extLst>
          </p:cNvPr>
          <p:cNvSpPr txBox="1">
            <a:spLocks/>
          </p:cNvSpPr>
          <p:nvPr/>
        </p:nvSpPr>
        <p:spPr>
          <a:xfrm>
            <a:off x="576195" y="3429000"/>
            <a:ext cx="10747497" cy="474415"/>
          </a:xfrm>
          <a:prstGeom prst="rect">
            <a:avLst/>
          </a:prstGeom>
        </p:spPr>
        <p:txBody>
          <a:bodyPr/>
          <a:lstStyle>
            <a:lvl1pPr algn="l" defTabSz="914400" rtl="0" eaLnBrk="1" latinLnBrk="0" hangingPunct="1">
              <a:lnSpc>
                <a:spcPct val="100000"/>
              </a:lnSpc>
              <a:spcBef>
                <a:spcPct val="0"/>
              </a:spcBef>
              <a:buNone/>
              <a:defRPr lang="zh-CN" altLang="en-US" sz="2400" b="1" kern="1200">
                <a:solidFill>
                  <a:schemeClr val="accent1"/>
                </a:solidFill>
                <a:latin typeface="+mj-lt"/>
                <a:ea typeface="+mj-ea"/>
                <a:cs typeface="+mj-cs"/>
              </a:defRPr>
            </a:lvl1pPr>
          </a:lstStyle>
          <a:p>
            <a:r>
              <a:rPr lang="zh-CN" altLang="en-US" dirty="0"/>
              <a:t>注意事项</a:t>
            </a:r>
          </a:p>
        </p:txBody>
      </p:sp>
      <p:grpSp>
        <p:nvGrpSpPr>
          <p:cNvPr id="21" name="组合 20">
            <a:extLst>
              <a:ext uri="{FF2B5EF4-FFF2-40B4-BE49-F238E27FC236}">
                <a16:creationId xmlns:a16="http://schemas.microsoft.com/office/drawing/2014/main" id="{4F9471A9-7B16-2ED5-D31D-7173199464E3}"/>
              </a:ext>
            </a:extLst>
          </p:cNvPr>
          <p:cNvGrpSpPr/>
          <p:nvPr/>
        </p:nvGrpSpPr>
        <p:grpSpPr>
          <a:xfrm>
            <a:off x="576195" y="5286650"/>
            <a:ext cx="7322832" cy="594560"/>
            <a:chOff x="3353164" y="5731266"/>
            <a:chExt cx="3377803" cy="594560"/>
          </a:xfrm>
        </p:grpSpPr>
        <p:grpSp>
          <p:nvGrpSpPr>
            <p:cNvPr id="22" name="组合 21">
              <a:extLst>
                <a:ext uri="{FF2B5EF4-FFF2-40B4-BE49-F238E27FC236}">
                  <a16:creationId xmlns:a16="http://schemas.microsoft.com/office/drawing/2014/main" id="{A3DA1201-E133-36E0-D351-7A84C375F40E}"/>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24" name="圆角矩形 70">
                <a:extLst>
                  <a:ext uri="{FF2B5EF4-FFF2-40B4-BE49-F238E27FC236}">
                    <a16:creationId xmlns:a16="http://schemas.microsoft.com/office/drawing/2014/main" id="{8B5E8B16-C68E-784B-3A03-CD96D593321D}"/>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5" name="圆角矩形 71">
                <a:extLst>
                  <a:ext uri="{FF2B5EF4-FFF2-40B4-BE49-F238E27FC236}">
                    <a16:creationId xmlns:a16="http://schemas.microsoft.com/office/drawing/2014/main" id="{019713BD-BE0E-168D-1998-DD5CC0BF3D52}"/>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23" name="TextBox 69">
              <a:extLst>
                <a:ext uri="{FF2B5EF4-FFF2-40B4-BE49-F238E27FC236}">
                  <a16:creationId xmlns:a16="http://schemas.microsoft.com/office/drawing/2014/main" id="{BC42B4E0-82D1-296F-6D13-E968101F8F01}"/>
                </a:ext>
              </a:extLst>
            </p:cNvPr>
            <p:cNvSpPr txBox="1"/>
            <p:nvPr/>
          </p:nvSpPr>
          <p:spPr>
            <a:xfrm>
              <a:off x="3440531" y="5749928"/>
              <a:ext cx="3241042" cy="468975"/>
            </a:xfrm>
            <a:prstGeom prst="rect">
              <a:avLst/>
            </a:prstGeom>
            <a:noFill/>
          </p:spPr>
          <p:txBody>
            <a:bodyPr wrap="square" rtlCol="0">
              <a:spAutoFit/>
            </a:bodyPr>
            <a:lstStyle/>
            <a:p>
              <a:pPr eaLnBrk="1" hangingPunct="1">
                <a:lnSpc>
                  <a:spcPct val="150000"/>
                </a:lnSpc>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读取文本适合用</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适合做数据的转移，比如：文件复制</a:t>
              </a:r>
              <a:endParaRPr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extLst>
      <p:ext uri="{BB962C8B-B14F-4D97-AF65-F5344CB8AC3E}">
        <p14:creationId xmlns:p14="http://schemas.microsoft.com/office/powerpoint/2010/main" val="334324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900" decel="100000" fill="hold"/>
                                        <p:tgtEl>
                                          <p:spTgt spid="2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126488" y="1940443"/>
            <a:ext cx="7170081" cy="3962399"/>
          </a:xfrm>
        </p:spPr>
        <p:txBody>
          <a:bodyPr/>
          <a:lstStyle/>
          <a:p>
            <a:pPr>
              <a:lnSpc>
                <a:spcPct val="150000"/>
              </a:lnSpc>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文件字节输入流，读取文件数据的步骤？</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创建文件字节输入流管道与源文件接通</a:t>
            </a:r>
            <a:r>
              <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pPr>
            <a:r>
              <a:rPr lang="zh-CN" altLang="en-US" dirty="0"/>
              <a:t>如何使用字节输入流读取中文内容输出时不乱码呢？</a:t>
            </a:r>
            <a:endParaRPr lang="en-US" altLang="zh-CN" dirty="0"/>
          </a:p>
          <a:p>
            <a:pPr marL="895335"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一次性读取完全部字节。</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pPr>
            <a:r>
              <a:rPr lang="zh-CN" altLang="en-US" dirty="0"/>
              <a:t>直接把文件数据全部读取到一个字节数组可以避免乱码，是否存在问题？</a:t>
            </a:r>
            <a:endParaRPr lang="en-US" altLang="zh-CN" dirty="0"/>
          </a:p>
          <a:p>
            <a:pPr marL="895335" lvl="1" indent="-285750">
              <a:lnSpc>
                <a:spcPct val="250000"/>
              </a:lnSpc>
              <a:buFont typeface="Wingdings" panose="05000000000000000000" pitchFamily="2" charset="2"/>
              <a:buChar char="l"/>
            </a:pPr>
            <a:r>
              <a:rPr lang="zh-CN" altLang="en-US"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如果文件过大，定义的字节数组可能引起内存溢出。</a:t>
            </a:r>
            <a:endParaRPr lang="en-US" altLang="zh-CN" sz="1600"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endParaRPr lang="en-US" altLang="zh-CN" sz="1600" dirty="0">
              <a:solidFill>
                <a:schemeClr val="tx1">
                  <a:lumMod val="85000"/>
                  <a:lumOff val="15000"/>
                </a:schemeClr>
              </a:solidFill>
            </a:endParaRPr>
          </a:p>
          <a:p>
            <a:pPr>
              <a:lnSpc>
                <a:spcPct val="15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150000"/>
              </a:lnSpc>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4589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55756" y="2728629"/>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47468" y="2295757"/>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28746" y="2226089"/>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6A907C57-2F98-9969-AC26-0E1B5BA79BF9}"/>
              </a:ext>
            </a:extLst>
          </p:cNvPr>
          <p:cNvSpPr/>
          <p:nvPr/>
        </p:nvSpPr>
        <p:spPr>
          <a:xfrm>
            <a:off x="8965908" y="2033519"/>
            <a:ext cx="963651" cy="2263839"/>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41CAF2B-C0FF-39D4-48F3-90762BE4086B}"/>
              </a:ext>
            </a:extLst>
          </p:cNvPr>
          <p:cNvSpPr txBox="1"/>
          <p:nvPr/>
        </p:nvSpPr>
        <p:spPr>
          <a:xfrm>
            <a:off x="9358103" y="2014116"/>
            <a:ext cx="2511076" cy="2162708"/>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a:t>
            </a:r>
            <a:endParaRPr lang="en-US" altLang="zh-CN"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文件字节输出流</a:t>
            </a:r>
            <a:endParaRPr kumimoji="1"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文件复制</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资源释放问题</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28222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422162" y="1775564"/>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04239" y="1882471"/>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254822" y="810814"/>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10222921" y="1049998"/>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08442" y="92805"/>
            <a:ext cx="486383" cy="287913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696026" y="384355"/>
            <a:ext cx="593290" cy="240294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275929" y="1892183"/>
            <a:ext cx="532417" cy="126014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322676" y="1951156"/>
            <a:ext cx="459668" cy="128326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565941" y="1991155"/>
            <a:ext cx="449111" cy="119270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361328" y="3208124"/>
            <a:ext cx="21104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45083" y="3186774"/>
            <a:ext cx="1250308" cy="480483"/>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225489" y="2822622"/>
            <a:ext cx="1451475"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423350" y="2788464"/>
            <a:ext cx="1497718"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85140" y="2822622"/>
            <a:ext cx="1451475"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84045" y="2812065"/>
            <a:ext cx="1405609"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148359" y="2058915"/>
            <a:ext cx="566575" cy="9608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80438" y="3208124"/>
            <a:ext cx="19221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3975640" y="4898858"/>
            <a:ext cx="888193" cy="1030303"/>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769168" y="3178333"/>
            <a:ext cx="1135573"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51534" y="4035247"/>
            <a:ext cx="198675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366279" y="4028303"/>
            <a:ext cx="2100584"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61172" y="4006953"/>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24906" y="4022968"/>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cxnSp>
        <p:nvCxnSpPr>
          <p:cNvPr id="24" name="曲线连接符 7183">
            <a:extLst>
              <a:ext uri="{FF2B5EF4-FFF2-40B4-BE49-F238E27FC236}">
                <a16:creationId xmlns:a16="http://schemas.microsoft.com/office/drawing/2014/main" id="{A2F4DFE3-B601-A082-3648-FEE1619D7F18}"/>
              </a:ext>
            </a:extLst>
          </p:cNvPr>
          <p:cNvCxnSpPr>
            <a:cxnSpLocks/>
            <a:stCxn id="31" idx="2"/>
            <a:endCxn id="19" idx="0"/>
          </p:cNvCxnSpPr>
          <p:nvPr/>
        </p:nvCxnSpPr>
        <p:spPr>
          <a:xfrm rot="16200000" flipH="1">
            <a:off x="1844714" y="3835048"/>
            <a:ext cx="397016" cy="338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7185">
            <a:extLst>
              <a:ext uri="{FF2B5EF4-FFF2-40B4-BE49-F238E27FC236}">
                <a16:creationId xmlns:a16="http://schemas.microsoft.com/office/drawing/2014/main" id="{DD97EB73-FBB8-CE31-24FA-B0FDC57CB43B}"/>
              </a:ext>
            </a:extLst>
          </p:cNvPr>
          <p:cNvCxnSpPr>
            <a:cxnSpLocks/>
            <a:stCxn id="25" idx="2"/>
            <a:endCxn id="20" idx="0"/>
          </p:cNvCxnSpPr>
          <p:nvPr/>
        </p:nvCxnSpPr>
        <p:spPr>
          <a:xfrm rot="5400000">
            <a:off x="4221536" y="3833267"/>
            <a:ext cx="390072" cy="1"/>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94">
            <a:extLst>
              <a:ext uri="{FF2B5EF4-FFF2-40B4-BE49-F238E27FC236}">
                <a16:creationId xmlns:a16="http://schemas.microsoft.com/office/drawing/2014/main" id="{EB3BC3A1-6BE5-F508-0350-12DA7A28B61D}"/>
              </a:ext>
            </a:extLst>
          </p:cNvPr>
          <p:cNvSpPr/>
          <p:nvPr/>
        </p:nvSpPr>
        <p:spPr>
          <a:xfrm>
            <a:off x="10216276" y="1787970"/>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33" dirty="0">
                <a:ln w="0"/>
                <a:solidFill>
                  <a:schemeClr val="tx1"/>
                </a:solidFill>
                <a:effectLst>
                  <a:outerShdw blurRad="38100" dist="19050" dir="2700000" algn="tl" rotWithShape="0">
                    <a:schemeClr val="dk1">
                      <a:alpha val="40000"/>
                    </a:schemeClr>
                  </a:outerShdw>
                </a:effectLst>
              </a:rPr>
              <a:t>实现类</a:t>
            </a:r>
          </a:p>
        </p:txBody>
      </p:sp>
      <p:sp>
        <p:nvSpPr>
          <p:cNvPr id="3" name="标题 2">
            <a:extLst>
              <a:ext uri="{FF2B5EF4-FFF2-40B4-BE49-F238E27FC236}">
                <a16:creationId xmlns:a16="http://schemas.microsoft.com/office/drawing/2014/main" id="{D0A30B99-9873-C03B-A401-020DD10B21AC}"/>
              </a:ext>
            </a:extLst>
          </p:cNvPr>
          <p:cNvSpPr>
            <a:spLocks noGrp="1"/>
          </p:cNvSpPr>
          <p:nvPr>
            <p:ph type="title"/>
          </p:nvPr>
        </p:nvSpPr>
        <p:spPr/>
        <p:txBody>
          <a:bodyPr/>
          <a:lstStyle/>
          <a:p>
            <a:r>
              <a:rPr lang="en-US" altLang="zh-CN" dirty="0"/>
              <a:t>io</a:t>
            </a:r>
            <a:r>
              <a:rPr lang="zh-CN" altLang="en-US" dirty="0"/>
              <a:t>流的体系</a:t>
            </a:r>
          </a:p>
        </p:txBody>
      </p:sp>
    </p:spTree>
    <p:extLst>
      <p:ext uri="{BB962C8B-B14F-4D97-AF65-F5344CB8AC3E}">
        <p14:creationId xmlns:p14="http://schemas.microsoft.com/office/powerpoint/2010/main" val="13811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37"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900" decel="100000" fill="hold"/>
                                        <p:tgtEl>
                                          <p:spTgt spid="11"/>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par>
                                <p:cTn id="78" presetID="22" presetClass="entr" presetSubtype="1"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par>
                                <p:cTn id="81" presetID="22" presetClass="entr" presetSubtype="1"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up)">
                                      <p:cBhvr>
                                        <p:cTn id="83" dur="500"/>
                                        <p:tgtEl>
                                          <p:spTgt spid="2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100"/>
                                        <p:tgtEl>
                                          <p:spTgt spid="2"/>
                                        </p:tgtEl>
                                      </p:cBhvr>
                                    </p:animEffect>
                                    <p:anim calcmode="lin" valueType="num">
                                      <p:cBhvr>
                                        <p:cTn id="92" dur="400" fill="hold"/>
                                        <p:tgtEl>
                                          <p:spTgt spid="2"/>
                                        </p:tgtEl>
                                        <p:attrNameLst>
                                          <p:attrName>ppt_x</p:attrName>
                                        </p:attrNameLst>
                                      </p:cBhvr>
                                      <p:tavLst>
                                        <p:tav tm="0">
                                          <p:val>
                                            <p:strVal val="#ppt_x"/>
                                          </p:val>
                                        </p:tav>
                                        <p:tav tm="100000">
                                          <p:val>
                                            <p:strVal val="#ppt_x"/>
                                          </p:val>
                                        </p:tav>
                                      </p:tavLst>
                                    </p:anim>
                                    <p:anim calcmode="lin" valueType="num">
                                      <p:cBhvr>
                                        <p:cTn id="93" dur="400" fill="hold"/>
                                        <p:tgtEl>
                                          <p:spTgt spid="2"/>
                                        </p:tgtEl>
                                        <p:attrNameLst>
                                          <p:attrName>ppt_y</p:attrName>
                                        </p:attrNameLst>
                                      </p:cBhvr>
                                      <p:tavLst>
                                        <p:tav tm="0">
                                          <p:val>
                                            <p:strVal val="#ppt_y+0.31"/>
                                          </p:val>
                                        </p:tav>
                                        <p:tav tm="100000">
                                          <p:val>
                                            <p:strVal val="#ppt_y+0.31"/>
                                          </p:val>
                                        </p:tav>
                                      </p:tavLst>
                                    </p:anim>
                                    <p:anim calcmode="lin" valueType="num">
                                      <p:cBhvr>
                                        <p:cTn id="94"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5"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19" grpId="0" animBg="1"/>
      <p:bldP spid="20" grpId="0" animBg="1"/>
      <p:bldP spid="22" grpId="0" animBg="1"/>
      <p:bldP spid="23" grpId="0" animBg="1"/>
      <p:bldP spid="5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66BE3941-DEEF-2D53-A9E1-4993E106DED0}"/>
              </a:ext>
            </a:extLst>
          </p:cNvPr>
          <p:cNvSpPr>
            <a:spLocks noChangeArrowheads="1"/>
          </p:cNvSpPr>
          <p:nvPr/>
        </p:nvSpPr>
        <p:spPr bwMode="auto">
          <a:xfrm>
            <a:off x="576196" y="877340"/>
            <a:ext cx="6734536"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作用：以内存为基准，把</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内存中的数据以字节的形式写出到文件中去。</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53A3B423-222D-AD5E-8143-D0B3888CC3E2}"/>
              </a:ext>
            </a:extLst>
          </p:cNvPr>
          <p:cNvSpPr>
            <a:spLocks noGrp="1"/>
          </p:cNvSpPr>
          <p:nvPr>
            <p:ph type="title"/>
          </p:nvPr>
        </p:nvSpPr>
        <p:spPr/>
        <p:txBody>
          <a:bodyPr/>
          <a:lstStyle/>
          <a:p>
            <a:r>
              <a:rPr lang="en-US" altLang="zh-CN" dirty="0" err="1"/>
              <a:t>FileOutputStream</a:t>
            </a:r>
            <a:r>
              <a:rPr lang="zh-CN" altLang="en-US" dirty="0"/>
              <a:t>文件字节输出流</a:t>
            </a:r>
          </a:p>
        </p:txBody>
      </p:sp>
      <p:sp>
        <p:nvSpPr>
          <p:cNvPr id="15" name="矩形 14">
            <a:extLst>
              <a:ext uri="{FF2B5EF4-FFF2-40B4-BE49-F238E27FC236}">
                <a16:creationId xmlns:a16="http://schemas.microsoft.com/office/drawing/2014/main" id="{63EE71D3-0F5C-4CAD-0760-855F0E2593A5}"/>
              </a:ext>
            </a:extLst>
          </p:cNvPr>
          <p:cNvSpPr/>
          <p:nvPr/>
        </p:nvSpPr>
        <p:spPr>
          <a:xfrm>
            <a:off x="8590423" y="1981902"/>
            <a:ext cx="2870282" cy="3276120"/>
          </a:xfrm>
          <a:prstGeom prst="rect">
            <a:avLst/>
          </a:prstGeom>
          <a:solidFill>
            <a:srgbClr val="F9FBF9"/>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Picture 4">
            <a:extLst>
              <a:ext uri="{FF2B5EF4-FFF2-40B4-BE49-F238E27FC236}">
                <a16:creationId xmlns:a16="http://schemas.microsoft.com/office/drawing/2014/main" id="{8F21B49F-4CC1-067D-BA5A-ED51B1B4B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491" y="2712641"/>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三角形 5">
            <a:extLst>
              <a:ext uri="{FF2B5EF4-FFF2-40B4-BE49-F238E27FC236}">
                <a16:creationId xmlns:a16="http://schemas.microsoft.com/office/drawing/2014/main" id="{DFF2CBA2-98E5-B17D-390B-E1479C4D564A}"/>
              </a:ext>
            </a:extLst>
          </p:cNvPr>
          <p:cNvSpPr/>
          <p:nvPr/>
        </p:nvSpPr>
        <p:spPr>
          <a:xfrm rot="2651319">
            <a:off x="8848011" y="21148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C3108B1B-3420-BDDF-7307-AD354E99D225}"/>
              </a:ext>
            </a:extLst>
          </p:cNvPr>
          <p:cNvSpPr/>
          <p:nvPr/>
        </p:nvSpPr>
        <p:spPr>
          <a:xfrm>
            <a:off x="8841396" y="1831430"/>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20" name="矩形 19">
            <a:extLst>
              <a:ext uri="{FF2B5EF4-FFF2-40B4-BE49-F238E27FC236}">
                <a16:creationId xmlns:a16="http://schemas.microsoft.com/office/drawing/2014/main" id="{9899D129-0514-94E8-B17C-D4579EF0AA86}"/>
              </a:ext>
            </a:extLst>
          </p:cNvPr>
          <p:cNvSpPr/>
          <p:nvPr/>
        </p:nvSpPr>
        <p:spPr>
          <a:xfrm>
            <a:off x="671821" y="1981902"/>
            <a:ext cx="2870282" cy="3276120"/>
          </a:xfrm>
          <a:prstGeom prst="rect">
            <a:avLst/>
          </a:prstGeom>
          <a:solidFill>
            <a:srgbClr val="F9FBF9"/>
          </a:solid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34D961D1-688D-6E2F-4307-EE40EBCDA35D}"/>
              </a:ext>
            </a:extLst>
          </p:cNvPr>
          <p:cNvSpPr/>
          <p:nvPr/>
        </p:nvSpPr>
        <p:spPr>
          <a:xfrm>
            <a:off x="922794" y="1831431"/>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22" name="椭圆 21">
            <a:extLst>
              <a:ext uri="{FF2B5EF4-FFF2-40B4-BE49-F238E27FC236}">
                <a16:creationId xmlns:a16="http://schemas.microsoft.com/office/drawing/2014/main" id="{9EB28314-E2F4-5EA6-75F1-062DF0E74139}"/>
              </a:ext>
            </a:extLst>
          </p:cNvPr>
          <p:cNvSpPr/>
          <p:nvPr/>
        </p:nvSpPr>
        <p:spPr>
          <a:xfrm>
            <a:off x="1010194" y="2843470"/>
            <a:ext cx="1940699" cy="1801126"/>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Bebas"/>
              </a:rPr>
              <a:t>   程序（进程）</a:t>
            </a:r>
          </a:p>
        </p:txBody>
      </p:sp>
      <p:sp>
        <p:nvSpPr>
          <p:cNvPr id="23" name="形状4">
            <a:extLst>
              <a:ext uri="{FF2B5EF4-FFF2-40B4-BE49-F238E27FC236}">
                <a16:creationId xmlns:a16="http://schemas.microsoft.com/office/drawing/2014/main" id="{8D01EB75-5CE8-9CE0-818A-9F661C280791}"/>
              </a:ext>
            </a:extLst>
          </p:cNvPr>
          <p:cNvSpPr/>
          <p:nvPr/>
        </p:nvSpPr>
        <p:spPr>
          <a:xfrm rot="10800000" flipH="1">
            <a:off x="3072971" y="3543962"/>
            <a:ext cx="6166460" cy="410210"/>
          </a:xfrm>
          <a:prstGeom prst="rightArrow">
            <a:avLst>
              <a:gd name="adj1" fmla="val 59701"/>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p>
            <a:pPr algn="ctr"/>
            <a:endParaRPr/>
          </a:p>
        </p:txBody>
      </p:sp>
      <p:pic>
        <p:nvPicPr>
          <p:cNvPr id="24" name="图片 23">
            <a:extLst>
              <a:ext uri="{FF2B5EF4-FFF2-40B4-BE49-F238E27FC236}">
                <a16:creationId xmlns:a16="http://schemas.microsoft.com/office/drawing/2014/main" id="{A86FBBB2-4B7E-1DA3-9434-CDAEFC6227CA}"/>
              </a:ext>
            </a:extLst>
          </p:cNvPr>
          <p:cNvPicPr>
            <a:picLocks noChangeAspect="1"/>
          </p:cNvPicPr>
          <p:nvPr/>
        </p:nvPicPr>
        <p:blipFill>
          <a:blip r:embed="rId4"/>
          <a:stretch>
            <a:fillRect/>
          </a:stretch>
        </p:blipFill>
        <p:spPr>
          <a:xfrm>
            <a:off x="3072971" y="3954172"/>
            <a:ext cx="189328" cy="410210"/>
          </a:xfrm>
          <a:prstGeom prst="rect">
            <a:avLst/>
          </a:prstGeom>
        </p:spPr>
      </p:pic>
      <p:pic>
        <p:nvPicPr>
          <p:cNvPr id="25" name="图片 24">
            <a:extLst>
              <a:ext uri="{FF2B5EF4-FFF2-40B4-BE49-F238E27FC236}">
                <a16:creationId xmlns:a16="http://schemas.microsoft.com/office/drawing/2014/main" id="{3FF42233-B040-8D56-78F9-CB47418DB87D}"/>
              </a:ext>
            </a:extLst>
          </p:cNvPr>
          <p:cNvPicPr>
            <a:picLocks noChangeAspect="1"/>
          </p:cNvPicPr>
          <p:nvPr/>
        </p:nvPicPr>
        <p:blipFill>
          <a:blip r:embed="rId4"/>
          <a:stretch>
            <a:fillRect/>
          </a:stretch>
        </p:blipFill>
        <p:spPr>
          <a:xfrm>
            <a:off x="3011330" y="3594251"/>
            <a:ext cx="189328" cy="410210"/>
          </a:xfrm>
          <a:prstGeom prst="rect">
            <a:avLst/>
          </a:prstGeom>
        </p:spPr>
      </p:pic>
      <p:sp>
        <p:nvSpPr>
          <p:cNvPr id="26" name="文本框 25">
            <a:extLst>
              <a:ext uri="{FF2B5EF4-FFF2-40B4-BE49-F238E27FC236}">
                <a16:creationId xmlns:a16="http://schemas.microsoft.com/office/drawing/2014/main" id="{23926F13-AC01-CADD-6ADC-FF8C52ED7C43}"/>
              </a:ext>
            </a:extLst>
          </p:cNvPr>
          <p:cNvSpPr txBox="1"/>
          <p:nvPr/>
        </p:nvSpPr>
        <p:spPr>
          <a:xfrm>
            <a:off x="4260197" y="2978581"/>
            <a:ext cx="6126480" cy="46609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altLang="zh-CN" sz="14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FileOutputStream</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文件字节输出流</a:t>
            </a:r>
            <a:endPar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9475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p:tgtEl>
                                          <p:spTgt spid="22"/>
                                        </p:tgtEl>
                                        <p:attrNameLst>
                                          <p:attrName>ppt_y</p:attrName>
                                        </p:attrNameLst>
                                      </p:cBhvr>
                                      <p:tavLst>
                                        <p:tav tm="0">
                                          <p:val>
                                            <p:strVal val="#ppt_y+#ppt_h*1.125000"/>
                                          </p:val>
                                        </p:tav>
                                        <p:tav tm="100000">
                                          <p:val>
                                            <p:strVal val="#ppt_y"/>
                                          </p:val>
                                        </p:tav>
                                      </p:tavLst>
                                    </p:anim>
                                    <p:animEffect transition="in" filter="wipe(up)">
                                      <p:cBhvr>
                                        <p:cTn id="16" dur="500"/>
                                        <p:tgtEl>
                                          <p:spTgt spid="22"/>
                                        </p:tgtEl>
                                      </p:cBhvr>
                                    </p:animEffect>
                                  </p:childTnLst>
                                </p:cTn>
                              </p:par>
                              <p:par>
                                <p:cTn id="17" presetID="3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900" decel="100000" fill="hold"/>
                                        <p:tgtEl>
                                          <p:spTgt spid="1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900" decel="100000" fill="hold"/>
                                        <p:tgtEl>
                                          <p:spTgt spid="1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900" decel="100000" fill="hold"/>
                                        <p:tgtEl>
                                          <p:spTgt spid="1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900" decel="100000" fill="hold"/>
                                        <p:tgtEl>
                                          <p:spTgt spid="2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20" grpId="0" animBg="1"/>
      <p:bldP spid="21" grpId="0" animBg="1"/>
      <p:bldP spid="22" grpId="0" animBg="1"/>
      <p:bldP spid="23" grpId="0" animBg="1"/>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66BE3941-DEEF-2D53-A9E1-4993E106DED0}"/>
              </a:ext>
            </a:extLst>
          </p:cNvPr>
          <p:cNvSpPr>
            <a:spLocks noChangeArrowheads="1"/>
          </p:cNvSpPr>
          <p:nvPr/>
        </p:nvSpPr>
        <p:spPr bwMode="auto">
          <a:xfrm>
            <a:off x="576196" y="877340"/>
            <a:ext cx="6734536"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作用：以内存为基准，把</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内存中的数据以字节的形式写出到文件中去。</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53A3B423-222D-AD5E-8143-D0B3888CC3E2}"/>
              </a:ext>
            </a:extLst>
          </p:cNvPr>
          <p:cNvSpPr>
            <a:spLocks noGrp="1"/>
          </p:cNvSpPr>
          <p:nvPr>
            <p:ph type="title"/>
          </p:nvPr>
        </p:nvSpPr>
        <p:spPr/>
        <p:txBody>
          <a:bodyPr/>
          <a:lstStyle/>
          <a:p>
            <a:r>
              <a:rPr lang="en-US" altLang="zh-CN" dirty="0" err="1"/>
              <a:t>FileOutputStream</a:t>
            </a:r>
            <a:r>
              <a:rPr lang="zh-CN" altLang="en-US" dirty="0"/>
              <a:t>文件字节输出流</a:t>
            </a:r>
          </a:p>
        </p:txBody>
      </p:sp>
      <p:graphicFrame>
        <p:nvGraphicFramePr>
          <p:cNvPr id="11" name="表格 10">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2866251347"/>
              </p:ext>
            </p:extLst>
          </p:nvPr>
        </p:nvGraphicFramePr>
        <p:xfrm>
          <a:off x="701040" y="1749608"/>
          <a:ext cx="9672320" cy="1862081"/>
        </p:xfrm>
        <a:graphic>
          <a:graphicData uri="http://schemas.openxmlformats.org/drawingml/2006/table">
            <a:tbl>
              <a:tblPr>
                <a:effectLst>
                  <a:outerShdw blurRad="63500" sx="102000" sy="102000" algn="ctr" rotWithShape="0">
                    <a:prstClr val="black">
                      <a:alpha val="40000"/>
                    </a:prstClr>
                  </a:outerShdw>
                </a:effectLst>
              </a:tblPr>
              <a:tblGrid>
                <a:gridCol w="5256475">
                  <a:extLst>
                    <a:ext uri="{9D8B030D-6E8A-4147-A177-3AD203B41FA5}">
                      <a16:colId xmlns:a16="http://schemas.microsoft.com/office/drawing/2014/main" val="1138920238"/>
                    </a:ext>
                  </a:extLst>
                </a:gridCol>
                <a:gridCol w="4415845">
                  <a:extLst>
                    <a:ext uri="{9D8B030D-6E8A-4147-A177-3AD203B41FA5}">
                      <a16:colId xmlns:a16="http://schemas.microsoft.com/office/drawing/2014/main" val="432614512"/>
                    </a:ext>
                  </a:extLst>
                </a:gridCol>
              </a:tblGrid>
              <a:tr h="377074">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0084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300" kern="1200" dirty="0">
                          <a:solidFill>
                            <a:schemeClr val="tx1">
                              <a:lumMod val="85000"/>
                              <a:lumOff val="15000"/>
                            </a:schemeClr>
                          </a:solidFill>
                          <a:latin typeface="Consolas" panose="020B0609020204030204" pitchFamily="49" charset="0"/>
                          <a:ea typeface="Alibaba PuHuiTi R"/>
                          <a:cs typeface="+mn-cs"/>
                        </a:rPr>
                        <a:t>Output</a:t>
                      </a:r>
                      <a:r>
                        <a:rPr lang="zh-CN" altLang="zh-CN" sz="1300" kern="1200" dirty="0">
                          <a:solidFill>
                            <a:schemeClr val="tx1">
                              <a:lumMod val="85000"/>
                              <a:lumOff val="15000"/>
                            </a:schemeClr>
                          </a:solidFill>
                          <a:latin typeface="Consolas" panose="020B0609020204030204" pitchFamily="49" charset="0"/>
                          <a:ea typeface="Alibaba PuHuiTi R"/>
                          <a:cs typeface="+mn-cs"/>
                        </a:rPr>
                        <a:t>Stream​(File file)</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zh-CN" sz="1300" dirty="0">
                          <a:solidFill>
                            <a:schemeClr val="tx1">
                              <a:lumMod val="85000"/>
                              <a:lumOff val="15000"/>
                            </a:schemeClr>
                          </a:solidFill>
                          <a:latin typeface="微软雅黑" pitchFamily="34" charset="-122"/>
                          <a:ea typeface="Alibaba PuHuiTi R"/>
                        </a:rPr>
                        <a:t>创建字节输</a:t>
                      </a:r>
                      <a:r>
                        <a:rPr lang="zh-CN" altLang="en-US" sz="1300" dirty="0">
                          <a:solidFill>
                            <a:schemeClr val="tx1">
                              <a:lumMod val="85000"/>
                              <a:lumOff val="15000"/>
                            </a:schemeClr>
                          </a:solidFill>
                          <a:latin typeface="微软雅黑" pitchFamily="34" charset="-122"/>
                          <a:ea typeface="Alibaba PuHuiTi R"/>
                        </a:rPr>
                        <a:t>出</a:t>
                      </a:r>
                      <a:r>
                        <a:rPr lang="zh-CN" altLang="zh-CN" sz="1300" dirty="0">
                          <a:solidFill>
                            <a:schemeClr val="tx1">
                              <a:lumMod val="85000"/>
                              <a:lumOff val="15000"/>
                            </a:schemeClr>
                          </a:solidFill>
                          <a:latin typeface="微软雅黑" pitchFamily="34" charset="-122"/>
                          <a:ea typeface="Alibaba PuHuiTi R"/>
                        </a:rPr>
                        <a:t>流管道与源文件对象接通</a:t>
                      </a:r>
                      <a:endParaRPr lang="en-US" altLang="zh-CN" sz="1300" dirty="0">
                        <a:solidFill>
                          <a:schemeClr val="tx1">
                            <a:lumMod val="85000"/>
                            <a:lumOff val="15000"/>
                          </a:schemeClr>
                        </a:solidFill>
                        <a:latin typeface="微软雅黑" pitchFamily="34" charset="-122"/>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35659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300" kern="1200" dirty="0">
                          <a:solidFill>
                            <a:schemeClr val="tx1">
                              <a:lumMod val="85000"/>
                              <a:lumOff val="15000"/>
                            </a:schemeClr>
                          </a:solidFill>
                          <a:latin typeface="Consolas" panose="020B0609020204030204" pitchFamily="49" charset="0"/>
                          <a:ea typeface="Alibaba PuHuiTi R"/>
                          <a:cs typeface="+mn-cs"/>
                        </a:rPr>
                        <a:t>Output</a:t>
                      </a:r>
                      <a:r>
                        <a:rPr lang="zh-CN" altLang="zh-CN" sz="1300" kern="1200" dirty="0">
                          <a:solidFill>
                            <a:schemeClr val="tx1">
                              <a:lumMod val="85000"/>
                              <a:lumOff val="15000"/>
                            </a:schemeClr>
                          </a:solidFill>
                          <a:latin typeface="Consolas" panose="020B0609020204030204" pitchFamily="49" charset="0"/>
                          <a:ea typeface="Alibaba PuHuiTi R"/>
                          <a:cs typeface="+mn-cs"/>
                        </a:rPr>
                        <a:t>Stream​(</a:t>
                      </a:r>
                      <a:r>
                        <a:rPr lang="en-US" altLang="zh-CN" sz="1300" kern="1200" dirty="0">
                          <a:solidFill>
                            <a:schemeClr val="tx1">
                              <a:lumMod val="85000"/>
                              <a:lumOff val="15000"/>
                            </a:schemeClr>
                          </a:solidFill>
                          <a:latin typeface="Consolas" panose="020B0609020204030204" pitchFamily="49" charset="0"/>
                          <a:ea typeface="Alibaba PuHuiTi R"/>
                          <a:cs typeface="+mn-cs"/>
                        </a:rPr>
                        <a:t>String</a:t>
                      </a:r>
                      <a:r>
                        <a:rPr lang="zh-CN" altLang="zh-CN" sz="1300" kern="1200" dirty="0">
                          <a:solidFill>
                            <a:schemeClr val="tx1">
                              <a:lumMod val="85000"/>
                              <a:lumOff val="15000"/>
                            </a:schemeClr>
                          </a:solidFill>
                          <a:latin typeface="Consolas" panose="020B0609020204030204" pitchFamily="49" charset="0"/>
                          <a:ea typeface="Alibaba PuHuiTi R"/>
                          <a:cs typeface="+mn-cs"/>
                        </a:rPr>
                        <a:t> file</a:t>
                      </a:r>
                      <a:r>
                        <a:rPr lang="en-US" altLang="zh-CN" sz="1300" kern="1200" dirty="0">
                          <a:solidFill>
                            <a:schemeClr val="tx1">
                              <a:lumMod val="85000"/>
                              <a:lumOff val="15000"/>
                            </a:schemeClr>
                          </a:solidFill>
                          <a:latin typeface="Consolas" panose="020B0609020204030204" pitchFamily="49" charset="0"/>
                          <a:ea typeface="Alibaba PuHuiTi R"/>
                          <a:cs typeface="+mn-cs"/>
                        </a:rPr>
                        <a:t>path</a:t>
                      </a:r>
                      <a:r>
                        <a:rPr lang="zh-CN" altLang="zh-CN" sz="1300" kern="1200" dirty="0">
                          <a:solidFill>
                            <a:schemeClr val="tx1">
                              <a:lumMod val="85000"/>
                              <a:lumOff val="15000"/>
                            </a:schemeClr>
                          </a:solidFill>
                          <a:latin typeface="Consolas" panose="020B0609020204030204" pitchFamily="49" charset="0"/>
                          <a:ea typeface="Alibaba PuHuiTi R"/>
                          <a:cs typeface="+mn-cs"/>
                        </a:rPr>
                        <a:t>)</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dirty="0">
                          <a:solidFill>
                            <a:schemeClr val="tx1">
                              <a:lumMod val="85000"/>
                              <a:lumOff val="15000"/>
                            </a:schemeClr>
                          </a:solidFill>
                          <a:latin typeface="微软雅黑" pitchFamily="34" charset="-122"/>
                          <a:ea typeface="Alibaba PuHuiTi R"/>
                        </a:rPr>
                        <a:t>创建字节输</a:t>
                      </a:r>
                      <a:r>
                        <a:rPr lang="zh-CN" altLang="en-US" sz="1300" dirty="0">
                          <a:solidFill>
                            <a:schemeClr val="tx1">
                              <a:lumMod val="85000"/>
                              <a:lumOff val="15000"/>
                            </a:schemeClr>
                          </a:solidFill>
                          <a:latin typeface="微软雅黑" pitchFamily="34" charset="-122"/>
                          <a:ea typeface="Alibaba PuHuiTi R"/>
                        </a:rPr>
                        <a:t>出</a:t>
                      </a:r>
                      <a:r>
                        <a:rPr lang="zh-CN" altLang="zh-CN" sz="1300" dirty="0">
                          <a:solidFill>
                            <a:schemeClr val="tx1">
                              <a:lumMod val="85000"/>
                              <a:lumOff val="15000"/>
                            </a:schemeClr>
                          </a:solidFill>
                          <a:latin typeface="微软雅黑" pitchFamily="34" charset="-122"/>
                          <a:ea typeface="Alibaba PuHuiTi R"/>
                        </a:rPr>
                        <a:t>流管道与源文件路径接通</a:t>
                      </a:r>
                      <a:endParaRPr kumimoji="0" lang="zh-CN" altLang="en-US" sz="1300" b="0" i="0" u="none" strike="noStrike" cap="none" normalizeH="0" baseline="0" dirty="0">
                        <a:ln>
                          <a:noFill/>
                        </a:ln>
                        <a:solidFill>
                          <a:srgbClr val="262626"/>
                        </a:solidFill>
                        <a:effectLst/>
                        <a:latin typeface="Alibaba PuHuiTi R" pitchFamily="18" charset="-122"/>
                        <a:ea typeface="Alibaba PuHuiTi R"/>
                        <a:cs typeface="Alibaba PuHuiTi R"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35659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300" kern="1200" dirty="0">
                          <a:solidFill>
                            <a:schemeClr val="tx1">
                              <a:lumMod val="85000"/>
                              <a:lumOff val="15000"/>
                            </a:schemeClr>
                          </a:solidFill>
                          <a:latin typeface="Consolas" panose="020B0609020204030204" pitchFamily="49" charset="0"/>
                          <a:ea typeface="Alibaba PuHuiTi R"/>
                          <a:cs typeface="+mn-cs"/>
                        </a:rPr>
                        <a:t>Output</a:t>
                      </a:r>
                      <a:r>
                        <a:rPr lang="zh-CN" altLang="zh-CN" sz="1300" kern="1200" dirty="0">
                          <a:solidFill>
                            <a:schemeClr val="tx1">
                              <a:lumMod val="85000"/>
                              <a:lumOff val="15000"/>
                            </a:schemeClr>
                          </a:solidFill>
                          <a:latin typeface="Consolas" panose="020B0609020204030204" pitchFamily="49" charset="0"/>
                          <a:ea typeface="Alibaba PuHuiTi R"/>
                          <a:cs typeface="+mn-cs"/>
                        </a:rPr>
                        <a:t>Stream​(File file</a:t>
                      </a:r>
                      <a:r>
                        <a:rPr lang="zh-CN" altLang="en-US" sz="1300" kern="1200" dirty="0">
                          <a:solidFill>
                            <a:schemeClr val="tx1">
                              <a:lumMod val="85000"/>
                              <a:lumOff val="15000"/>
                            </a:schemeClr>
                          </a:solidFill>
                          <a:latin typeface="Consolas" panose="020B0609020204030204" pitchFamily="49" charset="0"/>
                          <a:ea typeface="Alibaba PuHuiTi R"/>
                          <a:cs typeface="+mn-cs"/>
                        </a:rPr>
                        <a:t>，</a:t>
                      </a:r>
                      <a:r>
                        <a:rPr lang="en-US" altLang="zh-CN" sz="130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300" kern="1200" dirty="0">
                          <a:solidFill>
                            <a:schemeClr val="tx1">
                              <a:lumMod val="85000"/>
                              <a:lumOff val="15000"/>
                            </a:schemeClr>
                          </a:solidFill>
                          <a:latin typeface="Consolas" panose="020B0609020204030204" pitchFamily="49" charset="0"/>
                          <a:ea typeface="Alibaba PuHuiTi R"/>
                          <a:cs typeface="+mn-cs"/>
                        </a:rPr>
                        <a:t> append</a:t>
                      </a:r>
                      <a:r>
                        <a:rPr lang="zh-CN" altLang="zh-CN" sz="1300" kern="1200" dirty="0">
                          <a:solidFill>
                            <a:schemeClr val="tx1">
                              <a:lumMod val="85000"/>
                              <a:lumOff val="15000"/>
                            </a:schemeClr>
                          </a:solidFill>
                          <a:latin typeface="Consolas" panose="020B0609020204030204" pitchFamily="49" charset="0"/>
                          <a:ea typeface="Alibaba PuHuiTi R"/>
                          <a:cs typeface="+mn-cs"/>
                        </a:rPr>
                        <a:t>)</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zh-CN" sz="1300" dirty="0">
                          <a:solidFill>
                            <a:schemeClr val="tx1">
                              <a:lumMod val="85000"/>
                              <a:lumOff val="15000"/>
                            </a:schemeClr>
                          </a:solidFill>
                          <a:latin typeface="微软雅黑" pitchFamily="34" charset="-122"/>
                          <a:ea typeface="Alibaba PuHuiTi R"/>
                        </a:rPr>
                        <a:t>创建字节输</a:t>
                      </a:r>
                      <a:r>
                        <a:rPr lang="zh-CN" altLang="en-US" sz="1300" dirty="0">
                          <a:solidFill>
                            <a:schemeClr val="tx1">
                              <a:lumMod val="85000"/>
                              <a:lumOff val="15000"/>
                            </a:schemeClr>
                          </a:solidFill>
                          <a:latin typeface="微软雅黑" pitchFamily="34" charset="-122"/>
                          <a:ea typeface="Alibaba PuHuiTi R"/>
                        </a:rPr>
                        <a:t>出</a:t>
                      </a:r>
                      <a:r>
                        <a:rPr lang="zh-CN" altLang="zh-CN" sz="1300" dirty="0">
                          <a:solidFill>
                            <a:schemeClr val="tx1">
                              <a:lumMod val="85000"/>
                              <a:lumOff val="15000"/>
                            </a:schemeClr>
                          </a:solidFill>
                          <a:latin typeface="微软雅黑" pitchFamily="34" charset="-122"/>
                          <a:ea typeface="Alibaba PuHuiTi R"/>
                        </a:rPr>
                        <a:t>流管道与源文件对象接通</a:t>
                      </a:r>
                      <a:r>
                        <a:rPr lang="zh-CN" altLang="en-US" sz="1300" dirty="0">
                          <a:solidFill>
                            <a:schemeClr val="tx1">
                              <a:lumMod val="85000"/>
                              <a:lumOff val="15000"/>
                            </a:schemeClr>
                          </a:solidFill>
                          <a:latin typeface="微软雅黑" pitchFamily="34" charset="-122"/>
                          <a:ea typeface="Alibaba PuHuiTi R"/>
                        </a:rPr>
                        <a:t>，可追加数据</a:t>
                      </a:r>
                      <a:endParaRPr lang="en-US" altLang="zh-CN" sz="1300" dirty="0">
                        <a:solidFill>
                          <a:schemeClr val="tx1">
                            <a:lumMod val="85000"/>
                            <a:lumOff val="15000"/>
                          </a:schemeClr>
                        </a:solidFill>
                        <a:latin typeface="微软雅黑" pitchFamily="34" charset="-122"/>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33285961"/>
                  </a:ext>
                </a:extLst>
              </a:tr>
              <a:tr h="35593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300" kern="1200" dirty="0">
                          <a:solidFill>
                            <a:schemeClr val="tx1">
                              <a:lumMod val="85000"/>
                              <a:lumOff val="15000"/>
                            </a:schemeClr>
                          </a:solidFill>
                          <a:latin typeface="Consolas" panose="020B0609020204030204" pitchFamily="49" charset="0"/>
                          <a:ea typeface="Alibaba PuHuiTi R"/>
                          <a:cs typeface="+mn-cs"/>
                        </a:rPr>
                        <a:t>Output</a:t>
                      </a:r>
                      <a:r>
                        <a:rPr lang="zh-CN" altLang="zh-CN" sz="1300" kern="1200" dirty="0">
                          <a:solidFill>
                            <a:schemeClr val="tx1">
                              <a:lumMod val="85000"/>
                              <a:lumOff val="15000"/>
                            </a:schemeClr>
                          </a:solidFill>
                          <a:latin typeface="Consolas" panose="020B0609020204030204" pitchFamily="49" charset="0"/>
                          <a:ea typeface="Alibaba PuHuiTi R"/>
                          <a:cs typeface="+mn-cs"/>
                        </a:rPr>
                        <a:t>Stream​(</a:t>
                      </a:r>
                      <a:r>
                        <a:rPr lang="en-US" altLang="zh-CN" sz="1300" kern="1200" dirty="0">
                          <a:solidFill>
                            <a:schemeClr val="tx1">
                              <a:lumMod val="85000"/>
                              <a:lumOff val="15000"/>
                            </a:schemeClr>
                          </a:solidFill>
                          <a:latin typeface="Consolas" panose="020B0609020204030204" pitchFamily="49" charset="0"/>
                          <a:ea typeface="Alibaba PuHuiTi R"/>
                          <a:cs typeface="+mn-cs"/>
                        </a:rPr>
                        <a:t>String</a:t>
                      </a:r>
                      <a:r>
                        <a:rPr lang="zh-CN" altLang="zh-CN" sz="1300" kern="1200" dirty="0">
                          <a:solidFill>
                            <a:schemeClr val="tx1">
                              <a:lumMod val="85000"/>
                              <a:lumOff val="15000"/>
                            </a:schemeClr>
                          </a:solidFill>
                          <a:latin typeface="Consolas" panose="020B0609020204030204" pitchFamily="49" charset="0"/>
                          <a:ea typeface="Alibaba PuHuiTi R"/>
                          <a:cs typeface="+mn-cs"/>
                        </a:rPr>
                        <a:t> file</a:t>
                      </a:r>
                      <a:r>
                        <a:rPr lang="en-US" altLang="zh-CN" sz="1300" kern="1200" dirty="0">
                          <a:solidFill>
                            <a:schemeClr val="tx1">
                              <a:lumMod val="85000"/>
                              <a:lumOff val="15000"/>
                            </a:schemeClr>
                          </a:solidFill>
                          <a:latin typeface="Consolas" panose="020B0609020204030204" pitchFamily="49" charset="0"/>
                          <a:ea typeface="Alibaba PuHuiTi R"/>
                          <a:cs typeface="+mn-cs"/>
                        </a:rPr>
                        <a:t>path</a:t>
                      </a:r>
                      <a:r>
                        <a:rPr lang="zh-CN" altLang="en-US" sz="1300" kern="1200" dirty="0">
                          <a:solidFill>
                            <a:schemeClr val="tx1">
                              <a:lumMod val="85000"/>
                              <a:lumOff val="15000"/>
                            </a:schemeClr>
                          </a:solidFill>
                          <a:latin typeface="Consolas" panose="020B0609020204030204" pitchFamily="49" charset="0"/>
                          <a:ea typeface="Alibaba PuHuiTi R"/>
                          <a:cs typeface="+mn-cs"/>
                        </a:rPr>
                        <a:t>，</a:t>
                      </a:r>
                      <a:r>
                        <a:rPr lang="en-US" altLang="zh-CN" sz="130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300" kern="1200" dirty="0">
                          <a:solidFill>
                            <a:schemeClr val="tx1">
                              <a:lumMod val="85000"/>
                              <a:lumOff val="15000"/>
                            </a:schemeClr>
                          </a:solidFill>
                          <a:latin typeface="Consolas" panose="020B0609020204030204" pitchFamily="49" charset="0"/>
                          <a:ea typeface="Alibaba PuHuiTi R"/>
                          <a:cs typeface="+mn-cs"/>
                        </a:rPr>
                        <a:t> append</a:t>
                      </a:r>
                      <a:r>
                        <a:rPr lang="zh-CN" altLang="zh-CN" sz="1300" kern="1200" dirty="0">
                          <a:solidFill>
                            <a:schemeClr val="tx1">
                              <a:lumMod val="85000"/>
                              <a:lumOff val="15000"/>
                            </a:schemeClr>
                          </a:solidFill>
                          <a:latin typeface="Consolas" panose="020B0609020204030204" pitchFamily="49" charset="0"/>
                          <a:ea typeface="Alibaba PuHuiTi R"/>
                          <a:cs typeface="+mn-cs"/>
                        </a:rPr>
                        <a:t>)</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dirty="0">
                          <a:solidFill>
                            <a:schemeClr val="tx1">
                              <a:lumMod val="85000"/>
                              <a:lumOff val="15000"/>
                            </a:schemeClr>
                          </a:solidFill>
                          <a:latin typeface="微软雅黑" pitchFamily="34" charset="-122"/>
                          <a:ea typeface="Alibaba PuHuiTi R"/>
                        </a:rPr>
                        <a:t>创建字节输</a:t>
                      </a:r>
                      <a:r>
                        <a:rPr lang="zh-CN" altLang="en-US" sz="1300" dirty="0">
                          <a:solidFill>
                            <a:schemeClr val="tx1">
                              <a:lumMod val="85000"/>
                              <a:lumOff val="15000"/>
                            </a:schemeClr>
                          </a:solidFill>
                          <a:latin typeface="微软雅黑" pitchFamily="34" charset="-122"/>
                          <a:ea typeface="Alibaba PuHuiTi R"/>
                        </a:rPr>
                        <a:t>出</a:t>
                      </a:r>
                      <a:r>
                        <a:rPr lang="zh-CN" altLang="zh-CN" sz="1300" dirty="0">
                          <a:solidFill>
                            <a:schemeClr val="tx1">
                              <a:lumMod val="85000"/>
                              <a:lumOff val="15000"/>
                            </a:schemeClr>
                          </a:solidFill>
                          <a:latin typeface="微软雅黑" pitchFamily="34" charset="-122"/>
                          <a:ea typeface="Alibaba PuHuiTi R"/>
                        </a:rPr>
                        <a:t>流管道与源文件路径接通</a:t>
                      </a:r>
                      <a:r>
                        <a:rPr lang="zh-CN" altLang="en-US" sz="1300" dirty="0">
                          <a:solidFill>
                            <a:schemeClr val="tx1">
                              <a:lumMod val="85000"/>
                              <a:lumOff val="15000"/>
                            </a:schemeClr>
                          </a:solidFill>
                          <a:latin typeface="微软雅黑" pitchFamily="34" charset="-122"/>
                          <a:ea typeface="Alibaba PuHuiTi R"/>
                        </a:rPr>
                        <a:t>，可追加数据</a:t>
                      </a:r>
                      <a:endParaRPr kumimoji="0" lang="zh-CN" altLang="en-US" sz="1300" b="0" i="0" u="none" strike="noStrike" cap="none" normalizeH="0" baseline="0" dirty="0">
                        <a:ln>
                          <a:noFill/>
                        </a:ln>
                        <a:solidFill>
                          <a:srgbClr val="262626"/>
                        </a:solidFill>
                        <a:effectLst/>
                        <a:latin typeface="Alibaba PuHuiTi R" pitchFamily="18" charset="-122"/>
                        <a:ea typeface="Alibaba PuHuiTi R"/>
                        <a:cs typeface="Alibaba PuHuiTi R"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92629182"/>
                  </a:ext>
                </a:extLst>
              </a:tr>
            </a:tbl>
          </a:graphicData>
        </a:graphic>
      </p:graphicFrame>
      <p:graphicFrame>
        <p:nvGraphicFramePr>
          <p:cNvPr id="15" name="表格 14">
            <a:extLst>
              <a:ext uri="{FF2B5EF4-FFF2-40B4-BE49-F238E27FC236}">
                <a16:creationId xmlns:a16="http://schemas.microsoft.com/office/drawing/2014/main" id="{CA75E2DF-2775-FEB7-326A-497AC2F8FFFF}"/>
              </a:ext>
            </a:extLst>
          </p:cNvPr>
          <p:cNvGraphicFramePr>
            <a:graphicFrameLocks noGrp="1"/>
          </p:cNvGraphicFramePr>
          <p:nvPr>
            <p:extLst>
              <p:ext uri="{D42A27DB-BD31-4B8C-83A1-F6EECF244321}">
                <p14:modId xmlns:p14="http://schemas.microsoft.com/office/powerpoint/2010/main" val="2777459305"/>
              </p:ext>
            </p:extLst>
          </p:nvPr>
        </p:nvGraphicFramePr>
        <p:xfrm>
          <a:off x="701040" y="3808568"/>
          <a:ext cx="9672320" cy="1881605"/>
        </p:xfrm>
        <a:graphic>
          <a:graphicData uri="http://schemas.openxmlformats.org/drawingml/2006/table">
            <a:tbl>
              <a:tblPr>
                <a:effectLst>
                  <a:outerShdw blurRad="63500" sx="102000" sy="102000" algn="ctr" rotWithShape="0">
                    <a:prstClr val="black">
                      <a:alpha val="40000"/>
                    </a:prstClr>
                  </a:outerShdw>
                </a:effectLst>
              </a:tblPr>
              <a:tblGrid>
                <a:gridCol w="5273040">
                  <a:extLst>
                    <a:ext uri="{9D8B030D-6E8A-4147-A177-3AD203B41FA5}">
                      <a16:colId xmlns:a16="http://schemas.microsoft.com/office/drawing/2014/main" val="1138920238"/>
                    </a:ext>
                  </a:extLst>
                </a:gridCol>
                <a:gridCol w="4399280">
                  <a:extLst>
                    <a:ext uri="{9D8B030D-6E8A-4147-A177-3AD203B41FA5}">
                      <a16:colId xmlns:a16="http://schemas.microsoft.com/office/drawing/2014/main" val="432614512"/>
                    </a:ext>
                  </a:extLst>
                </a:gridCol>
              </a:tblGrid>
              <a:tr h="41434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28565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write(int a)</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a:solidFill>
                            <a:schemeClr val="tx1">
                              <a:lumMod val="85000"/>
                              <a:lumOff val="15000"/>
                            </a:schemeClr>
                          </a:solidFill>
                          <a:latin typeface="Consolas" panose="020B0609020204030204" pitchFamily="49" charset="0"/>
                          <a:ea typeface="Alibaba PuHuiTi R"/>
                          <a:cs typeface="+mn-cs"/>
                        </a:rPr>
                        <a:t>写一个字节出去</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28565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a:solidFill>
                            <a:schemeClr val="tx1">
                              <a:lumMod val="85000"/>
                              <a:lumOff val="15000"/>
                            </a:schemeClr>
                          </a:solidFill>
                          <a:latin typeface="Consolas" panose="020B0609020204030204" pitchFamily="49" charset="0"/>
                          <a:ea typeface="Alibaba PuHuiTi R"/>
                          <a:cs typeface="+mn-cs"/>
                        </a:rPr>
                        <a:t>public void write(byte[] buffer)</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lumMod val="85000"/>
                              <a:lumOff val="15000"/>
                            </a:schemeClr>
                          </a:solidFill>
                          <a:latin typeface="Consolas" panose="020B0609020204030204" pitchFamily="49" charset="0"/>
                          <a:ea typeface="Alibaba PuHuiTi R"/>
                          <a:cs typeface="+mn-cs"/>
                        </a:rPr>
                        <a:t>写一个字节数组出去</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344534">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write(byte[] buffer , int pos , int </a:t>
                      </a:r>
                      <a:r>
                        <a:rPr lang="en-US" altLang="zh-CN" sz="1300" kern="1200" dirty="0" err="1">
                          <a:solidFill>
                            <a:schemeClr val="tx1">
                              <a:lumMod val="85000"/>
                              <a:lumOff val="15000"/>
                            </a:schemeClr>
                          </a:solidFill>
                          <a:latin typeface="Consolas" panose="020B0609020204030204" pitchFamily="49" charset="0"/>
                          <a:ea typeface="Alibaba PuHuiTi R"/>
                          <a:cs typeface="+mn-cs"/>
                        </a:rPr>
                        <a:t>len</a:t>
                      </a:r>
                      <a:r>
                        <a:rPr lang="en-US" altLang="zh-CN" sz="1300" kern="1200" dirty="0">
                          <a:solidFill>
                            <a:schemeClr val="tx1">
                              <a:lumMod val="85000"/>
                              <a:lumOff val="15000"/>
                            </a:schemeClr>
                          </a:solidFill>
                          <a:latin typeface="Consolas" panose="020B0609020204030204" pitchFamily="49" charset="0"/>
                          <a:ea typeface="Alibaba PuHuiTi R"/>
                          <a:cs typeface="+mn-cs"/>
                        </a:rPr>
                        <a:t>)</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kern="1200" dirty="0">
                          <a:solidFill>
                            <a:schemeClr val="tx1">
                              <a:lumMod val="85000"/>
                              <a:lumOff val="15000"/>
                            </a:schemeClr>
                          </a:solidFill>
                          <a:latin typeface="Consolas" panose="020B0609020204030204" pitchFamily="49" charset="0"/>
                          <a:ea typeface="Alibaba PuHuiTi R"/>
                          <a:cs typeface="+mn-cs"/>
                        </a:rPr>
                        <a:t>写一个字节数组的一部分出去。</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324374">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close() throws </a:t>
                      </a:r>
                      <a:r>
                        <a:rPr lang="en-US" altLang="zh-CN" sz="1300" kern="1200" dirty="0" err="1">
                          <a:solidFill>
                            <a:schemeClr val="tx1">
                              <a:lumMod val="85000"/>
                              <a:lumOff val="15000"/>
                            </a:schemeClr>
                          </a:solidFill>
                          <a:latin typeface="Consolas" panose="020B0609020204030204" pitchFamily="49" charset="0"/>
                          <a:ea typeface="Alibaba PuHuiTi R"/>
                          <a:cs typeface="+mn-cs"/>
                        </a:rPr>
                        <a:t>IOException</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121883" marR="121883" marT="61009" marB="610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300" kern="1200" dirty="0">
                          <a:solidFill>
                            <a:schemeClr val="tx1">
                              <a:lumMod val="85000"/>
                              <a:lumOff val="15000"/>
                            </a:schemeClr>
                          </a:solidFill>
                          <a:latin typeface="Consolas" panose="020B0609020204030204" pitchFamily="49" charset="0"/>
                          <a:ea typeface="Alibaba PuHuiTi R"/>
                          <a:cs typeface="+mn-cs"/>
                        </a:rPr>
                        <a:t>关闭流。</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121883" marR="121883" marT="61009" marB="610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7765818"/>
                  </a:ext>
                </a:extLst>
              </a:tr>
            </a:tbl>
          </a:graphicData>
        </a:graphic>
      </p:graphicFrame>
    </p:spTree>
    <p:extLst>
      <p:ext uri="{BB962C8B-B14F-4D97-AF65-F5344CB8AC3E}">
        <p14:creationId xmlns:p14="http://schemas.microsoft.com/office/powerpoint/2010/main" val="7700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F2554-DD39-DF9E-A3A5-E9C4F46C61D1}"/>
              </a:ext>
            </a:extLst>
          </p:cNvPr>
          <p:cNvSpPr>
            <a:spLocks noGrp="1"/>
          </p:cNvSpPr>
          <p:nvPr>
            <p:ph type="title"/>
          </p:nvPr>
        </p:nvSpPr>
        <p:spPr/>
        <p:txBody>
          <a:bodyPr/>
          <a:lstStyle/>
          <a:p>
            <a:r>
              <a:rPr lang="zh-CN" altLang="en-US" dirty="0"/>
              <a:t>今日课程目标</a:t>
            </a:r>
          </a:p>
        </p:txBody>
      </p:sp>
      <p:grpSp>
        <p:nvGrpSpPr>
          <p:cNvPr id="3" name="组合 2">
            <a:extLst>
              <a:ext uri="{FF2B5EF4-FFF2-40B4-BE49-F238E27FC236}">
                <a16:creationId xmlns:a16="http://schemas.microsoft.com/office/drawing/2014/main" id="{33783372-961F-5836-0788-2BFCCCF1E5DE}"/>
              </a:ext>
            </a:extLst>
          </p:cNvPr>
          <p:cNvGrpSpPr/>
          <p:nvPr/>
        </p:nvGrpSpPr>
        <p:grpSpPr>
          <a:xfrm>
            <a:off x="515551" y="1620444"/>
            <a:ext cx="4886182" cy="474416"/>
            <a:chOff x="560709" y="5672668"/>
            <a:chExt cx="4594650" cy="817165"/>
          </a:xfrm>
        </p:grpSpPr>
        <p:sp>
          <p:nvSpPr>
            <p:cNvPr id="4" name="圆角矩形 22">
              <a:extLst>
                <a:ext uri="{FF2B5EF4-FFF2-40B4-BE49-F238E27FC236}">
                  <a16:creationId xmlns:a16="http://schemas.microsoft.com/office/drawing/2014/main" id="{81D69D99-3E78-3779-EA62-52370349372F}"/>
                </a:ext>
              </a:extLst>
            </p:cNvPr>
            <p:cNvSpPr/>
            <p:nvPr/>
          </p:nvSpPr>
          <p:spPr bwMode="auto">
            <a:xfrm flipH="1">
              <a:off x="866983" y="5672668"/>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prstClr val="white"/>
                </a:solidFill>
                <a:latin typeface="阿里巴巴普惠体" panose="00020600040101010101" pitchFamily="18" charset="-122"/>
                <a:ea typeface="字魂龙吟手书" panose="00000500000000000000"/>
                <a:cs typeface="阿里巴巴普惠体" panose="00020600040101010101" pitchFamily="18" charset="-122"/>
              </a:endParaRPr>
            </a:p>
          </p:txBody>
        </p:sp>
        <p:sp>
          <p:nvSpPr>
            <p:cNvPr id="5" name="文本框 4">
              <a:extLst>
                <a:ext uri="{FF2B5EF4-FFF2-40B4-BE49-F238E27FC236}">
                  <a16:creationId xmlns:a16="http://schemas.microsoft.com/office/drawing/2014/main" id="{4BB716AD-679A-47E7-B749-895E952FBC3D}"/>
                </a:ext>
              </a:extLst>
            </p:cNvPr>
            <p:cNvSpPr txBox="1"/>
            <p:nvPr/>
          </p:nvSpPr>
          <p:spPr>
            <a:xfrm>
              <a:off x="560709" y="5789677"/>
              <a:ext cx="4332780" cy="583147"/>
            </a:xfrm>
            <a:prstGeom prst="rect">
              <a:avLst/>
            </a:prstGeom>
            <a:noFill/>
          </p:spPr>
          <p:txBody>
            <a:bodyPr wrap="none" rtlCol="0">
              <a:spAutoFit/>
            </a:bodyPr>
            <a:lstStyle>
              <a:defPPr>
                <a:defRPr lang="zh-CN"/>
              </a:defPPr>
              <a:lvl1pPr>
                <a:defRPr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1"/>
              <a:r>
                <a:rPr lang="en-US" altLang="zh-CN" sz="1600" b="1" dirty="0">
                  <a:solidFill>
                    <a:srgbClr val="C00000"/>
                  </a:solidFill>
                  <a:latin typeface="+mn-ea"/>
                  <a:cs typeface="阿里巴巴普惠体" panose="00020600040101010101" pitchFamily="18" charset="-122"/>
                </a:rPr>
                <a:t>File </a:t>
              </a:r>
              <a:r>
                <a:rPr lang="zh-CN" altLang="en-US" sz="1600" b="1" dirty="0">
                  <a:solidFill>
                    <a:schemeClr val="tx1">
                      <a:lumMod val="75000"/>
                      <a:lumOff val="25000"/>
                    </a:schemeClr>
                  </a:solidFill>
                  <a:latin typeface="+mn-ea"/>
                  <a:cs typeface="阿里巴巴普惠体" panose="00020600040101010101" pitchFamily="18" charset="-122"/>
                </a:rPr>
                <a:t>其对象代表具体的文件，</a:t>
              </a:r>
              <a:r>
                <a:rPr lang="zh-CN" altLang="en-US" sz="1600" b="1" dirty="0">
                  <a:solidFill>
                    <a:srgbClr val="C00000"/>
                  </a:solidFill>
                  <a:latin typeface="+mn-ea"/>
                  <a:cs typeface="阿里巴巴普惠体" panose="00020600040101010101" pitchFamily="18" charset="-122"/>
                </a:rPr>
                <a:t>只能操作文件本身</a:t>
              </a:r>
              <a:endParaRPr lang="en-US" altLang="zh-CN" sz="1600" b="1" dirty="0">
                <a:solidFill>
                  <a:srgbClr val="C00000"/>
                </a:solidFill>
                <a:latin typeface="+mn-ea"/>
                <a:cs typeface="阿里巴巴普惠体" panose="00020600040101010101" pitchFamily="18" charset="-122"/>
              </a:endParaRPr>
            </a:p>
          </p:txBody>
        </p:sp>
      </p:grpSp>
      <p:grpSp>
        <p:nvGrpSpPr>
          <p:cNvPr id="6" name="组合 5">
            <a:extLst>
              <a:ext uri="{FF2B5EF4-FFF2-40B4-BE49-F238E27FC236}">
                <a16:creationId xmlns:a16="http://schemas.microsoft.com/office/drawing/2014/main" id="{350B2BD7-32A2-23F3-98BA-B271036AD26D}"/>
              </a:ext>
            </a:extLst>
          </p:cNvPr>
          <p:cNvGrpSpPr/>
          <p:nvPr/>
        </p:nvGrpSpPr>
        <p:grpSpPr>
          <a:xfrm>
            <a:off x="515550" y="2814244"/>
            <a:ext cx="2303849" cy="474416"/>
            <a:chOff x="153387" y="5672668"/>
            <a:chExt cx="5001972" cy="817165"/>
          </a:xfrm>
        </p:grpSpPr>
        <p:sp>
          <p:nvSpPr>
            <p:cNvPr id="7" name="圆角矩形 22">
              <a:extLst>
                <a:ext uri="{FF2B5EF4-FFF2-40B4-BE49-F238E27FC236}">
                  <a16:creationId xmlns:a16="http://schemas.microsoft.com/office/drawing/2014/main" id="{2C9620A3-BF84-881E-3AD7-C1D49CB11743}"/>
                </a:ext>
              </a:extLst>
            </p:cNvPr>
            <p:cNvSpPr/>
            <p:nvPr/>
          </p:nvSpPr>
          <p:spPr bwMode="auto">
            <a:xfrm flipH="1">
              <a:off x="866983" y="5672668"/>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prstClr val="white"/>
                </a:solidFill>
                <a:latin typeface="阿里巴巴普惠体" panose="00020600040101010101" pitchFamily="18" charset="-122"/>
                <a:ea typeface="字魂龙吟手书" panose="00000500000000000000"/>
                <a:cs typeface="阿里巴巴普惠体" panose="00020600040101010101" pitchFamily="18" charset="-122"/>
              </a:endParaRPr>
            </a:p>
          </p:txBody>
        </p:sp>
        <p:sp>
          <p:nvSpPr>
            <p:cNvPr id="8" name="文本框 7">
              <a:extLst>
                <a:ext uri="{FF2B5EF4-FFF2-40B4-BE49-F238E27FC236}">
                  <a16:creationId xmlns:a16="http://schemas.microsoft.com/office/drawing/2014/main" id="{90AD5D59-5A06-97DD-F0F9-5923EB2AE97F}"/>
                </a:ext>
              </a:extLst>
            </p:cNvPr>
            <p:cNvSpPr txBox="1"/>
            <p:nvPr/>
          </p:nvSpPr>
          <p:spPr>
            <a:xfrm>
              <a:off x="153387" y="5786600"/>
              <a:ext cx="4180583" cy="583147"/>
            </a:xfrm>
            <a:prstGeom prst="rect">
              <a:avLst/>
            </a:prstGeom>
            <a:noFill/>
          </p:spPr>
          <p:txBody>
            <a:bodyPr wrap="none" rtlCol="0">
              <a:spAutoFit/>
            </a:bodyPr>
            <a:lstStyle>
              <a:defPPr>
                <a:defRPr lang="zh-CN"/>
              </a:defPPr>
              <a:lvl1pPr>
                <a:defRPr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1"/>
              <a:r>
                <a:rPr lang="en-US" altLang="zh-CN" sz="1600" b="1" dirty="0">
                  <a:solidFill>
                    <a:srgbClr val="C00000"/>
                  </a:solidFill>
                  <a:latin typeface="+mn-ea"/>
                  <a:cs typeface="阿里巴巴普惠体" panose="00020600040101010101" pitchFamily="18" charset="-122"/>
                </a:rPr>
                <a:t>IO</a:t>
              </a:r>
              <a:r>
                <a:rPr lang="zh-CN" altLang="en-US" sz="1600" b="1" dirty="0">
                  <a:solidFill>
                    <a:srgbClr val="C00000"/>
                  </a:solidFill>
                  <a:latin typeface="+mn-ea"/>
                  <a:cs typeface="阿里巴巴普惠体" panose="00020600040101010101" pitchFamily="18" charset="-122"/>
                </a:rPr>
                <a:t>流 读写数据</a:t>
              </a:r>
              <a:endParaRPr lang="en-US" altLang="zh-CN" sz="1600" b="1" dirty="0">
                <a:solidFill>
                  <a:srgbClr val="C00000"/>
                </a:solidFill>
                <a:latin typeface="+mn-ea"/>
                <a:cs typeface="阿里巴巴普惠体" panose="00020600040101010101" pitchFamily="18" charset="-122"/>
              </a:endParaRPr>
            </a:p>
          </p:txBody>
        </p:sp>
      </p:grpSp>
    </p:spTree>
    <p:extLst>
      <p:ext uri="{BB962C8B-B14F-4D97-AF65-F5344CB8AC3E}">
        <p14:creationId xmlns:p14="http://schemas.microsoft.com/office/powerpoint/2010/main" val="46325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3670835" y="2524635"/>
            <a:ext cx="7170081" cy="3962399"/>
          </a:xfrm>
        </p:spPr>
        <p:txBody>
          <a:bodyPr/>
          <a:lstStyle/>
          <a:p>
            <a:pPr>
              <a:lnSpc>
                <a:spcPct val="200000"/>
              </a:lnSpc>
            </a:pPr>
            <a:r>
              <a:rPr lang="zh-CN" altLang="en-US" dirty="0"/>
              <a:t>如何创建字节输出流管道，如何实现写数据的追加操作？</a:t>
            </a:r>
            <a:endParaRPr lang="en-US" altLang="zh-CN" dirty="0"/>
          </a:p>
          <a:p>
            <a:pPr marL="971550" lvl="1" indent="-285750">
              <a:lnSpc>
                <a:spcPct val="200000"/>
              </a:lnSpc>
              <a:buFont typeface="Wingdings" panose="05000000000000000000" pitchFamily="2" charset="2"/>
              <a:buChar char="l"/>
            </a:pPr>
            <a:r>
              <a:rPr lang="zh-CN" altLang="en-US" sz="1400" b="1" dirty="0">
                <a:latin typeface="+mn-ea"/>
              </a:rPr>
              <a:t>创建</a:t>
            </a:r>
            <a:r>
              <a:rPr lang="en-US" altLang="zh-CN" sz="1400" b="1" dirty="0" err="1">
                <a:latin typeface="+mn-ea"/>
              </a:rPr>
              <a:t>FileOutpuStream</a:t>
            </a:r>
            <a:r>
              <a:rPr lang="zh-CN" altLang="en-US" sz="1400" b="1" dirty="0">
                <a:latin typeface="+mn-ea"/>
              </a:rPr>
              <a:t>的对象，在构造器第二个参数声明</a:t>
            </a:r>
            <a:r>
              <a:rPr lang="en-US" altLang="zh-CN" sz="1400" b="1" dirty="0">
                <a:latin typeface="+mn-ea"/>
              </a:rPr>
              <a:t>true.</a:t>
            </a:r>
          </a:p>
          <a:p>
            <a:pPr>
              <a:lnSpc>
                <a:spcPct val="200000"/>
              </a:lnSpc>
            </a:pPr>
            <a:r>
              <a:rPr lang="zh-CN" altLang="en-US" dirty="0"/>
              <a:t>字节输出流写数据的方法有哪些？</a:t>
            </a:r>
            <a:endParaRPr lang="en-US" altLang="zh-CN" dirty="0"/>
          </a:p>
          <a:p>
            <a:pPr>
              <a:lnSpc>
                <a:spcPct val="200000"/>
              </a:lnSpc>
            </a:pPr>
            <a:endParaRPr lang="en-US" altLang="zh-CN" dirty="0"/>
          </a:p>
          <a:p>
            <a:pPr>
              <a:lnSpc>
                <a:spcPct val="200000"/>
              </a:lnSpc>
            </a:pPr>
            <a:endParaRPr lang="en-US" altLang="zh-CN" dirty="0"/>
          </a:p>
          <a:p>
            <a:pPr>
              <a:lnSpc>
                <a:spcPct val="200000"/>
              </a:lnSpc>
            </a:pPr>
            <a:endParaRPr lang="en-US" altLang="zh-CN" dirty="0"/>
          </a:p>
          <a:p>
            <a:pPr>
              <a:lnSpc>
                <a:spcPct val="200000"/>
              </a:lnSpc>
            </a:pPr>
            <a:r>
              <a:rPr lang="en-US" altLang="zh-CN" dirty="0"/>
              <a:t>	</a:t>
            </a:r>
          </a:p>
          <a:p>
            <a:pPr>
              <a:lnSpc>
                <a:spcPct val="200000"/>
              </a:lnSpc>
            </a:pPr>
            <a:r>
              <a:rPr lang="zh-CN" altLang="en-US" dirty="0"/>
              <a:t>字节输出流如何实现写出去的数据可以换行？</a:t>
            </a:r>
            <a:endParaRPr lang="en-US" altLang="zh-CN" dirty="0"/>
          </a:p>
          <a:p>
            <a:pPr marL="971550" lvl="1" indent="-285750">
              <a:lnSpc>
                <a:spcPct val="200000"/>
              </a:lnSpc>
              <a:buFont typeface="Wingdings" panose="05000000000000000000" pitchFamily="2" charset="2"/>
              <a:buChar char="l"/>
            </a:pPr>
            <a:r>
              <a:rPr lang="en-US" altLang="zh-CN" sz="1400" b="1" dirty="0" err="1">
                <a:latin typeface="+mn-ea"/>
              </a:rPr>
              <a:t>os.write</a:t>
            </a:r>
            <a:r>
              <a:rPr lang="en-US" altLang="zh-CN" sz="1400" b="1" dirty="0">
                <a:latin typeface="+mn-ea"/>
              </a:rPr>
              <a:t>(“\r\n”.</a:t>
            </a:r>
            <a:r>
              <a:rPr lang="en-US" altLang="zh-CN" sz="1400" b="1" dirty="0" err="1">
                <a:latin typeface="+mn-ea"/>
              </a:rPr>
              <a:t>getBytes</a:t>
            </a:r>
            <a:r>
              <a:rPr lang="en-US" altLang="zh-CN" sz="1400" b="1" dirty="0">
                <a:latin typeface="+mn-ea"/>
              </a:rPr>
              <a:t>());</a:t>
            </a:r>
          </a:p>
          <a:p>
            <a:pPr>
              <a:lnSpc>
                <a:spcPct val="200000"/>
              </a:lnSpc>
            </a:pPr>
            <a:endParaRPr lang="en-US" altLang="zh-CN" dirty="0"/>
          </a:p>
          <a:p>
            <a:pPr>
              <a:lnSpc>
                <a:spcPct val="200000"/>
              </a:lnSpc>
            </a:pPr>
            <a:endParaRPr lang="en-US" altLang="zh-CN" dirty="0"/>
          </a:p>
          <a:p>
            <a:pPr lvl="1">
              <a:lnSpc>
                <a:spcPct val="200000"/>
              </a:lnSpc>
            </a:pPr>
            <a:endParaRPr lang="en-US" altLang="zh-CN" dirty="0"/>
          </a:p>
        </p:txBody>
      </p:sp>
      <p:graphicFrame>
        <p:nvGraphicFramePr>
          <p:cNvPr id="2" name="表格 1">
            <a:extLst>
              <a:ext uri="{FF2B5EF4-FFF2-40B4-BE49-F238E27FC236}">
                <a16:creationId xmlns:a16="http://schemas.microsoft.com/office/drawing/2014/main" id="{29EA6C4C-4C56-D808-4C13-F450DC974713}"/>
              </a:ext>
            </a:extLst>
          </p:cNvPr>
          <p:cNvGraphicFramePr>
            <a:graphicFrameLocks noGrp="1"/>
          </p:cNvGraphicFramePr>
          <p:nvPr>
            <p:extLst>
              <p:ext uri="{D42A27DB-BD31-4B8C-83A1-F6EECF244321}">
                <p14:modId xmlns:p14="http://schemas.microsoft.com/office/powerpoint/2010/main" val="902075316"/>
              </p:ext>
            </p:extLst>
          </p:nvPr>
        </p:nvGraphicFramePr>
        <p:xfrm>
          <a:off x="4229098" y="2918768"/>
          <a:ext cx="7252855" cy="1851736"/>
        </p:xfrm>
        <a:graphic>
          <a:graphicData uri="http://schemas.openxmlformats.org/drawingml/2006/table">
            <a:tbl>
              <a:tblPr>
                <a:effectLst>
                  <a:outerShdw blurRad="63500" sx="102000" sy="102000" algn="ctr" rotWithShape="0">
                    <a:prstClr val="black">
                      <a:alpha val="40000"/>
                    </a:prstClr>
                  </a:outerShdw>
                </a:effectLst>
              </a:tblPr>
              <a:tblGrid>
                <a:gridCol w="4934932">
                  <a:extLst>
                    <a:ext uri="{9D8B030D-6E8A-4147-A177-3AD203B41FA5}">
                      <a16:colId xmlns:a16="http://schemas.microsoft.com/office/drawing/2014/main" val="1138920238"/>
                    </a:ext>
                  </a:extLst>
                </a:gridCol>
                <a:gridCol w="2317923">
                  <a:extLst>
                    <a:ext uri="{9D8B030D-6E8A-4147-A177-3AD203B41FA5}">
                      <a16:colId xmlns:a16="http://schemas.microsoft.com/office/drawing/2014/main" val="432614512"/>
                    </a:ext>
                  </a:extLst>
                </a:gridCol>
              </a:tblGrid>
              <a:tr h="31428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29425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write(int a)</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a:solidFill>
                            <a:schemeClr val="tx1">
                              <a:lumMod val="85000"/>
                              <a:lumOff val="15000"/>
                            </a:schemeClr>
                          </a:solidFill>
                          <a:latin typeface="Consolas" panose="020B0609020204030204" pitchFamily="49" charset="0"/>
                          <a:ea typeface="Alibaba PuHuiTi R"/>
                          <a:cs typeface="+mn-cs"/>
                        </a:rPr>
                        <a:t>写一个字节出去</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29425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a:solidFill>
                            <a:schemeClr val="tx1">
                              <a:lumMod val="85000"/>
                              <a:lumOff val="15000"/>
                            </a:schemeClr>
                          </a:solidFill>
                          <a:latin typeface="Consolas" panose="020B0609020204030204" pitchFamily="49" charset="0"/>
                          <a:ea typeface="Alibaba PuHuiTi R"/>
                          <a:cs typeface="+mn-cs"/>
                        </a:rPr>
                        <a:t>public void write(byte[] buffer)</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kern="1200" dirty="0">
                          <a:solidFill>
                            <a:schemeClr val="tx1">
                              <a:lumMod val="85000"/>
                              <a:lumOff val="15000"/>
                            </a:schemeClr>
                          </a:solidFill>
                          <a:latin typeface="Consolas" panose="020B0609020204030204" pitchFamily="49" charset="0"/>
                          <a:ea typeface="Alibaba PuHuiTi R"/>
                          <a:cs typeface="+mn-cs"/>
                        </a:rPr>
                        <a:t>写一个字节数组出去</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291708">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write(byte[] buffer , int pos , int </a:t>
                      </a:r>
                      <a:r>
                        <a:rPr lang="en-US" altLang="zh-CN" sz="1300" kern="1200" dirty="0" err="1">
                          <a:solidFill>
                            <a:schemeClr val="tx1">
                              <a:lumMod val="85000"/>
                              <a:lumOff val="15000"/>
                            </a:schemeClr>
                          </a:solidFill>
                          <a:latin typeface="Consolas" panose="020B0609020204030204" pitchFamily="49" charset="0"/>
                          <a:ea typeface="Alibaba PuHuiTi R"/>
                          <a:cs typeface="+mn-cs"/>
                        </a:rPr>
                        <a:t>len</a:t>
                      </a:r>
                      <a:r>
                        <a:rPr lang="en-US" altLang="zh-CN" sz="1300" kern="1200" dirty="0">
                          <a:solidFill>
                            <a:schemeClr val="tx1">
                              <a:lumMod val="85000"/>
                              <a:lumOff val="15000"/>
                            </a:schemeClr>
                          </a:solidFill>
                          <a:latin typeface="Consolas" panose="020B0609020204030204" pitchFamily="49" charset="0"/>
                          <a:ea typeface="Alibaba PuHuiTi R"/>
                          <a:cs typeface="+mn-cs"/>
                        </a:rPr>
                        <a:t>)</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kern="1200" dirty="0">
                          <a:solidFill>
                            <a:schemeClr val="tx1">
                              <a:lumMod val="85000"/>
                              <a:lumOff val="15000"/>
                            </a:schemeClr>
                          </a:solidFill>
                          <a:latin typeface="Consolas" panose="020B0609020204030204" pitchFamily="49" charset="0"/>
                          <a:ea typeface="Alibaba PuHuiTi R"/>
                          <a:cs typeface="+mn-cs"/>
                        </a:rPr>
                        <a:t>写一个字节数组的一部分出去。</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31921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public void close() throws </a:t>
                      </a:r>
                      <a:r>
                        <a:rPr lang="en-US" altLang="zh-CN" sz="1300" kern="1200" dirty="0" err="1">
                          <a:solidFill>
                            <a:schemeClr val="tx1">
                              <a:lumMod val="85000"/>
                              <a:lumOff val="15000"/>
                            </a:schemeClr>
                          </a:solidFill>
                          <a:latin typeface="Consolas" panose="020B0609020204030204" pitchFamily="49" charset="0"/>
                          <a:ea typeface="Alibaba PuHuiTi R"/>
                          <a:cs typeface="+mn-cs"/>
                        </a:rPr>
                        <a:t>IOException</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121883" marR="121883" marT="61009" marB="610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300" kern="1200" dirty="0">
                          <a:solidFill>
                            <a:schemeClr val="tx1">
                              <a:lumMod val="85000"/>
                              <a:lumOff val="15000"/>
                            </a:schemeClr>
                          </a:solidFill>
                          <a:latin typeface="Consolas" panose="020B0609020204030204" pitchFamily="49" charset="0"/>
                          <a:ea typeface="Alibaba PuHuiTi R"/>
                          <a:cs typeface="+mn-cs"/>
                        </a:rPr>
                        <a:t>关闭流。</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121883" marR="121883" marT="61009" marB="6100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7765818"/>
                  </a:ext>
                </a:extLst>
              </a:tr>
            </a:tbl>
          </a:graphicData>
        </a:graphic>
      </p:graphicFrame>
    </p:spTree>
    <p:extLst>
      <p:ext uri="{BB962C8B-B14F-4D97-AF65-F5344CB8AC3E}">
        <p14:creationId xmlns:p14="http://schemas.microsoft.com/office/powerpoint/2010/main" val="14002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fade">
                                      <p:cBhvr>
                                        <p:cTn id="1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55756" y="2728629"/>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47468" y="2295757"/>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28746" y="2226089"/>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6A907C57-2F98-9969-AC26-0E1B5BA79BF9}"/>
              </a:ext>
            </a:extLst>
          </p:cNvPr>
          <p:cNvSpPr/>
          <p:nvPr/>
        </p:nvSpPr>
        <p:spPr>
          <a:xfrm>
            <a:off x="8965908" y="2033519"/>
            <a:ext cx="963651" cy="2263839"/>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41CAF2B-C0FF-39D4-48F3-90762BE4086B}"/>
              </a:ext>
            </a:extLst>
          </p:cNvPr>
          <p:cNvSpPr txBox="1"/>
          <p:nvPr/>
        </p:nvSpPr>
        <p:spPr>
          <a:xfrm>
            <a:off x="9358103" y="2014116"/>
            <a:ext cx="2511076" cy="2162708"/>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a:t>
            </a:r>
            <a:endParaRPr lang="en-US" altLang="zh-CN"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文件字节输出流</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文件复制</a:t>
            </a:r>
            <a:endParaRPr kumimoji="1"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资源释放问题</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056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0BE541D6-0217-8A0D-555D-859FFDAFA012}"/>
              </a:ext>
            </a:extLst>
          </p:cNvPr>
          <p:cNvSpPr/>
          <p:nvPr/>
        </p:nvSpPr>
        <p:spPr>
          <a:xfrm>
            <a:off x="9275135" y="1443194"/>
            <a:ext cx="2440450" cy="2556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3FF3E607-8BAF-0DCC-E6EE-468DD189889F}"/>
              </a:ext>
            </a:extLst>
          </p:cNvPr>
          <p:cNvSpPr/>
          <p:nvPr/>
        </p:nvSpPr>
        <p:spPr>
          <a:xfrm>
            <a:off x="9526108" y="1292722"/>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C</a:t>
            </a:r>
            <a:r>
              <a:rPr kumimoji="1" lang="zh-CN" altLang="en-US" sz="1400" dirty="0">
                <a:latin typeface="Alibaba PuHuiTi R" pitchFamily="18" charset="-122"/>
                <a:ea typeface="Alibaba PuHuiTi R" pitchFamily="18" charset="-122"/>
                <a:cs typeface="Alibaba PuHuiTi R" pitchFamily="18" charset="-122"/>
              </a:rPr>
              <a:t>盘</a:t>
            </a:r>
          </a:p>
        </p:txBody>
      </p:sp>
      <p:sp>
        <p:nvSpPr>
          <p:cNvPr id="35" name="矩形 34">
            <a:extLst>
              <a:ext uri="{FF2B5EF4-FFF2-40B4-BE49-F238E27FC236}">
                <a16:creationId xmlns:a16="http://schemas.microsoft.com/office/drawing/2014/main" id="{DB6360A2-995D-3BBA-F2FD-50603DBFDA82}"/>
              </a:ext>
            </a:extLst>
          </p:cNvPr>
          <p:cNvSpPr/>
          <p:nvPr/>
        </p:nvSpPr>
        <p:spPr>
          <a:xfrm>
            <a:off x="4561417" y="1468605"/>
            <a:ext cx="3754966" cy="254792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E3404473-B2B9-4420-2AF6-FCDDAF7C170E}"/>
              </a:ext>
            </a:extLst>
          </p:cNvPr>
          <p:cNvSpPr/>
          <p:nvPr/>
        </p:nvSpPr>
        <p:spPr>
          <a:xfrm>
            <a:off x="5707640" y="1252094"/>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44" name="矩形 43">
            <a:extLst>
              <a:ext uri="{FF2B5EF4-FFF2-40B4-BE49-F238E27FC236}">
                <a16:creationId xmlns:a16="http://schemas.microsoft.com/office/drawing/2014/main" id="{6EE00710-F628-86EA-383F-83BCCE5C8A8D}"/>
              </a:ext>
            </a:extLst>
          </p:cNvPr>
          <p:cNvSpPr/>
          <p:nvPr/>
        </p:nvSpPr>
        <p:spPr>
          <a:xfrm>
            <a:off x="1248693" y="1459817"/>
            <a:ext cx="2279970" cy="2556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三角形 5">
            <a:extLst>
              <a:ext uri="{FF2B5EF4-FFF2-40B4-BE49-F238E27FC236}">
                <a16:creationId xmlns:a16="http://schemas.microsoft.com/office/drawing/2014/main" id="{C575BB2E-E79F-56A6-AE7D-46803C451FA2}"/>
              </a:ext>
            </a:extLst>
          </p:cNvPr>
          <p:cNvSpPr/>
          <p:nvPr/>
        </p:nvSpPr>
        <p:spPr>
          <a:xfrm rot="2651319">
            <a:off x="1506280" y="159274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92017D6B-6D76-9D46-D4A2-1D19F9AFB620}"/>
              </a:ext>
            </a:extLst>
          </p:cNvPr>
          <p:cNvSpPr/>
          <p:nvPr/>
        </p:nvSpPr>
        <p:spPr>
          <a:xfrm>
            <a:off x="1499665" y="1309345"/>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D</a:t>
            </a:r>
            <a:r>
              <a:rPr kumimoji="1" lang="zh-CN" altLang="en-US" sz="1400" dirty="0">
                <a:latin typeface="Alibaba PuHuiTi R" pitchFamily="18" charset="-122"/>
                <a:ea typeface="Alibaba PuHuiTi R" pitchFamily="18" charset="-122"/>
                <a:cs typeface="Alibaba PuHuiTi R" pitchFamily="18" charset="-122"/>
              </a:rPr>
              <a:t>盘</a:t>
            </a:r>
          </a:p>
        </p:txBody>
      </p:sp>
      <p:pic>
        <p:nvPicPr>
          <p:cNvPr id="49" name="图片 48">
            <a:extLst>
              <a:ext uri="{FF2B5EF4-FFF2-40B4-BE49-F238E27FC236}">
                <a16:creationId xmlns:a16="http://schemas.microsoft.com/office/drawing/2014/main" id="{23FD038A-D1F1-0F1A-2424-39AE3FF91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43" y="2089886"/>
            <a:ext cx="1374619" cy="955556"/>
          </a:xfrm>
          <a:prstGeom prst="rect">
            <a:avLst/>
          </a:prstGeom>
          <a:effectLst>
            <a:outerShdw blurRad="63500" sx="102000" sy="102000" algn="ctr" rotWithShape="0">
              <a:prstClr val="black">
                <a:alpha val="40000"/>
              </a:prstClr>
            </a:outerShdw>
          </a:effectLst>
        </p:spPr>
      </p:pic>
      <p:sp>
        <p:nvSpPr>
          <p:cNvPr id="52" name="Rectangle 8">
            <a:extLst>
              <a:ext uri="{FF2B5EF4-FFF2-40B4-BE49-F238E27FC236}">
                <a16:creationId xmlns:a16="http://schemas.microsoft.com/office/drawing/2014/main" id="{260B0059-5A43-E171-778E-C9B7B7C1E4C2}"/>
              </a:ext>
            </a:extLst>
          </p:cNvPr>
          <p:cNvSpPr>
            <a:spLocks noChangeArrowheads="1"/>
          </p:cNvSpPr>
          <p:nvPr/>
        </p:nvSpPr>
        <p:spPr bwMode="auto">
          <a:xfrm>
            <a:off x="7395188" y="2446585"/>
            <a:ext cx="73278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400" dirty="0">
                <a:solidFill>
                  <a:srgbClr val="000000"/>
                </a:solidFill>
                <a:latin typeface="Consolas" panose="020B0609020204030204" pitchFamily="49" charset="0"/>
              </a:rPr>
              <a:t>write</a:t>
            </a:r>
            <a:endParaRPr lang="zh-CN" altLang="zh-CN" sz="2400" dirty="0">
              <a:latin typeface="Consolas" panose="020B0609020204030204" pitchFamily="49" charset="0"/>
            </a:endParaRPr>
          </a:p>
        </p:txBody>
      </p:sp>
      <p:sp>
        <p:nvSpPr>
          <p:cNvPr id="53" name="Rectangle 6">
            <a:extLst>
              <a:ext uri="{FF2B5EF4-FFF2-40B4-BE49-F238E27FC236}">
                <a16:creationId xmlns:a16="http://schemas.microsoft.com/office/drawing/2014/main" id="{1555927A-14F3-E89C-70BD-B7F01720FEEE}"/>
              </a:ext>
            </a:extLst>
          </p:cNvPr>
          <p:cNvSpPr>
            <a:spLocks noChangeArrowheads="1"/>
          </p:cNvSpPr>
          <p:nvPr/>
        </p:nvSpPr>
        <p:spPr bwMode="auto">
          <a:xfrm>
            <a:off x="5059494" y="2413775"/>
            <a:ext cx="850900" cy="307777"/>
          </a:xfrm>
          <a:prstGeom prst="rect">
            <a:avLst/>
          </a:prstGeom>
          <a:solidFill>
            <a:srgbClr val="FFFFFF"/>
          </a:solidFill>
          <a:ln>
            <a:noFill/>
          </a:ln>
          <a:effectLst/>
        </p:spPr>
        <p:txBody>
          <a:bodyPr anchor="ctr">
            <a:spAutoFit/>
          </a:bodyPr>
          <a:lstStyle/>
          <a:p>
            <a:pPr>
              <a:defRPr/>
            </a:pPr>
            <a:r>
              <a:rPr lang="zh-CN" altLang="zh-CN" sz="1400" dirty="0">
                <a:solidFill>
                  <a:srgbClr val="000000"/>
                </a:solidFill>
                <a:latin typeface="Consolas" panose="020B0609020204030204" pitchFamily="49" charset="0"/>
                <a:ea typeface="宋体" panose="02010600030101010101" pitchFamily="2" charset="-122"/>
              </a:rPr>
              <a:t>rea</a:t>
            </a:r>
            <a:r>
              <a:rPr lang="en-US" altLang="zh-CN" sz="1400" dirty="0">
                <a:solidFill>
                  <a:srgbClr val="000000"/>
                </a:solidFill>
                <a:latin typeface="Consolas" panose="020B0609020204030204" pitchFamily="49" charset="0"/>
                <a:ea typeface="宋体" panose="02010600030101010101" pitchFamily="2" charset="-122"/>
              </a:rPr>
              <a:t>d</a:t>
            </a:r>
            <a:endParaRPr lang="zh-CN" altLang="zh-CN" sz="1400" dirty="0">
              <a:solidFill>
                <a:srgbClr val="000000"/>
              </a:solidFill>
              <a:latin typeface="Consolas" panose="020B0609020204030204" pitchFamily="49" charset="0"/>
              <a:ea typeface="宋体" panose="02010600030101010101" pitchFamily="2" charset="-122"/>
            </a:endParaRPr>
          </a:p>
        </p:txBody>
      </p:sp>
      <p:cxnSp>
        <p:nvCxnSpPr>
          <p:cNvPr id="54" name="直接箭头连接符 53">
            <a:extLst>
              <a:ext uri="{FF2B5EF4-FFF2-40B4-BE49-F238E27FC236}">
                <a16:creationId xmlns:a16="http://schemas.microsoft.com/office/drawing/2014/main" id="{0866CFAD-C7A9-AB1E-9FFE-D24E63D43332}"/>
              </a:ext>
            </a:extLst>
          </p:cNvPr>
          <p:cNvCxnSpPr/>
          <p:nvPr/>
        </p:nvCxnSpPr>
        <p:spPr>
          <a:xfrm>
            <a:off x="5626077" y="2567664"/>
            <a:ext cx="43815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F98450BD-31DA-3C67-7077-C247346B0F7F}"/>
              </a:ext>
            </a:extLst>
          </p:cNvPr>
          <p:cNvCxnSpPr/>
          <p:nvPr/>
        </p:nvCxnSpPr>
        <p:spPr>
          <a:xfrm>
            <a:off x="6868137" y="2591996"/>
            <a:ext cx="52705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F9B278E-45E1-29F8-1D70-C8153C03FA45}"/>
              </a:ext>
            </a:extLst>
          </p:cNvPr>
          <p:cNvSpPr/>
          <p:nvPr/>
        </p:nvSpPr>
        <p:spPr>
          <a:xfrm>
            <a:off x="6115028" y="2309432"/>
            <a:ext cx="673100" cy="582084"/>
          </a:xfrm>
          <a:prstGeom prst="rect">
            <a:avLst/>
          </a:prstGeom>
          <a:ln/>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字节数组</a:t>
            </a:r>
          </a:p>
        </p:txBody>
      </p:sp>
      <p:sp>
        <p:nvSpPr>
          <p:cNvPr id="57" name="形状4">
            <a:extLst>
              <a:ext uri="{FF2B5EF4-FFF2-40B4-BE49-F238E27FC236}">
                <a16:creationId xmlns:a16="http://schemas.microsoft.com/office/drawing/2014/main" id="{4760A4B7-580A-B13D-E4B0-1C8955ADEAFC}"/>
              </a:ext>
            </a:extLst>
          </p:cNvPr>
          <p:cNvSpPr/>
          <p:nvPr/>
        </p:nvSpPr>
        <p:spPr>
          <a:xfrm>
            <a:off x="8142371" y="2413775"/>
            <a:ext cx="1774340" cy="431800"/>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11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创建字节输出流管道</a:t>
            </a:r>
            <a:endParaRPr sz="11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9" name="形状4">
            <a:extLst>
              <a:ext uri="{FF2B5EF4-FFF2-40B4-BE49-F238E27FC236}">
                <a16:creationId xmlns:a16="http://schemas.microsoft.com/office/drawing/2014/main" id="{766B42C4-8F7D-67C3-3E20-A08B2482B3C2}"/>
              </a:ext>
            </a:extLst>
          </p:cNvPr>
          <p:cNvSpPr/>
          <p:nvPr/>
        </p:nvSpPr>
        <p:spPr>
          <a:xfrm>
            <a:off x="3033162" y="2356345"/>
            <a:ext cx="1940906" cy="431800"/>
          </a:xfrm>
          <a:prstGeom prst="rightArrow">
            <a:avLst>
              <a:gd name="adj1" fmla="val 59701"/>
              <a:gd name="adj2" fmla="val 5000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11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创建字节输入流管道</a:t>
            </a:r>
            <a:endParaRPr sz="11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8" name="图片 57">
            <a:extLst>
              <a:ext uri="{FF2B5EF4-FFF2-40B4-BE49-F238E27FC236}">
                <a16:creationId xmlns:a16="http://schemas.microsoft.com/office/drawing/2014/main" id="{8FA24DF0-F171-14CD-0A3C-02F6E19C1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43" y="2087555"/>
            <a:ext cx="1374619" cy="955556"/>
          </a:xfrm>
          <a:prstGeom prst="rect">
            <a:avLst/>
          </a:prstGeom>
          <a:effectLst>
            <a:outerShdw blurRad="63500" sx="102000" sy="102000" algn="ctr" rotWithShape="0">
              <a:prstClr val="black">
                <a:alpha val="40000"/>
              </a:prstClr>
            </a:outerShdw>
          </a:effectLst>
        </p:spPr>
      </p:pic>
      <p:sp>
        <p:nvSpPr>
          <p:cNvPr id="2" name="标题 1">
            <a:extLst>
              <a:ext uri="{FF2B5EF4-FFF2-40B4-BE49-F238E27FC236}">
                <a16:creationId xmlns:a16="http://schemas.microsoft.com/office/drawing/2014/main" id="{FCF488FE-F0B8-0842-3F6E-849FB19D05D3}"/>
              </a:ext>
            </a:extLst>
          </p:cNvPr>
          <p:cNvSpPr>
            <a:spLocks noGrp="1"/>
          </p:cNvSpPr>
          <p:nvPr>
            <p:ph type="title"/>
          </p:nvPr>
        </p:nvSpPr>
        <p:spPr/>
        <p:txBody>
          <a:bodyPr/>
          <a:lstStyle/>
          <a:p>
            <a:r>
              <a:rPr lang="zh-CN" altLang="en-US" dirty="0"/>
              <a:t>文件复制</a:t>
            </a:r>
          </a:p>
        </p:txBody>
      </p:sp>
      <p:sp>
        <p:nvSpPr>
          <p:cNvPr id="5" name="文本框 4">
            <a:extLst>
              <a:ext uri="{FF2B5EF4-FFF2-40B4-BE49-F238E27FC236}">
                <a16:creationId xmlns:a16="http://schemas.microsoft.com/office/drawing/2014/main" id="{A7E63D53-66B6-19A8-93F5-2410CBFEEEBF}"/>
              </a:ext>
            </a:extLst>
          </p:cNvPr>
          <p:cNvSpPr txBox="1"/>
          <p:nvPr/>
        </p:nvSpPr>
        <p:spPr>
          <a:xfrm>
            <a:off x="603963" y="4349636"/>
            <a:ext cx="9735967" cy="1126847"/>
          </a:xfrm>
          <a:prstGeom prst="rect">
            <a:avLst/>
          </a:prstGeom>
          <a:noFill/>
        </p:spPr>
        <p:txBody>
          <a:bodyPr wrap="square">
            <a:spAutoFit/>
          </a:bodyPr>
          <a:lstStyle/>
          <a:p>
            <a:pPr marL="895335" lvl="1" indent="-285750">
              <a:lnSpc>
                <a:spcPct val="200000"/>
              </a:lnSpc>
              <a:buFont typeface="Wingdings" panose="05000000000000000000" pitchFamily="2" charset="2"/>
              <a:buChar char="l"/>
            </a:pPr>
            <a:r>
              <a:rPr lang="zh-CN" altLang="en-US" sz="1800" b="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任何文件的底层都是字节，字节流做复制，是一字不漏的转移完全部字节，只要复制后的文件格式一致就没问题</a:t>
            </a:r>
            <a:r>
              <a:rPr lang="en-US" altLang="zh-CN" sz="1800" b="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Tree>
    <p:extLst>
      <p:ext uri="{BB962C8B-B14F-4D97-AF65-F5344CB8AC3E}">
        <p14:creationId xmlns:p14="http://schemas.microsoft.com/office/powerpoint/2010/main" val="363688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par>
                                <p:cTn id="61" presetID="22" presetClass="entr" presetSubtype="8"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wipe(left)">
                                      <p:cBhvr>
                                        <p:cTn id="68" dur="500"/>
                                        <p:tgtEl>
                                          <p:spTgt spid="5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left)">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2.08333E-6 -4.07407E-6 L 2.08333E-6 0.00024 C 0.00469 -0.00763 0.00911 -0.0162 0.01432 -0.02291 C 0.02825 -0.0412 0.03932 -0.05162 0.0569 -0.05763 C 0.06836 -0.06157 0.08008 -0.06088 0.09179 -0.06412 C 0.15286 -0.08148 0.10286 -0.07569 0.1487 -0.07893 C 0.16419 -0.08356 0.16419 -0.08472 0.18463 -0.08379 C 0.19284 -0.08356 0.20078 -0.08171 0.20885 -0.08055 C 0.21549 -0.07777 0.21562 -0.07731 0.22539 -0.07731 L 0.41328 -0.07893 C 0.41771 -0.07986 0.42213 -0.08148 0.42669 -0.08217 C 0.43568 -0.08356 0.44479 -0.08356 0.4539 -0.08564 C 0.46041 -0.0868 0.46732 -0.09166 0.47409 -0.09213 C 0.48476 -0.09305 0.49544 -0.09305 0.50599 -0.09328 L 0.60586 -0.08865 C 0.63346 -0.08726 0.62422 -0.09074 0.63685 -0.08564 C 0.63932 -0.08125 0.64179 -0.07638 0.64453 -0.07245 C 0.6457 -0.07037 0.64713 -0.06967 0.64831 -0.06736 C 0.64922 -0.06597 0.64961 -0.06412 0.65026 -0.0625 C 0.65117 -0.06111 0.65247 -0.06064 0.65312 -0.05926 C 0.65469 -0.05671 0.65573 -0.05347 0.65703 -0.05092 C 0.65911 -0.04699 0.66159 -0.04351 0.66367 -0.03935 C 0.66471 -0.03518 0.66588 -0.03055 0.66679 -0.02615 C 0.66719 -0.02407 0.66719 -0.02199 0.66771 -0.01967 C 0.66875 -0.01527 0.67291 -0.00856 0.67448 -0.00671 C 0.6832 0.00487 0.68242 -0.00416 0.68242 0.00672 L 0.68125 0.01204 " pathEditMode="relative" rAng="0" ptsTypes="AAAAAAAAAAAAAAAAAAAAAAAAAAA">
                                      <p:cBhvr>
                                        <p:cTn id="75" dur="2000" fill="hold"/>
                                        <p:tgtEl>
                                          <p:spTgt spid="58"/>
                                        </p:tgtEl>
                                        <p:attrNameLst>
                                          <p:attrName>ppt_x</p:attrName>
                                          <p:attrName>ppt_y</p:attrName>
                                        </p:attrNameLst>
                                      </p:cBhvr>
                                      <p:rCtr x="34115"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44" grpId="0" animBg="1"/>
      <p:bldP spid="45" grpId="0" animBg="1"/>
      <p:bldP spid="46" grpId="0" animBg="1"/>
      <p:bldP spid="52" grpId="0" animBg="1"/>
      <p:bldP spid="53" grpId="0" animBg="1"/>
      <p:bldP spid="56" grpId="0" animBg="1"/>
      <p:bldP spid="57"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prstGeom prst="rect">
            <a:avLst/>
          </a:prstGeom>
        </p:spPr>
        <p:txBody>
          <a:bodyPr/>
          <a:lstStyle/>
          <a:p>
            <a:pPr marL="609585" lvl="1" indent="0">
              <a:lnSpc>
                <a:spcPct val="200000"/>
              </a:lnSpc>
              <a:buNone/>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字节流非常适合做文件的复制操作</a:t>
            </a:r>
            <a:endParaRPr lang="en-US" altLang="zh-CN"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09585" lvl="1" indent="0">
              <a:lnSpc>
                <a:spcPct val="200000"/>
              </a:lnSpc>
              <a:buNone/>
            </a:pPr>
            <a:r>
              <a:rPr lang="zh-CN" altLang="en-US" sz="1600" b="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任何文件的底层都是字节，字节流做复制，是一字不漏的转移完全部字节，只要复制后的文件格式一致就没问题</a:t>
            </a:r>
            <a:r>
              <a:rPr lang="en-US" altLang="zh-CN" sz="1600" b="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spTree>
    <p:extLst>
      <p:ext uri="{BB962C8B-B14F-4D97-AF65-F5344CB8AC3E}">
        <p14:creationId xmlns:p14="http://schemas.microsoft.com/office/powerpoint/2010/main" val="41593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755756" y="2728629"/>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6847468" y="2295757"/>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328746" y="2226089"/>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6A907C57-2F98-9969-AC26-0E1B5BA79BF9}"/>
              </a:ext>
            </a:extLst>
          </p:cNvPr>
          <p:cNvSpPr/>
          <p:nvPr/>
        </p:nvSpPr>
        <p:spPr>
          <a:xfrm>
            <a:off x="8965908" y="2033519"/>
            <a:ext cx="963651" cy="2263839"/>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41CAF2B-C0FF-39D4-48F3-90762BE4086B}"/>
              </a:ext>
            </a:extLst>
          </p:cNvPr>
          <p:cNvSpPr txBox="1"/>
          <p:nvPr/>
        </p:nvSpPr>
        <p:spPr>
          <a:xfrm>
            <a:off x="9358103" y="2014116"/>
            <a:ext cx="2511076" cy="2162708"/>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文件字节输入流</a:t>
            </a:r>
            <a:endParaRPr lang="en-US" altLang="zh-CN"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文件字节输出流</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文件复制</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资源释放问题</a:t>
            </a:r>
            <a:endParaRPr kumimoji="1"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09735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0">
            <a:extLst>
              <a:ext uri="{FF2B5EF4-FFF2-40B4-BE49-F238E27FC236}">
                <a16:creationId xmlns:a16="http://schemas.microsoft.com/office/drawing/2014/main" id="{29D14D3B-B2D4-4ACA-B61F-A1955EEDB18D}"/>
              </a:ext>
            </a:extLst>
          </p:cNvPr>
          <p:cNvSpPr txBox="1"/>
          <p:nvPr/>
        </p:nvSpPr>
        <p:spPr>
          <a:xfrm>
            <a:off x="739798" y="4427677"/>
            <a:ext cx="10712404" cy="1227324"/>
          </a:xfrm>
          <a:prstGeom prst="rect">
            <a:avLst/>
          </a:prstGeom>
          <a:noFill/>
        </p:spPr>
        <p:txBody>
          <a:bodyPr wrap="square">
            <a:spAutoFit/>
          </a:bodyPr>
          <a:lstStyle/>
          <a:p>
            <a:pPr marL="285750" indent="-285750">
              <a:lnSpc>
                <a:spcPct val="250000"/>
              </a:lnSpc>
              <a:buFont typeface="Wingdings" panose="05000000000000000000" pitchFamily="2" charset="2"/>
              <a:buChar char="l"/>
              <a:defRPr/>
            </a:pP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finally</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代码区的特点：无论</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try</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中的程序是正常执行了，还是出现了异常，最后都一定会执行</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finally</a:t>
            </a:r>
            <a:r>
              <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区，</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除非</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JVM</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终止。</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50000"/>
              </a:lnSpc>
              <a:buFont typeface="Wingdings" panose="05000000000000000000" pitchFamily="2" charset="2"/>
              <a:buChar char="l"/>
              <a:defRPr/>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作用：一般用于在程序执行完成后进行资源的释放操作（专业级做法）。</a:t>
            </a:r>
          </a:p>
        </p:txBody>
      </p:sp>
      <p:sp>
        <p:nvSpPr>
          <p:cNvPr id="5" name="文本框 4">
            <a:extLst>
              <a:ext uri="{FF2B5EF4-FFF2-40B4-BE49-F238E27FC236}">
                <a16:creationId xmlns:a16="http://schemas.microsoft.com/office/drawing/2014/main" id="{7031B99A-A9BD-4B80-BCFD-C190F29CFAC4}"/>
              </a:ext>
            </a:extLst>
          </p:cNvPr>
          <p:cNvSpPr txBox="1"/>
          <p:nvPr/>
        </p:nvSpPr>
        <p:spPr>
          <a:xfrm>
            <a:off x="803224" y="1125242"/>
            <a:ext cx="2318348" cy="369332"/>
          </a:xfrm>
          <a:prstGeom prst="rect">
            <a:avLst/>
          </a:prstGeom>
          <a:noFill/>
        </p:spPr>
        <p:txBody>
          <a:bodyPr wrap="square">
            <a:spAutoFit/>
          </a:bodyPr>
          <a:lstStyle/>
          <a:p>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try-catch-finally</a:t>
            </a:r>
          </a:p>
        </p:txBody>
      </p:sp>
      <p:sp>
        <p:nvSpPr>
          <p:cNvPr id="13" name="矩形 12">
            <a:extLst>
              <a:ext uri="{FF2B5EF4-FFF2-40B4-BE49-F238E27FC236}">
                <a16:creationId xmlns:a16="http://schemas.microsoft.com/office/drawing/2014/main" id="{E9E9045D-F940-4C7F-A07B-07570BEE3E9F}"/>
              </a:ext>
            </a:extLst>
          </p:cNvPr>
          <p:cNvSpPr/>
          <p:nvPr/>
        </p:nvSpPr>
        <p:spPr>
          <a:xfrm>
            <a:off x="838201" y="1660635"/>
            <a:ext cx="3011979" cy="2522483"/>
          </a:xfrm>
          <a:prstGeom prst="rect">
            <a:avLst/>
          </a:prstGeom>
          <a:solidFill>
            <a:srgbClr val="F9FBF9"/>
          </a:solidFill>
          <a:ln w="952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4" name="Rectangle 1">
            <a:extLst>
              <a:ext uri="{FF2B5EF4-FFF2-40B4-BE49-F238E27FC236}">
                <a16:creationId xmlns:a16="http://schemas.microsoft.com/office/drawing/2014/main" id="{FB3B2B11-7357-482D-AD94-387364D252E7}"/>
              </a:ext>
            </a:extLst>
          </p:cNvPr>
          <p:cNvSpPr>
            <a:spLocks noChangeArrowheads="1"/>
          </p:cNvSpPr>
          <p:nvPr/>
        </p:nvSpPr>
        <p:spPr bwMode="auto">
          <a:xfrm>
            <a:off x="1034284" y="1830703"/>
            <a:ext cx="2815896" cy="1708160"/>
          </a:xfrm>
          <a:prstGeom prst="rect">
            <a:avLst/>
          </a:prstGeom>
          <a:solidFill>
            <a:srgbClr val="F9FBF9"/>
          </a:solidFill>
          <a:ln>
            <a:solidFill>
              <a:schemeClr val="bg1"/>
            </a:solidFill>
          </a:ln>
          <a:effectLst/>
        </p:spPr>
        <p:txBody>
          <a:bodyPr wrap="square" anchor="ctr">
            <a:spAutoFit/>
          </a:bodyPr>
          <a:lstStyle/>
          <a:p>
            <a:pPr>
              <a:defRPr/>
            </a:pPr>
            <a:r>
              <a:rPr lang="zh-CN" altLang="zh-CN" sz="1400" b="1" dirty="0">
                <a:solidFill>
                  <a:srgbClr val="000080"/>
                </a:solidFill>
                <a:latin typeface="Consolas" panose="020B0609020204030204" pitchFamily="49" charset="0"/>
              </a:rPr>
              <a:t>try </a:t>
            </a:r>
            <a:r>
              <a:rPr lang="zh-CN" altLang="zh-CN" sz="1400" dirty="0">
                <a:solidFill>
                  <a:srgbClr val="000000"/>
                </a:solidFill>
                <a:latin typeface="Consolas" panose="020B0609020204030204" pitchFamily="49" charset="0"/>
              </a:rPr>
              <a:t>{</a:t>
            </a:r>
            <a:br>
              <a:rPr lang="zh-CN" altLang="zh-CN" sz="1400" dirty="0">
                <a:solidFill>
                  <a:srgbClr val="000000"/>
                </a:solidFill>
                <a:latin typeface="Consolas" panose="020B0609020204030204" pitchFamily="49" charset="0"/>
              </a:rPr>
            </a:br>
            <a:r>
              <a:rPr lang="en-US" altLang="zh-CN" sz="1400" dirty="0">
                <a:solidFill>
                  <a:srgbClr val="000000"/>
                </a:solidFill>
                <a:latin typeface="Consolas" panose="020B0609020204030204" pitchFamily="49" charset="0"/>
              </a:rPr>
              <a:t>    ...</a:t>
            </a:r>
          </a:p>
          <a:p>
            <a:pPr>
              <a:lnSpc>
                <a:spcPct val="150000"/>
              </a:lnSpc>
              <a:defRPr/>
            </a:pPr>
            <a:r>
              <a:rPr lang="en-US" altLang="zh-CN" sz="1400" dirty="0">
                <a:solidFill>
                  <a:srgbClr val="000000"/>
                </a:solidFill>
                <a:latin typeface="Consolas" panose="020B0609020204030204" pitchFamily="49" charset="0"/>
              </a:rPr>
              <a:t>    ... 	</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b="1" dirty="0">
                <a:solidFill>
                  <a:srgbClr val="000080"/>
                </a:solidFill>
                <a:latin typeface="Consolas" panose="020B0609020204030204" pitchFamily="49" charset="0"/>
              </a:rPr>
              <a:t>catch </a:t>
            </a:r>
            <a:r>
              <a:rPr lang="zh-CN" altLang="zh-CN" sz="1400" dirty="0">
                <a:solidFill>
                  <a:srgbClr val="000000"/>
                </a:solidFill>
                <a:latin typeface="Consolas" panose="020B0609020204030204" pitchFamily="49" charset="0"/>
              </a:rPr>
              <a:t>(IOException e) {</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e.printStackTrace();</a:t>
            </a:r>
            <a:endParaRPr lang="en-US" altLang="zh-CN" sz="1400" dirty="0">
              <a:solidFill>
                <a:srgbClr val="000000"/>
              </a:solidFill>
              <a:latin typeface="Consolas" panose="020B0609020204030204" pitchFamily="49" charset="0"/>
            </a:endParaRPr>
          </a:p>
          <a:p>
            <a:pPr>
              <a:defRPr/>
            </a:pPr>
            <a:r>
              <a:rPr lang="zh-CN" altLang="zh-CN" sz="1400" dirty="0">
                <a:solidFill>
                  <a:srgbClr val="000000"/>
                </a:solidFill>
                <a:latin typeface="Consolas" panose="020B0609020204030204" pitchFamily="49" charset="0"/>
              </a:rPr>
              <a:t>}</a:t>
            </a:r>
            <a:endParaRPr lang="zh-CN" altLang="zh-CN" sz="1400" dirty="0"/>
          </a:p>
        </p:txBody>
      </p:sp>
      <p:sp>
        <p:nvSpPr>
          <p:cNvPr id="15" name="Rectangle 1">
            <a:extLst>
              <a:ext uri="{FF2B5EF4-FFF2-40B4-BE49-F238E27FC236}">
                <a16:creationId xmlns:a16="http://schemas.microsoft.com/office/drawing/2014/main" id="{82B816AE-1A6F-424D-A832-1EB9FDE2B2CC}"/>
              </a:ext>
            </a:extLst>
          </p:cNvPr>
          <p:cNvSpPr>
            <a:spLocks noChangeArrowheads="1"/>
          </p:cNvSpPr>
          <p:nvPr/>
        </p:nvSpPr>
        <p:spPr bwMode="auto">
          <a:xfrm>
            <a:off x="1185297" y="3225457"/>
            <a:ext cx="2664883" cy="523220"/>
          </a:xfrm>
          <a:prstGeom prst="rect">
            <a:avLst/>
          </a:prstGeom>
          <a:solidFill>
            <a:srgbClr val="F9FBF9"/>
          </a:solidFill>
          <a:ln>
            <a:solidFill>
              <a:schemeClr val="bg1"/>
            </a:solidFill>
          </a:ln>
          <a:effectLst/>
        </p:spPr>
        <p:txBody>
          <a:bodyPr anchor="ctr">
            <a:spAutoFit/>
          </a:bodyPr>
          <a:lstStyle/>
          <a:p>
            <a:pPr>
              <a:defRPr/>
            </a:pPr>
            <a:r>
              <a:rPr lang="zh-CN" altLang="zh-CN" sz="1400" b="1" dirty="0">
                <a:solidFill>
                  <a:srgbClr val="C00000"/>
                </a:solidFill>
                <a:latin typeface="Consolas" panose="020B0609020204030204" pitchFamily="49" charset="0"/>
              </a:rPr>
              <a:t>finally</a:t>
            </a:r>
            <a:r>
              <a:rPr lang="zh-CN" altLang="zh-CN" sz="1400" dirty="0">
                <a:solidFill>
                  <a:srgbClr val="C00000"/>
                </a:solidFill>
                <a:latin typeface="Consolas" panose="020B0609020204030204" pitchFamily="49" charset="0"/>
              </a:rPr>
              <a:t>{</a:t>
            </a:r>
            <a:endParaRPr lang="en-US" altLang="zh-CN" sz="1400" dirty="0">
              <a:solidFill>
                <a:srgbClr val="C00000"/>
              </a:solidFill>
              <a:latin typeface="Consolas" panose="020B0609020204030204" pitchFamily="49" charset="0"/>
            </a:endParaRPr>
          </a:p>
          <a:p>
            <a:pPr>
              <a:defRPr/>
            </a:pPr>
            <a:r>
              <a:rPr lang="en-US" altLang="zh-CN" sz="1400" dirty="0">
                <a:solidFill>
                  <a:srgbClr val="C00000"/>
                </a:solidFill>
                <a:latin typeface="Consolas" panose="020B0609020204030204" pitchFamily="49" charset="0"/>
              </a:rPr>
              <a:t>  </a:t>
            </a:r>
            <a:endParaRPr lang="zh-CN" altLang="zh-CN" sz="1400" dirty="0">
              <a:solidFill>
                <a:srgbClr val="C00000"/>
              </a:solidFill>
            </a:endParaRPr>
          </a:p>
        </p:txBody>
      </p:sp>
      <p:sp>
        <p:nvSpPr>
          <p:cNvPr id="16" name="矩形 15">
            <a:extLst>
              <a:ext uri="{FF2B5EF4-FFF2-40B4-BE49-F238E27FC236}">
                <a16:creationId xmlns:a16="http://schemas.microsoft.com/office/drawing/2014/main" id="{7C0583ED-17B3-4FD0-8877-84F37FC522D3}"/>
              </a:ext>
            </a:extLst>
          </p:cNvPr>
          <p:cNvSpPr/>
          <p:nvPr/>
        </p:nvSpPr>
        <p:spPr>
          <a:xfrm>
            <a:off x="1034284" y="3713630"/>
            <a:ext cx="284052" cy="307777"/>
          </a:xfrm>
          <a:prstGeom prst="rect">
            <a:avLst/>
          </a:prstGeom>
        </p:spPr>
        <p:txBody>
          <a:bodyPr wrap="none">
            <a:spAutoFit/>
          </a:bodyPr>
          <a:lstStyle/>
          <a:p>
            <a:pPr>
              <a:defRPr/>
            </a:pPr>
            <a:r>
              <a:rPr lang="zh-CN" altLang="zh-CN" sz="1400" dirty="0">
                <a:solidFill>
                  <a:srgbClr val="C00000"/>
                </a:solidFill>
                <a:latin typeface="Consolas" panose="020B0609020204030204" pitchFamily="49" charset="0"/>
              </a:rPr>
              <a:t>}</a:t>
            </a:r>
            <a:endParaRPr lang="zh-CN" altLang="zh-CN" sz="1400" dirty="0">
              <a:solidFill>
                <a:srgbClr val="C00000"/>
              </a:solidFill>
            </a:endParaRPr>
          </a:p>
        </p:txBody>
      </p:sp>
      <p:sp>
        <p:nvSpPr>
          <p:cNvPr id="2" name="标题 1">
            <a:extLst>
              <a:ext uri="{FF2B5EF4-FFF2-40B4-BE49-F238E27FC236}">
                <a16:creationId xmlns:a16="http://schemas.microsoft.com/office/drawing/2014/main" id="{EB6842AF-B919-8620-B120-C3AA35D0CD90}"/>
              </a:ext>
            </a:extLst>
          </p:cNvPr>
          <p:cNvSpPr>
            <a:spLocks noGrp="1"/>
          </p:cNvSpPr>
          <p:nvPr>
            <p:ph type="title"/>
          </p:nvPr>
        </p:nvSpPr>
        <p:spPr/>
        <p:txBody>
          <a:bodyPr/>
          <a:lstStyle/>
          <a:p>
            <a:r>
              <a:rPr lang="zh-CN" altLang="en-US" dirty="0"/>
              <a:t>资源释放的方案</a:t>
            </a:r>
          </a:p>
        </p:txBody>
      </p:sp>
    </p:spTree>
    <p:extLst>
      <p:ext uri="{BB962C8B-B14F-4D97-AF65-F5344CB8AC3E}">
        <p14:creationId xmlns:p14="http://schemas.microsoft.com/office/powerpoint/2010/main" val="466009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741E178-E62D-44EF-B2E7-57822A5F8D4B}"/>
              </a:ext>
            </a:extLst>
          </p:cNvPr>
          <p:cNvSpPr txBox="1"/>
          <p:nvPr/>
        </p:nvSpPr>
        <p:spPr>
          <a:xfrm>
            <a:off x="2821908" y="1383528"/>
            <a:ext cx="3599913" cy="3893374"/>
          </a:xfrm>
          <a:prstGeom prst="rect">
            <a:avLst/>
          </a:prstGeom>
          <a:solidFill>
            <a:srgbClr val="FFFFE4"/>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InputStream is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null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OutputStream os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null</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try</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catch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e.printStackTrace();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finally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1" u="none" strike="noStrike" cap="none" normalizeH="0" baseline="0" dirty="0">
                <a:ln>
                  <a:noFill/>
                </a:ln>
                <a:solidFill>
                  <a:srgbClr val="8C8C8C"/>
                </a:solidFill>
                <a:effectLst/>
                <a:latin typeface="Consolas" panose="020B0609020204030204" pitchFamily="49" charset="0"/>
                <a:ea typeface="JetBrains Mono"/>
              </a:rPr>
              <a:t>// </a:t>
            </a: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关闭资源！</a:t>
            </a:r>
            <a:b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br>
            <a:r>
              <a:rPr kumimoji="0" lang="zh-CN" altLang="zh-CN" sz="1300" b="0" i="1" u="none" strike="noStrike" cap="none" normalizeH="0" baseline="0" dirty="0">
                <a:ln>
                  <a:noFill/>
                </a:ln>
                <a:solidFill>
                  <a:srgbClr val="8C8C8C"/>
                </a:solidFill>
                <a:effectLst/>
                <a:latin typeface="Consolas" panose="020B0609020204030204" pitchFamily="49" charset="0"/>
                <a:ea typeface="宋体" panose="02010600030101010101" pitchFamily="2" charset="-122"/>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try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if</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os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null</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os</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.close();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catch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e)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e.printStackTrace();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try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if</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is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null</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is</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.close();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 </a:t>
            </a:r>
            <a:r>
              <a:rPr kumimoji="0" lang="zh-CN" altLang="zh-CN" sz="1300" b="0" i="0" u="none" strike="noStrike" cap="none" normalizeH="0" baseline="0" dirty="0">
                <a:ln>
                  <a:noFill/>
                </a:ln>
                <a:solidFill>
                  <a:srgbClr val="0033B3"/>
                </a:solidFill>
                <a:effectLst/>
                <a:latin typeface="Consolas" panose="020B0609020204030204" pitchFamily="49" charset="0"/>
                <a:ea typeface="JetBrains Mono"/>
              </a:rPr>
              <a:t>catch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r>
              <a:rPr kumimoji="0" lang="zh-CN" altLang="zh-CN" sz="13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e)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e.printStackTrace();</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    }</a:t>
            </a:r>
            <a:b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br>
            <a:r>
              <a:rPr kumimoji="0" lang="zh-CN" altLang="zh-CN" sz="1300" b="0" i="0" u="none" strike="noStrike" cap="none" normalizeH="0" baseline="0" dirty="0">
                <a:ln>
                  <a:noFill/>
                </a:ln>
                <a:solidFill>
                  <a:srgbClr val="080808"/>
                </a:solidFill>
                <a:effectLst/>
                <a:latin typeface="Consolas" panose="020B0609020204030204" pitchFamily="49" charset="0"/>
                <a:ea typeface="JetBrains Mono"/>
              </a:rPr>
              <a:t>}</a:t>
            </a:r>
            <a:endParaRPr kumimoji="0" lang="zh-CN" altLang="zh-CN" sz="1300" b="0" i="0" u="none" strike="noStrike" cap="none" normalizeH="0" baseline="0" dirty="0">
              <a:ln>
                <a:noFill/>
              </a:ln>
              <a:solidFill>
                <a:schemeClr val="tx1"/>
              </a:solidFill>
              <a:effectLst/>
              <a:latin typeface="Consolas" panose="020B0609020204030204" pitchFamily="49" charset="0"/>
            </a:endParaRPr>
          </a:p>
        </p:txBody>
      </p:sp>
      <p:pic>
        <p:nvPicPr>
          <p:cNvPr id="11" name="图片 10">
            <a:extLst>
              <a:ext uri="{FF2B5EF4-FFF2-40B4-BE49-F238E27FC236}">
                <a16:creationId xmlns:a16="http://schemas.microsoft.com/office/drawing/2014/main" id="{9510329C-7FA2-99D9-C234-44C8A829F02A}"/>
              </a:ext>
            </a:extLst>
          </p:cNvPr>
          <p:cNvPicPr>
            <a:picLocks noChangeAspect="1"/>
          </p:cNvPicPr>
          <p:nvPr/>
        </p:nvPicPr>
        <p:blipFill>
          <a:blip r:embed="rId2"/>
          <a:stretch>
            <a:fillRect/>
          </a:stretch>
        </p:blipFill>
        <p:spPr>
          <a:xfrm>
            <a:off x="6189379" y="3178221"/>
            <a:ext cx="983319" cy="501558"/>
          </a:xfrm>
          <a:prstGeom prst="rect">
            <a:avLst/>
          </a:prstGeom>
        </p:spPr>
      </p:pic>
      <p:pic>
        <p:nvPicPr>
          <p:cNvPr id="13" name="图片 12">
            <a:extLst>
              <a:ext uri="{FF2B5EF4-FFF2-40B4-BE49-F238E27FC236}">
                <a16:creationId xmlns:a16="http://schemas.microsoft.com/office/drawing/2014/main" id="{C1A538D5-DBC1-97CA-4735-30737EC9572F}"/>
              </a:ext>
            </a:extLst>
          </p:cNvPr>
          <p:cNvPicPr>
            <a:picLocks noChangeAspect="1"/>
          </p:cNvPicPr>
          <p:nvPr/>
        </p:nvPicPr>
        <p:blipFill>
          <a:blip r:embed="rId3"/>
          <a:stretch>
            <a:fillRect/>
          </a:stretch>
        </p:blipFill>
        <p:spPr>
          <a:xfrm>
            <a:off x="6189379" y="4067977"/>
            <a:ext cx="1425654" cy="492119"/>
          </a:xfrm>
          <a:prstGeom prst="rect">
            <a:avLst/>
          </a:prstGeom>
        </p:spPr>
      </p:pic>
      <p:sp>
        <p:nvSpPr>
          <p:cNvPr id="2" name="标题 1">
            <a:extLst>
              <a:ext uri="{FF2B5EF4-FFF2-40B4-BE49-F238E27FC236}">
                <a16:creationId xmlns:a16="http://schemas.microsoft.com/office/drawing/2014/main" id="{2ACD4C86-C913-85DA-8D21-32C0E1D0EA13}"/>
              </a:ext>
            </a:extLst>
          </p:cNvPr>
          <p:cNvSpPr>
            <a:spLocks noGrp="1"/>
          </p:cNvSpPr>
          <p:nvPr>
            <p:ph type="title"/>
          </p:nvPr>
        </p:nvSpPr>
        <p:spPr/>
        <p:txBody>
          <a:bodyPr/>
          <a:lstStyle/>
          <a:p>
            <a:r>
              <a:rPr lang="zh-CN" altLang="en-US" dirty="0"/>
              <a:t>资源释放的方案</a:t>
            </a:r>
          </a:p>
        </p:txBody>
      </p:sp>
    </p:spTree>
    <p:extLst>
      <p:ext uri="{BB962C8B-B14F-4D97-AF65-F5344CB8AC3E}">
        <p14:creationId xmlns:p14="http://schemas.microsoft.com/office/powerpoint/2010/main" val="8507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5" name="矩形 13">
            <a:extLst>
              <a:ext uri="{FF2B5EF4-FFF2-40B4-BE49-F238E27FC236}">
                <a16:creationId xmlns:a16="http://schemas.microsoft.com/office/drawing/2014/main" id="{4B4047F7-2054-4012-9A02-A30ECF7BC8C8}"/>
              </a:ext>
            </a:extLst>
          </p:cNvPr>
          <p:cNvSpPr>
            <a:spLocks noChangeArrowheads="1"/>
          </p:cNvSpPr>
          <p:nvPr/>
        </p:nvSpPr>
        <p:spPr bwMode="auto">
          <a:xfrm>
            <a:off x="607204" y="1786706"/>
            <a:ext cx="3076794" cy="2167516"/>
          </a:xfrm>
          <a:prstGeom prst="rect">
            <a:avLst/>
          </a:prstGeom>
          <a:solidFill>
            <a:srgbClr val="FFFFE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pPr>
            <a:r>
              <a:rPr lang="en-US" altLang="zh-CN" sz="1333" dirty="0">
                <a:solidFill>
                  <a:srgbClr val="000080"/>
                </a:solidFill>
                <a:latin typeface="Consolas" panose="020B0609020204030204" pitchFamily="49" charset="0"/>
                <a:ea typeface="微软雅黑" panose="020B0503020204020204" pitchFamily="34" charset="-122"/>
              </a:rPr>
              <a:t>t</a:t>
            </a:r>
            <a:r>
              <a:rPr lang="zh-CN" altLang="zh-CN" sz="1333" dirty="0">
                <a:solidFill>
                  <a:srgbClr val="000080"/>
                </a:solidFill>
                <a:latin typeface="Consolas" panose="020B0609020204030204" pitchFamily="49" charset="0"/>
                <a:ea typeface="微软雅黑" panose="020B0503020204020204" pitchFamily="34" charset="-122"/>
              </a:rPr>
              <a:t>ry</a:t>
            </a:r>
            <a:r>
              <a:rPr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定义资源</a:t>
            </a:r>
            <a:r>
              <a:rPr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定义资源</a:t>
            </a:r>
            <a:r>
              <a:rPr lang="en-US" altLang="zh-CN"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2;…</a:t>
            </a:r>
            <a:r>
              <a:rPr lang="zh-CN" altLang="en-US" sz="14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333" dirty="0">
                <a:solidFill>
                  <a:srgbClr val="000000"/>
                </a:solidFill>
                <a:latin typeface="Consolas" panose="020B0609020204030204" pitchFamily="49" charset="0"/>
                <a:ea typeface="微软雅黑" panose="020B0503020204020204" pitchFamily="34" charset="-122"/>
              </a:rPr>
              <a:t>{</a:t>
            </a:r>
            <a:br>
              <a:rPr lang="zh-CN" altLang="zh-CN" sz="1333" dirty="0">
                <a:solidFill>
                  <a:srgbClr val="000000"/>
                </a:solidFill>
                <a:latin typeface="Consolas" panose="020B0609020204030204" pitchFamily="49" charset="0"/>
                <a:ea typeface="微软雅黑" panose="020B0503020204020204" pitchFamily="34" charset="-122"/>
              </a:rPr>
            </a:b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可能出现异常的代码;</a:t>
            </a:r>
            <a:b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333" dirty="0">
                <a:solidFill>
                  <a:srgbClr val="000000"/>
                </a:solidFill>
                <a:latin typeface="Consolas" panose="020B0609020204030204" pitchFamily="49" charset="0"/>
                <a:ea typeface="微软雅黑" panose="020B0503020204020204" pitchFamily="34" charset="-122"/>
              </a:rPr>
              <a:t>}</a:t>
            </a:r>
            <a:r>
              <a:rPr lang="zh-CN" altLang="zh-CN" sz="1333" dirty="0">
                <a:solidFill>
                  <a:srgbClr val="000080"/>
                </a:solidFill>
                <a:latin typeface="Consolas" panose="020B0609020204030204" pitchFamily="49" charset="0"/>
                <a:ea typeface="微软雅黑" panose="020B0503020204020204" pitchFamily="34" charset="-122"/>
              </a:rPr>
              <a:t>catch</a:t>
            </a:r>
            <a:r>
              <a:rPr lang="zh-CN" altLang="zh-CN" sz="1333" dirty="0">
                <a:solidFill>
                  <a:srgbClr val="000000"/>
                </a:solidFill>
                <a:latin typeface="Consolas" panose="020B0609020204030204" pitchFamily="49" charset="0"/>
                <a:ea typeface="微软雅黑" panose="020B0503020204020204" pitchFamily="34"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异常类名 变量名){</a:t>
            </a:r>
            <a:br>
              <a:rPr lang="zh-CN" altLang="zh-CN" sz="1333" dirty="0">
                <a:solidFill>
                  <a:srgbClr val="000000"/>
                </a:solidFill>
                <a:latin typeface="Consolas" panose="020B0609020204030204" pitchFamily="49" charset="0"/>
                <a:ea typeface="微软雅黑" panose="020B0503020204020204" pitchFamily="34" charset="-122"/>
              </a:rPr>
            </a:br>
            <a:r>
              <a:rPr lang="zh-CN" altLang="zh-CN" sz="1333" dirty="0">
                <a:solidFill>
                  <a:srgbClr val="000000"/>
                </a:solidFill>
                <a:latin typeface="Consolas" panose="020B0609020204030204" pitchFamily="49" charset="0"/>
                <a:ea typeface="微软雅黑" panose="020B0503020204020204" pitchFamily="34"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异常的处理代码;</a:t>
            </a:r>
            <a:b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333" dirty="0">
                <a:solidFill>
                  <a:srgbClr val="000000"/>
                </a:solidFill>
                <a:latin typeface="Consolas" panose="020B0609020204030204" pitchFamily="49" charset="0"/>
                <a:ea typeface="微软雅黑" panose="020B0503020204020204" pitchFamily="34" charset="-122"/>
              </a:rPr>
              <a:t>}</a:t>
            </a:r>
            <a:r>
              <a:rPr lang="en-US" altLang="zh-CN" sz="1333" dirty="0">
                <a:solidFill>
                  <a:srgbClr val="000080"/>
                </a:solidFill>
                <a:latin typeface="Consolas" panose="020B0609020204030204" pitchFamily="49" charset="0"/>
                <a:ea typeface="微软雅黑" panose="020B0503020204020204" pitchFamily="34" charset="-122"/>
              </a:rPr>
              <a:t> </a:t>
            </a:r>
            <a:endParaRPr lang="en-US" altLang="zh-CN" sz="1333" dirty="0">
              <a:solidFill>
                <a:srgbClr val="000000"/>
              </a:solidFill>
              <a:latin typeface="Consolas" panose="020B0609020204030204" pitchFamily="49" charset="0"/>
              <a:ea typeface="微软雅黑" panose="020B0503020204020204" pitchFamily="34" charset="-122"/>
            </a:endParaRPr>
          </a:p>
        </p:txBody>
      </p:sp>
      <p:sp>
        <p:nvSpPr>
          <p:cNvPr id="146441" name="TextBox 2">
            <a:extLst>
              <a:ext uri="{FF2B5EF4-FFF2-40B4-BE49-F238E27FC236}">
                <a16:creationId xmlns:a16="http://schemas.microsoft.com/office/drawing/2014/main" id="{E574D8DF-002C-4AC3-92F7-B742D337ADFC}"/>
              </a:ext>
            </a:extLst>
          </p:cNvPr>
          <p:cNvSpPr txBox="1">
            <a:spLocks noChangeArrowheads="1"/>
          </p:cNvSpPr>
          <p:nvPr/>
        </p:nvSpPr>
        <p:spPr bwMode="auto">
          <a:xfrm>
            <a:off x="607204" y="947721"/>
            <a:ext cx="6972182" cy="4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 7</a:t>
            </a:r>
            <a:r>
              <a:rPr lang="zh-CN" altLang="en-US"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开始提供了更简单的资源释放方案：</a:t>
            </a:r>
            <a:r>
              <a:rPr lang="en-US" altLang="zh-CN"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try-with-resource</a:t>
            </a:r>
            <a:endParaRPr lang="zh-CN" altLang="en-US" b="1" dirty="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a:extLst>
              <a:ext uri="{FF2B5EF4-FFF2-40B4-BE49-F238E27FC236}">
                <a16:creationId xmlns:a16="http://schemas.microsoft.com/office/drawing/2014/main" id="{20B3CB24-F368-831E-B0FC-038F40586961}"/>
              </a:ext>
            </a:extLst>
          </p:cNvPr>
          <p:cNvSpPr txBox="1"/>
          <p:nvPr/>
        </p:nvSpPr>
        <p:spPr>
          <a:xfrm>
            <a:off x="3882750" y="2468413"/>
            <a:ext cx="9153394" cy="2458430"/>
          </a:xfrm>
          <a:prstGeom prst="rect">
            <a:avLst/>
          </a:prstGeom>
          <a:noFill/>
        </p:spPr>
        <p:txBody>
          <a:bodyPr wrap="square">
            <a:spAutoFit/>
          </a:bodyPr>
          <a:lstStyle/>
          <a:p>
            <a:pPr marL="285750" indent="-285750" eaLnBrk="1" hangingPunct="1">
              <a:lnSpc>
                <a:spcPct val="250000"/>
              </a:lnSpc>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中只能放置资源，否则报错</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eaLnBrk="1" hangingPunct="1">
              <a:lnSpc>
                <a:spcPct val="25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什么是资源呢？</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eaLnBrk="1" hangingPunct="1">
              <a:lnSpc>
                <a:spcPct val="250000"/>
              </a:lnSpc>
              <a:buFont typeface="Wingdings" panose="05000000000000000000" pitchFamily="2" charset="2"/>
              <a:buChar char="l"/>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资源一般指的是最终实现了</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AutoCloseable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接口。</a:t>
            </a:r>
          </a:p>
          <a:p>
            <a:pPr marL="285750" indent="-285750" eaLnBrk="1" hangingPunct="1">
              <a:lnSpc>
                <a:spcPct val="250000"/>
              </a:lnSpc>
              <a:buFont typeface="Wingdings" panose="05000000000000000000" pitchFamily="2" charset="2"/>
              <a:buChar char="l"/>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文本框 2">
            <a:extLst>
              <a:ext uri="{FF2B5EF4-FFF2-40B4-BE49-F238E27FC236}">
                <a16:creationId xmlns:a16="http://schemas.microsoft.com/office/drawing/2014/main" id="{0CC6CDF6-E34C-EC6D-A5B2-B06005BC2803}"/>
              </a:ext>
            </a:extLst>
          </p:cNvPr>
          <p:cNvSpPr txBox="1"/>
          <p:nvPr/>
        </p:nvSpPr>
        <p:spPr>
          <a:xfrm>
            <a:off x="3949900" y="4584865"/>
            <a:ext cx="7086944" cy="1169551"/>
          </a:xfrm>
          <a:prstGeom prst="rect">
            <a:avLst/>
          </a:prstGeom>
          <a:solidFill>
            <a:srgbClr val="FFFFE4"/>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l" defTabSz="914400" rtl="0" eaLnBrk="0" fontAlgn="base" latinLnBrk="0" hangingPunct="0">
              <a:spcBef>
                <a:spcPct val="0"/>
              </a:spcBef>
              <a:spcAft>
                <a:spcPct val="0"/>
              </a:spcAft>
              <a:buClrTx/>
              <a:buSzTx/>
              <a:buFontTx/>
              <a:buNone/>
              <a:tabLst/>
            </a:pPr>
            <a:r>
              <a:rPr kumimoji="0" lang="zh-CN" altLang="zh-CN" sz="1400" b="0" i="0" u="none" strike="noStrike" cap="none" normalizeH="0" baseline="0" dirty="0">
                <a:ln>
                  <a:noFill/>
                </a:ln>
                <a:solidFill>
                  <a:srgbClr val="0033B3"/>
                </a:solidFill>
                <a:effectLst/>
                <a:latin typeface="Consolas" panose="020B0609020204030204" pitchFamily="49" charset="0"/>
                <a:ea typeface="JetBrains Mono"/>
              </a:rPr>
              <a:t>public abstract class </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InputStream </a:t>
            </a:r>
            <a:r>
              <a:rPr kumimoji="0" lang="zh-CN" altLang="zh-CN" sz="14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Closeable</a:t>
            </a:r>
            <a:r>
              <a:rPr kumimoji="0" lang="en-US" altLang="zh-CN" sz="1400" b="0" i="0" u="none" strike="noStrike" cap="none" normalizeH="0" baseline="0" dirty="0">
                <a:ln>
                  <a:noFill/>
                </a:ln>
                <a:solidFill>
                  <a:srgbClr val="000000"/>
                </a:solidFill>
                <a:effectLst/>
                <a:latin typeface="Consolas" panose="020B0609020204030204" pitchFamily="49" charset="0"/>
                <a:ea typeface="JetBrains Mono"/>
              </a:rPr>
              <a:t>{ }</a:t>
            </a:r>
          </a:p>
          <a:p>
            <a:pPr marL="0" marR="0" lvl="0" indent="0" algn="l" defTabSz="914400" rtl="0" eaLnBrk="0" fontAlgn="base" latinLnBrk="0" hangingPunct="0">
              <a:spcBef>
                <a:spcPct val="0"/>
              </a:spcBef>
              <a:spcAft>
                <a:spcPct val="0"/>
              </a:spcAft>
              <a:buClrTx/>
              <a:buSzTx/>
              <a:buFontTx/>
              <a:buNone/>
              <a:tabLst/>
            </a:pPr>
            <a:endParaRPr lang="en-US" altLang="zh-CN" sz="1400" dirty="0">
              <a:solidFill>
                <a:srgbClr val="000000"/>
              </a:solidFill>
              <a:latin typeface="Consolas" panose="020B0609020204030204" pitchFamily="49" charset="0"/>
              <a:ea typeface="JetBrains Mono"/>
            </a:endParaRPr>
          </a:p>
          <a:p>
            <a:pPr eaLnBrk="0" fontAlgn="base" hangingPunct="0">
              <a:spcBef>
                <a:spcPct val="0"/>
              </a:spcBef>
              <a:spcAft>
                <a:spcPct val="0"/>
              </a:spcAft>
            </a:pPr>
            <a:r>
              <a:rPr kumimoji="0" lang="zh-CN" altLang="zh-CN" sz="1400" b="0" i="0" u="none" strike="noStrike" cap="none" normalizeH="0" baseline="0" dirty="0">
                <a:ln>
                  <a:noFill/>
                </a:ln>
                <a:solidFill>
                  <a:srgbClr val="0033B3"/>
                </a:solidFill>
                <a:effectLst/>
                <a:latin typeface="Consolas" panose="020B0609020204030204" pitchFamily="49" charset="0"/>
              </a:rPr>
              <a:t>public abstract class </a:t>
            </a:r>
            <a:r>
              <a:rPr kumimoji="0" lang="zh-CN" altLang="zh-CN" sz="1400" b="0" i="0" u="none" strike="noStrike" cap="none" normalizeH="0" baseline="0" dirty="0">
                <a:ln>
                  <a:noFill/>
                </a:ln>
                <a:solidFill>
                  <a:srgbClr val="000000"/>
                </a:solidFill>
                <a:effectLst/>
                <a:latin typeface="Consolas" panose="020B0609020204030204" pitchFamily="49" charset="0"/>
              </a:rPr>
              <a:t>OutputStream </a:t>
            </a:r>
            <a:r>
              <a:rPr kumimoji="0" lang="zh-CN" altLang="zh-CN" sz="1400" b="0" i="0" u="none" strike="noStrike" cap="none" normalizeH="0" baseline="0" dirty="0">
                <a:ln>
                  <a:noFill/>
                </a:ln>
                <a:solidFill>
                  <a:srgbClr val="0033B3"/>
                </a:solidFill>
                <a:effectLst/>
                <a:latin typeface="Consolas" panose="020B0609020204030204" pitchFamily="49" charset="0"/>
              </a:rPr>
              <a:t>implements </a:t>
            </a:r>
            <a:r>
              <a:rPr kumimoji="0" lang="zh-CN" altLang="zh-CN" sz="1400" b="0" i="0" u="none" strike="noStrike" cap="none" normalizeH="0" baseline="0" dirty="0">
                <a:ln>
                  <a:noFill/>
                </a:ln>
                <a:solidFill>
                  <a:srgbClr val="000000"/>
                </a:solidFill>
                <a:effectLst/>
                <a:latin typeface="Consolas" panose="020B0609020204030204" pitchFamily="49" charset="0"/>
              </a:rPr>
              <a:t>Closeable</a:t>
            </a:r>
            <a:r>
              <a:rPr kumimoji="0" lang="zh-CN" altLang="zh-CN" sz="1400" b="0" i="0" u="none" strike="noStrike" cap="none" normalizeH="0" baseline="0" dirty="0">
                <a:ln>
                  <a:noFill/>
                </a:ln>
                <a:solidFill>
                  <a:srgbClr val="080808"/>
                </a:solidFill>
                <a:effectLst/>
                <a:latin typeface="Consolas" panose="020B0609020204030204" pitchFamily="49" charset="0"/>
              </a:rPr>
              <a:t>, </a:t>
            </a:r>
            <a:r>
              <a:rPr kumimoji="0" lang="zh-CN" altLang="zh-CN" sz="1400" b="0" i="0" u="none" strike="noStrike" cap="none" normalizeH="0" baseline="0" dirty="0">
                <a:ln>
                  <a:noFill/>
                </a:ln>
                <a:solidFill>
                  <a:srgbClr val="000000"/>
                </a:solidFill>
                <a:effectLst/>
                <a:latin typeface="Consolas" panose="020B0609020204030204" pitchFamily="49" charset="0"/>
              </a:rPr>
              <a:t>Flushable </a:t>
            </a:r>
            <a:r>
              <a:rPr kumimoji="0" lang="zh-CN" altLang="zh-CN" sz="1400" b="0" i="0" u="none" strike="noStrike" cap="none" normalizeH="0" baseline="0" dirty="0">
                <a:ln>
                  <a:noFill/>
                </a:ln>
                <a:solidFill>
                  <a:srgbClr val="080808"/>
                </a:solidFill>
                <a:effectLst/>
                <a:latin typeface="Consolas" panose="020B0609020204030204" pitchFamily="49" charset="0"/>
              </a:rPr>
              <a:t>{</a:t>
            </a:r>
            <a:r>
              <a:rPr kumimoji="0" lang="en-US" altLang="zh-CN" sz="1400" b="0" i="0" u="none" strike="noStrike" cap="none" normalizeH="0" baseline="0" dirty="0">
                <a:ln>
                  <a:noFill/>
                </a:ln>
                <a:solidFill>
                  <a:srgbClr val="080808"/>
                </a:solidFill>
                <a:effectLst/>
                <a:latin typeface="Consolas" panose="020B0609020204030204" pitchFamily="49" charset="0"/>
              </a:rPr>
              <a:t> }</a:t>
            </a:r>
            <a:endParaRPr kumimoji="0" lang="zh-CN" altLang="zh-CN"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spcBef>
                <a:spcPct val="0"/>
              </a:spcBef>
              <a:spcAft>
                <a:spcPct val="0"/>
              </a:spcAft>
              <a:buClrTx/>
              <a:buSzTx/>
              <a:buFontTx/>
              <a:buNone/>
              <a:tabLst/>
            </a:pPr>
            <a:endParaRPr kumimoji="0" lang="en-US" altLang="zh-CN" sz="1400" b="0" i="0" u="none" strike="noStrike" cap="none" normalizeH="0" baseline="0" dirty="0">
              <a:ln>
                <a:noFill/>
              </a:ln>
              <a:solidFill>
                <a:srgbClr val="000000"/>
              </a:solidFill>
              <a:effectLst/>
              <a:latin typeface="Consolas" panose="020B0609020204030204" pitchFamily="49" charset="0"/>
              <a:ea typeface="JetBrains Mono"/>
            </a:endParaRPr>
          </a:p>
          <a:p>
            <a:pPr eaLnBrk="0" fontAlgn="base" hangingPunct="0">
              <a:spcBef>
                <a:spcPct val="0"/>
              </a:spcBef>
              <a:spcAft>
                <a:spcPct val="0"/>
              </a:spcAft>
            </a:pPr>
            <a:r>
              <a:rPr kumimoji="0" lang="zh-CN" altLang="zh-CN" sz="14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Closeable </a:t>
            </a:r>
            <a:r>
              <a:rPr kumimoji="0" lang="zh-CN" altLang="zh-CN" sz="1400" b="0" i="0" u="none" strike="noStrike" cap="none" normalizeH="0" baseline="0" dirty="0">
                <a:ln>
                  <a:noFill/>
                </a:ln>
                <a:solidFill>
                  <a:srgbClr val="0033B3"/>
                </a:solidFill>
                <a:effectLst/>
                <a:latin typeface="Consolas" panose="020B0609020204030204" pitchFamily="49" charset="0"/>
                <a:ea typeface="JetBrains Mono"/>
              </a:rPr>
              <a:t>extends </a:t>
            </a:r>
            <a:r>
              <a:rPr kumimoji="0" lang="zh-CN" altLang="zh-CN" sz="1400" b="0" i="0" u="none" strike="noStrike" cap="none" normalizeH="0" baseline="0" dirty="0">
                <a:ln>
                  <a:noFill/>
                </a:ln>
                <a:solidFill>
                  <a:srgbClr val="000000"/>
                </a:solidFill>
                <a:effectLst/>
                <a:latin typeface="Consolas" panose="020B0609020204030204" pitchFamily="49" charset="0"/>
                <a:ea typeface="JetBrains Mono"/>
              </a:rPr>
              <a:t>AutoCloseable </a:t>
            </a:r>
            <a:r>
              <a:rPr kumimoji="0" lang="zh-CN" altLang="zh-CN" sz="1400" b="0" i="0" u="none" strike="noStrike" cap="none" normalizeH="0" baseline="0" dirty="0">
                <a:ln>
                  <a:noFill/>
                </a:ln>
                <a:solidFill>
                  <a:srgbClr val="080808"/>
                </a:solidFill>
                <a:effectLst/>
                <a:latin typeface="Consolas" panose="020B0609020204030204" pitchFamily="49" charset="0"/>
                <a:ea typeface="JetBrains Mono"/>
              </a:rPr>
              <a:t>{</a:t>
            </a:r>
            <a:r>
              <a:rPr kumimoji="0" lang="en-US" altLang="zh-CN" sz="14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zh-CN" sz="1400" b="0" i="0" u="none" strike="noStrike" cap="none" normalizeH="0" baseline="0" dirty="0">
                <a:ln>
                  <a:noFill/>
                </a:ln>
                <a:solidFill>
                  <a:schemeClr val="tx1"/>
                </a:solidFill>
                <a:effectLst/>
                <a:latin typeface="Consolas" panose="020B0609020204030204" pitchFamily="49" charset="0"/>
              </a:rPr>
              <a:t>}</a:t>
            </a:r>
            <a:endParaRPr lang="en-US" altLang="zh-CN" sz="1400" dirty="0">
              <a:solidFill>
                <a:srgbClr val="000000"/>
              </a:solidFill>
              <a:latin typeface="Consolas" panose="020B0609020204030204" pitchFamily="49" charset="0"/>
              <a:ea typeface="JetBrains Mono"/>
            </a:endParaRPr>
          </a:p>
        </p:txBody>
      </p:sp>
      <p:grpSp>
        <p:nvGrpSpPr>
          <p:cNvPr id="20" name="组合 19">
            <a:extLst>
              <a:ext uri="{FF2B5EF4-FFF2-40B4-BE49-F238E27FC236}">
                <a16:creationId xmlns:a16="http://schemas.microsoft.com/office/drawing/2014/main" id="{0DCA4F57-2097-C0C5-9908-AA349AFCE155}"/>
              </a:ext>
            </a:extLst>
          </p:cNvPr>
          <p:cNvGrpSpPr/>
          <p:nvPr/>
        </p:nvGrpSpPr>
        <p:grpSpPr>
          <a:xfrm>
            <a:off x="3846224" y="1773042"/>
            <a:ext cx="7814926" cy="594560"/>
            <a:chOff x="3353164" y="5731266"/>
            <a:chExt cx="3377803" cy="594560"/>
          </a:xfrm>
        </p:grpSpPr>
        <p:grpSp>
          <p:nvGrpSpPr>
            <p:cNvPr id="21" name="组合 20">
              <a:extLst>
                <a:ext uri="{FF2B5EF4-FFF2-40B4-BE49-F238E27FC236}">
                  <a16:creationId xmlns:a16="http://schemas.microsoft.com/office/drawing/2014/main" id="{94C74304-ADD2-38FF-4550-646EADD07026}"/>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23" name="圆角矩形 70">
                <a:extLst>
                  <a:ext uri="{FF2B5EF4-FFF2-40B4-BE49-F238E27FC236}">
                    <a16:creationId xmlns:a16="http://schemas.microsoft.com/office/drawing/2014/main" id="{4B1330FB-FDD7-DE1E-D9A4-B3B8B93EDEBE}"/>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4" name="圆角矩形 71">
                <a:extLst>
                  <a:ext uri="{FF2B5EF4-FFF2-40B4-BE49-F238E27FC236}">
                    <a16:creationId xmlns:a16="http://schemas.microsoft.com/office/drawing/2014/main" id="{055B2EC7-40B8-7B66-6EA3-7E857B4868EB}"/>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22" name="TextBox 69">
              <a:extLst>
                <a:ext uri="{FF2B5EF4-FFF2-40B4-BE49-F238E27FC236}">
                  <a16:creationId xmlns:a16="http://schemas.microsoft.com/office/drawing/2014/main" id="{DDD9AC66-D67B-3C91-0295-D74794CBB6B4}"/>
                </a:ext>
              </a:extLst>
            </p:cNvPr>
            <p:cNvSpPr txBox="1"/>
            <p:nvPr/>
          </p:nvSpPr>
          <p:spPr>
            <a:xfrm>
              <a:off x="3440531" y="5749928"/>
              <a:ext cx="3241042" cy="468975"/>
            </a:xfrm>
            <a:prstGeom prst="rect">
              <a:avLst/>
            </a:prstGeom>
            <a:noFill/>
          </p:spPr>
          <p:txBody>
            <a:bodyPr wrap="square" rtlCol="0">
              <a:spAutoFit/>
            </a:bodyPr>
            <a:lstStyle/>
            <a:p>
              <a:pPr eaLnBrk="1" hangingPunct="1">
                <a:lnSpc>
                  <a:spcPct val="150000"/>
                </a:lnSpc>
              </a:pP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该资源使用完毕后，会自动调用其</a:t>
              </a:r>
              <a:r>
                <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close()</a:t>
              </a:r>
              <a:r>
                <a:rPr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方法，完成对资源的释放！</a:t>
              </a:r>
              <a:endParaRPr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标题 3">
            <a:extLst>
              <a:ext uri="{FF2B5EF4-FFF2-40B4-BE49-F238E27FC236}">
                <a16:creationId xmlns:a16="http://schemas.microsoft.com/office/drawing/2014/main" id="{E9B52196-7900-9562-4061-1C672FFFE85A}"/>
              </a:ext>
            </a:extLst>
          </p:cNvPr>
          <p:cNvSpPr>
            <a:spLocks noGrp="1"/>
          </p:cNvSpPr>
          <p:nvPr>
            <p:ph type="title"/>
          </p:nvPr>
        </p:nvSpPr>
        <p:spPr/>
        <p:txBody>
          <a:bodyPr/>
          <a:lstStyle/>
          <a:p>
            <a:r>
              <a:rPr lang="en-US" altLang="zh-CN" dirty="0"/>
              <a:t>try-with-resource</a:t>
            </a:r>
            <a:endParaRPr lang="zh-CN" altLang="en-US" dirty="0"/>
          </a:p>
        </p:txBody>
      </p:sp>
    </p:spTree>
    <p:extLst>
      <p:ext uri="{BB962C8B-B14F-4D97-AF65-F5344CB8AC3E}">
        <p14:creationId xmlns:p14="http://schemas.microsoft.com/office/powerpoint/2010/main" val="773423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441"/>
                                        </p:tgtEl>
                                        <p:attrNameLst>
                                          <p:attrName>style.visibility</p:attrName>
                                        </p:attrNameLst>
                                      </p:cBhvr>
                                      <p:to>
                                        <p:strVal val="visible"/>
                                      </p:to>
                                    </p:set>
                                    <p:animEffect transition="in" filter="fade">
                                      <p:cBhvr>
                                        <p:cTn id="7" dur="500"/>
                                        <p:tgtEl>
                                          <p:spTgt spid="1464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445"/>
                                        </p:tgtEl>
                                        <p:attrNameLst>
                                          <p:attrName>style.visibility</p:attrName>
                                        </p:attrNameLst>
                                      </p:cBhvr>
                                      <p:to>
                                        <p:strVal val="visible"/>
                                      </p:to>
                                    </p:set>
                                    <p:animEffect transition="in" filter="fade">
                                      <p:cBhvr>
                                        <p:cTn id="10" dur="500"/>
                                        <p:tgtEl>
                                          <p:spTgt spid="146445"/>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900" decel="100000" fill="hold"/>
                                        <p:tgtEl>
                                          <p:spTgt spid="2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500"/>
                                        <p:tgtEl>
                                          <p:spTgt spid="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fade">
                                      <p:cBhvr>
                                        <p:cTn id="26" dur="500"/>
                                        <p:tgtEl>
                                          <p:spTgt spid="2">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500"/>
                                        <p:tgtEl>
                                          <p:spTgt spid="2">
                                            <p:txEl>
                                              <p:pRg st="2" end="2"/>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5" grpId="0" animBg="1"/>
      <p:bldP spid="146441" grpId="0"/>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CA9091F8-4B73-7816-CAC8-E13B1E08F7A6}"/>
              </a:ext>
            </a:extLst>
          </p:cNvPr>
          <p:cNvSpPr/>
          <p:nvPr/>
        </p:nvSpPr>
        <p:spPr>
          <a:xfrm>
            <a:off x="9163335" y="2942007"/>
            <a:ext cx="963651" cy="140139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E6AB72D-E3EB-95C4-6FA8-181FA05B8B1A}"/>
              </a:ext>
            </a:extLst>
          </p:cNvPr>
          <p:cNvSpPr txBox="1"/>
          <p:nvPr/>
        </p:nvSpPr>
        <p:spPr>
          <a:xfrm>
            <a:off x="9555530" y="2922604"/>
            <a:ext cx="2511076"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r>
              <a:rPr lang="zh-CN" altLang="en-US" dirty="0">
                <a:solidFill>
                  <a:srgbClr val="C00000"/>
                </a:solidFill>
              </a:rPr>
              <a:t>字符</a:t>
            </a:r>
            <a:r>
              <a:rPr lang="zh-CN" altLang="en-US"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输入流</a:t>
            </a:r>
            <a:endParaRPr lang="en-US" altLang="zh-CN"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r>
              <a:rPr kumimoji="1" lang="zh-CN" altLang="en-US" dirty="0">
                <a:solidFill>
                  <a:schemeClr val="tx1"/>
                </a:solidFill>
              </a:rPr>
              <a:t>字符</a:t>
            </a: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输出流</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37510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422162" y="1775564"/>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04239" y="1882471"/>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254822" y="810814"/>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10222921" y="1049998"/>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08442" y="92805"/>
            <a:ext cx="486383" cy="287913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696026" y="384355"/>
            <a:ext cx="593290" cy="240294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275929" y="1892183"/>
            <a:ext cx="532417" cy="126014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322676" y="1951156"/>
            <a:ext cx="459668" cy="128326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565941" y="1991155"/>
            <a:ext cx="449111" cy="119270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361328" y="3208124"/>
            <a:ext cx="21104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45083" y="3186774"/>
            <a:ext cx="1250308" cy="480483"/>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225489" y="2822622"/>
            <a:ext cx="1451475"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423350" y="2788464"/>
            <a:ext cx="1497718"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85140" y="2822622"/>
            <a:ext cx="1451475"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84045" y="2812065"/>
            <a:ext cx="1405609"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148359" y="2058915"/>
            <a:ext cx="566575" cy="9608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80438" y="3208124"/>
            <a:ext cx="19221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6466780" y="4787283"/>
            <a:ext cx="888193" cy="1030303"/>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769168" y="3178333"/>
            <a:ext cx="1135573"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51534" y="4035247"/>
            <a:ext cx="198675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366279" y="4028303"/>
            <a:ext cx="2100584"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61172" y="4006953"/>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24906" y="4022968"/>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cxnSp>
        <p:nvCxnSpPr>
          <p:cNvPr id="24" name="曲线连接符 7183">
            <a:extLst>
              <a:ext uri="{FF2B5EF4-FFF2-40B4-BE49-F238E27FC236}">
                <a16:creationId xmlns:a16="http://schemas.microsoft.com/office/drawing/2014/main" id="{A2F4DFE3-B601-A082-3648-FEE1619D7F18}"/>
              </a:ext>
            </a:extLst>
          </p:cNvPr>
          <p:cNvCxnSpPr>
            <a:cxnSpLocks/>
            <a:stCxn id="31" idx="2"/>
            <a:endCxn id="19" idx="0"/>
          </p:cNvCxnSpPr>
          <p:nvPr/>
        </p:nvCxnSpPr>
        <p:spPr>
          <a:xfrm rot="16200000" flipH="1">
            <a:off x="1844714" y="3835048"/>
            <a:ext cx="397016" cy="338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7185">
            <a:extLst>
              <a:ext uri="{FF2B5EF4-FFF2-40B4-BE49-F238E27FC236}">
                <a16:creationId xmlns:a16="http://schemas.microsoft.com/office/drawing/2014/main" id="{DD97EB73-FBB8-CE31-24FA-B0FDC57CB43B}"/>
              </a:ext>
            </a:extLst>
          </p:cNvPr>
          <p:cNvCxnSpPr>
            <a:cxnSpLocks/>
            <a:stCxn id="25" idx="2"/>
            <a:endCxn id="20" idx="0"/>
          </p:cNvCxnSpPr>
          <p:nvPr/>
        </p:nvCxnSpPr>
        <p:spPr>
          <a:xfrm rot="5400000">
            <a:off x="4221536" y="3833267"/>
            <a:ext cx="390072" cy="1"/>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94">
            <a:extLst>
              <a:ext uri="{FF2B5EF4-FFF2-40B4-BE49-F238E27FC236}">
                <a16:creationId xmlns:a16="http://schemas.microsoft.com/office/drawing/2014/main" id="{EB3BC3A1-6BE5-F508-0350-12DA7A28B61D}"/>
              </a:ext>
            </a:extLst>
          </p:cNvPr>
          <p:cNvSpPr/>
          <p:nvPr/>
        </p:nvSpPr>
        <p:spPr>
          <a:xfrm>
            <a:off x="10216276" y="1787970"/>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33" dirty="0">
                <a:ln w="0"/>
                <a:solidFill>
                  <a:schemeClr val="tx1"/>
                </a:solidFill>
                <a:effectLst>
                  <a:outerShdw blurRad="38100" dist="19050" dir="2700000" algn="tl" rotWithShape="0">
                    <a:schemeClr val="dk1">
                      <a:alpha val="40000"/>
                    </a:schemeClr>
                  </a:outerShdw>
                </a:effectLst>
              </a:rPr>
              <a:t>实现类</a:t>
            </a:r>
          </a:p>
        </p:txBody>
      </p:sp>
      <p:sp>
        <p:nvSpPr>
          <p:cNvPr id="3" name="标题 2">
            <a:extLst>
              <a:ext uri="{FF2B5EF4-FFF2-40B4-BE49-F238E27FC236}">
                <a16:creationId xmlns:a16="http://schemas.microsoft.com/office/drawing/2014/main" id="{D0A30B99-9873-C03B-A401-020DD10B21AC}"/>
              </a:ext>
            </a:extLst>
          </p:cNvPr>
          <p:cNvSpPr>
            <a:spLocks noGrp="1"/>
          </p:cNvSpPr>
          <p:nvPr>
            <p:ph type="title"/>
          </p:nvPr>
        </p:nvSpPr>
        <p:spPr/>
        <p:txBody>
          <a:bodyPr/>
          <a:lstStyle/>
          <a:p>
            <a:r>
              <a:rPr lang="en-US" altLang="zh-CN" dirty="0"/>
              <a:t>io</a:t>
            </a:r>
            <a:r>
              <a:rPr lang="zh-CN" altLang="en-US" dirty="0"/>
              <a:t>流的体系</a:t>
            </a:r>
          </a:p>
        </p:txBody>
      </p:sp>
    </p:spTree>
    <p:extLst>
      <p:ext uri="{BB962C8B-B14F-4D97-AF65-F5344CB8AC3E}">
        <p14:creationId xmlns:p14="http://schemas.microsoft.com/office/powerpoint/2010/main" val="23139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37"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900" decel="100000" fill="hold"/>
                                        <p:tgtEl>
                                          <p:spTgt spid="11"/>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500"/>
                                        <p:tgtEl>
                                          <p:spTgt spid="1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par>
                                <p:cTn id="78" presetID="22" presetClass="entr" presetSubtype="1"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up)">
                                      <p:cBhvr>
                                        <p:cTn id="80" dur="500"/>
                                        <p:tgtEl>
                                          <p:spTgt spid="24"/>
                                        </p:tgtEl>
                                      </p:cBhvr>
                                    </p:animEffect>
                                  </p:childTnLst>
                                </p:cTn>
                              </p:par>
                              <p:par>
                                <p:cTn id="81" presetID="22" presetClass="entr" presetSubtype="1"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up)">
                                      <p:cBhvr>
                                        <p:cTn id="83" dur="500"/>
                                        <p:tgtEl>
                                          <p:spTgt spid="2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100"/>
                                        <p:tgtEl>
                                          <p:spTgt spid="2"/>
                                        </p:tgtEl>
                                      </p:cBhvr>
                                    </p:animEffect>
                                    <p:anim calcmode="lin" valueType="num">
                                      <p:cBhvr>
                                        <p:cTn id="92" dur="400" fill="hold"/>
                                        <p:tgtEl>
                                          <p:spTgt spid="2"/>
                                        </p:tgtEl>
                                        <p:attrNameLst>
                                          <p:attrName>ppt_x</p:attrName>
                                        </p:attrNameLst>
                                      </p:cBhvr>
                                      <p:tavLst>
                                        <p:tav tm="0">
                                          <p:val>
                                            <p:strVal val="#ppt_x"/>
                                          </p:val>
                                        </p:tav>
                                        <p:tav tm="100000">
                                          <p:val>
                                            <p:strVal val="#ppt_x"/>
                                          </p:val>
                                        </p:tav>
                                      </p:tavLst>
                                    </p:anim>
                                    <p:anim calcmode="lin" valueType="num">
                                      <p:cBhvr>
                                        <p:cTn id="93" dur="400" fill="hold"/>
                                        <p:tgtEl>
                                          <p:spTgt spid="2"/>
                                        </p:tgtEl>
                                        <p:attrNameLst>
                                          <p:attrName>ppt_y</p:attrName>
                                        </p:attrNameLst>
                                      </p:cBhvr>
                                      <p:tavLst>
                                        <p:tav tm="0">
                                          <p:val>
                                            <p:strVal val="#ppt_y+0.31"/>
                                          </p:val>
                                        </p:tav>
                                        <p:tav tm="100000">
                                          <p:val>
                                            <p:strVal val="#ppt_y+0.31"/>
                                          </p:val>
                                        </p:tav>
                                      </p:tavLst>
                                    </p:anim>
                                    <p:anim calcmode="lin" valueType="num">
                                      <p:cBhvr>
                                        <p:cTn id="94"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5"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19" grpId="0" animBg="1"/>
      <p:bldP spid="20" grpId="0" animBg="1"/>
      <p:bldP spid="22" grpId="0" animBg="1"/>
      <p:bldP spid="2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6017359" y="2467156"/>
            <a:ext cx="3692525" cy="2631150"/>
          </a:xfrm>
        </p:spPr>
        <p:txBody>
          <a:bodyPr/>
          <a:lstStyle/>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00791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3EE71D3-0F5C-4CAD-0760-855F0E2593A5}"/>
              </a:ext>
            </a:extLst>
          </p:cNvPr>
          <p:cNvSpPr/>
          <p:nvPr/>
        </p:nvSpPr>
        <p:spPr>
          <a:xfrm>
            <a:off x="8842971" y="2452165"/>
            <a:ext cx="2870282" cy="3276120"/>
          </a:xfrm>
          <a:prstGeom prst="rect">
            <a:avLst/>
          </a:prstGeom>
          <a:solidFill>
            <a:srgbClr val="F9FBF9"/>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9899D129-0514-94E8-B17C-D4579EF0AA86}"/>
              </a:ext>
            </a:extLst>
          </p:cNvPr>
          <p:cNvSpPr/>
          <p:nvPr/>
        </p:nvSpPr>
        <p:spPr>
          <a:xfrm>
            <a:off x="924369" y="2452165"/>
            <a:ext cx="2870282" cy="3276120"/>
          </a:xfrm>
          <a:prstGeom prst="rect">
            <a:avLst/>
          </a:prstGeom>
          <a:solidFill>
            <a:srgbClr val="F9FBF9"/>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Rectangle 1">
            <a:extLst>
              <a:ext uri="{FF2B5EF4-FFF2-40B4-BE49-F238E27FC236}">
                <a16:creationId xmlns:a16="http://schemas.microsoft.com/office/drawing/2014/main" id="{928C3C36-12CC-BC46-FA70-44CFD30F6DBD}"/>
              </a:ext>
            </a:extLst>
          </p:cNvPr>
          <p:cNvSpPr>
            <a:spLocks noChangeArrowheads="1"/>
          </p:cNvSpPr>
          <p:nvPr/>
        </p:nvSpPr>
        <p:spPr bwMode="auto">
          <a:xfrm>
            <a:off x="576196" y="880626"/>
            <a:ext cx="8101288"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可以把</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文件中的数据以</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的形式读</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入</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到内存中去。</a:t>
            </a:r>
          </a:p>
        </p:txBody>
      </p:sp>
      <p:pic>
        <p:nvPicPr>
          <p:cNvPr id="3" name="Picture 4">
            <a:extLst>
              <a:ext uri="{FF2B5EF4-FFF2-40B4-BE49-F238E27FC236}">
                <a16:creationId xmlns:a16="http://schemas.microsoft.com/office/drawing/2014/main" id="{8F21B49F-4CC1-067D-BA5A-ED51B1B4B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783" y="3184206"/>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三角形 5">
            <a:extLst>
              <a:ext uri="{FF2B5EF4-FFF2-40B4-BE49-F238E27FC236}">
                <a16:creationId xmlns:a16="http://schemas.microsoft.com/office/drawing/2014/main" id="{DFF2CBA2-98E5-B17D-390B-E1479C4D564A}"/>
              </a:ext>
            </a:extLst>
          </p:cNvPr>
          <p:cNvSpPr/>
          <p:nvPr/>
        </p:nvSpPr>
        <p:spPr>
          <a:xfrm rot="2651319">
            <a:off x="9100559" y="258509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3108B1B-3420-BDDF-7307-AD354E99D225}"/>
              </a:ext>
            </a:extLst>
          </p:cNvPr>
          <p:cNvSpPr/>
          <p:nvPr/>
        </p:nvSpPr>
        <p:spPr>
          <a:xfrm>
            <a:off x="9093944" y="2301693"/>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8" name="矩形 7">
            <a:extLst>
              <a:ext uri="{FF2B5EF4-FFF2-40B4-BE49-F238E27FC236}">
                <a16:creationId xmlns:a16="http://schemas.microsoft.com/office/drawing/2014/main" id="{34D961D1-688D-6E2F-4307-EE40EBCDA35D}"/>
              </a:ext>
            </a:extLst>
          </p:cNvPr>
          <p:cNvSpPr/>
          <p:nvPr/>
        </p:nvSpPr>
        <p:spPr>
          <a:xfrm>
            <a:off x="1175342" y="2301694"/>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9" name="椭圆 8">
            <a:extLst>
              <a:ext uri="{FF2B5EF4-FFF2-40B4-BE49-F238E27FC236}">
                <a16:creationId xmlns:a16="http://schemas.microsoft.com/office/drawing/2014/main" id="{9EB28314-E2F4-5EA6-75F1-062DF0E74139}"/>
              </a:ext>
            </a:extLst>
          </p:cNvPr>
          <p:cNvSpPr/>
          <p:nvPr/>
        </p:nvSpPr>
        <p:spPr>
          <a:xfrm>
            <a:off x="1688390" y="3239328"/>
            <a:ext cx="1310906" cy="1189957"/>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bg1"/>
                </a:solidFill>
                <a:latin typeface="Alibaba PuHuiTi B" pitchFamily="18" charset="-122"/>
                <a:ea typeface="Alibaba PuHuiTi B" pitchFamily="18" charset="-122"/>
                <a:cs typeface="Alibaba PuHuiTi B" pitchFamily="18" charset="-122"/>
                <a:sym typeface="Bebas"/>
              </a:rPr>
              <a:t>程序</a:t>
            </a:r>
          </a:p>
        </p:txBody>
      </p:sp>
      <p:sp>
        <p:nvSpPr>
          <p:cNvPr id="12" name="形状4">
            <a:extLst>
              <a:ext uri="{FF2B5EF4-FFF2-40B4-BE49-F238E27FC236}">
                <a16:creationId xmlns:a16="http://schemas.microsoft.com/office/drawing/2014/main" id="{8D01EB75-5CE8-9CE0-818A-9F661C280791}"/>
              </a:ext>
            </a:extLst>
          </p:cNvPr>
          <p:cNvSpPr/>
          <p:nvPr/>
        </p:nvSpPr>
        <p:spPr>
          <a:xfrm rot="10800000">
            <a:off x="3406183" y="3603072"/>
            <a:ext cx="5681423" cy="553674"/>
          </a:xfrm>
          <a:prstGeom prst="rightArrow">
            <a:avLst>
              <a:gd name="adj1" fmla="val 59701"/>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p>
        </p:txBody>
      </p:sp>
      <p:pic>
        <p:nvPicPr>
          <p:cNvPr id="13" name="图片 12">
            <a:extLst>
              <a:ext uri="{FF2B5EF4-FFF2-40B4-BE49-F238E27FC236}">
                <a16:creationId xmlns:a16="http://schemas.microsoft.com/office/drawing/2014/main" id="{A86FBBB2-4B7E-1DA3-9434-CDAEFC6227CA}"/>
              </a:ext>
            </a:extLst>
          </p:cNvPr>
          <p:cNvPicPr>
            <a:picLocks noChangeAspect="1"/>
          </p:cNvPicPr>
          <p:nvPr/>
        </p:nvPicPr>
        <p:blipFill>
          <a:blip r:embed="rId4"/>
          <a:stretch>
            <a:fillRect/>
          </a:stretch>
        </p:blipFill>
        <p:spPr>
          <a:xfrm>
            <a:off x="3325519" y="4424435"/>
            <a:ext cx="189328" cy="410210"/>
          </a:xfrm>
          <a:prstGeom prst="rect">
            <a:avLst/>
          </a:prstGeom>
        </p:spPr>
      </p:pic>
      <p:pic>
        <p:nvPicPr>
          <p:cNvPr id="14" name="图片 13">
            <a:extLst>
              <a:ext uri="{FF2B5EF4-FFF2-40B4-BE49-F238E27FC236}">
                <a16:creationId xmlns:a16="http://schemas.microsoft.com/office/drawing/2014/main" id="{3FF42233-B040-8D56-78F9-CB47418DB87D}"/>
              </a:ext>
            </a:extLst>
          </p:cNvPr>
          <p:cNvPicPr>
            <a:picLocks noChangeAspect="1"/>
          </p:cNvPicPr>
          <p:nvPr/>
        </p:nvPicPr>
        <p:blipFill>
          <a:blip r:embed="rId4"/>
          <a:stretch>
            <a:fillRect/>
          </a:stretch>
        </p:blipFill>
        <p:spPr>
          <a:xfrm>
            <a:off x="9045713" y="3674803"/>
            <a:ext cx="189328" cy="410210"/>
          </a:xfrm>
          <a:prstGeom prst="rect">
            <a:avLst/>
          </a:prstGeom>
        </p:spPr>
      </p:pic>
      <p:sp>
        <p:nvSpPr>
          <p:cNvPr id="16" name="文本框 15">
            <a:extLst>
              <a:ext uri="{FF2B5EF4-FFF2-40B4-BE49-F238E27FC236}">
                <a16:creationId xmlns:a16="http://schemas.microsoft.com/office/drawing/2014/main" id="{23926F13-AC01-CADD-6ADC-FF8C52ED7C43}"/>
              </a:ext>
            </a:extLst>
          </p:cNvPr>
          <p:cNvSpPr txBox="1"/>
          <p:nvPr/>
        </p:nvSpPr>
        <p:spPr>
          <a:xfrm>
            <a:off x="4746981" y="3184206"/>
            <a:ext cx="6126480" cy="46609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altLang="zh-CN" sz="14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FileReader</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（文件字符输入流）</a:t>
            </a:r>
            <a:endPar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标题 9">
            <a:extLst>
              <a:ext uri="{FF2B5EF4-FFF2-40B4-BE49-F238E27FC236}">
                <a16:creationId xmlns:a16="http://schemas.microsoft.com/office/drawing/2014/main" id="{9EE18AD3-E2DE-567D-88E7-96F7050E2542}"/>
              </a:ext>
            </a:extLst>
          </p:cNvPr>
          <p:cNvSpPr>
            <a:spLocks noGrp="1"/>
          </p:cNvSpPr>
          <p:nvPr>
            <p:ph type="title"/>
          </p:nvPr>
        </p:nvSpPr>
        <p:spPr/>
        <p:txBody>
          <a:bodyPr/>
          <a:lstStyle/>
          <a:p>
            <a:r>
              <a:rPr lang="en-US" altLang="zh-CN" dirty="0" err="1"/>
              <a:t>FileReader</a:t>
            </a:r>
            <a:r>
              <a:rPr lang="zh-CN" altLang="en-US" dirty="0"/>
              <a:t>文件字符输入流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3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900" decel="100000" fill="hold"/>
                                        <p:tgtEl>
                                          <p:spTgt spid="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900" decel="100000" fill="hold"/>
                                        <p:tgtEl>
                                          <p:spTgt spid="1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right)">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animBg="1"/>
      <p:bldP spid="6" grpId="0" animBg="1"/>
      <p:bldP spid="8" grpId="0" animBg="1"/>
      <p:bldP spid="9" grpId="0" animBg="1"/>
      <p:bldP spid="12" grpId="0" animBg="1"/>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C3C36-12CC-BC46-FA70-44CFD30F6DBD}"/>
              </a:ext>
            </a:extLst>
          </p:cNvPr>
          <p:cNvSpPr>
            <a:spLocks noChangeArrowheads="1"/>
          </p:cNvSpPr>
          <p:nvPr/>
        </p:nvSpPr>
        <p:spPr bwMode="auto">
          <a:xfrm>
            <a:off x="576196" y="880626"/>
            <a:ext cx="8101288"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可以把</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文件中的数据以</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的形式读</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入</a:t>
            </a:r>
            <a:r>
              <a:rPr lang="zh-CN"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到内存中去。</a:t>
            </a:r>
          </a:p>
        </p:txBody>
      </p:sp>
      <p:sp>
        <p:nvSpPr>
          <p:cNvPr id="10" name="标题 9">
            <a:extLst>
              <a:ext uri="{FF2B5EF4-FFF2-40B4-BE49-F238E27FC236}">
                <a16:creationId xmlns:a16="http://schemas.microsoft.com/office/drawing/2014/main" id="{9EE18AD3-E2DE-567D-88E7-96F7050E2542}"/>
              </a:ext>
            </a:extLst>
          </p:cNvPr>
          <p:cNvSpPr>
            <a:spLocks noGrp="1"/>
          </p:cNvSpPr>
          <p:nvPr>
            <p:ph type="title"/>
          </p:nvPr>
        </p:nvSpPr>
        <p:spPr/>
        <p:txBody>
          <a:bodyPr/>
          <a:lstStyle/>
          <a:p>
            <a:r>
              <a:rPr lang="en-US" altLang="zh-CN" dirty="0" err="1"/>
              <a:t>FileReader</a:t>
            </a:r>
            <a:r>
              <a:rPr lang="zh-CN" altLang="en-US" dirty="0"/>
              <a:t>文件字符输入流</a:t>
            </a:r>
          </a:p>
        </p:txBody>
      </p:sp>
      <p:graphicFrame>
        <p:nvGraphicFramePr>
          <p:cNvPr id="17" name="表格 16">
            <a:extLst>
              <a:ext uri="{FF2B5EF4-FFF2-40B4-BE49-F238E27FC236}">
                <a16:creationId xmlns:a16="http://schemas.microsoft.com/office/drawing/2014/main" id="{80DF380B-0094-B58B-9BFE-7C371B0852BD}"/>
              </a:ext>
            </a:extLst>
          </p:cNvPr>
          <p:cNvGraphicFramePr>
            <a:graphicFrameLocks noGrp="1"/>
          </p:cNvGraphicFramePr>
          <p:nvPr>
            <p:extLst>
              <p:ext uri="{D42A27DB-BD31-4B8C-83A1-F6EECF244321}">
                <p14:modId xmlns:p14="http://schemas.microsoft.com/office/powerpoint/2010/main" val="2680450433"/>
              </p:ext>
            </p:extLst>
          </p:nvPr>
        </p:nvGraphicFramePr>
        <p:xfrm>
          <a:off x="683625" y="1764157"/>
          <a:ext cx="8239757" cy="1427775"/>
        </p:xfrm>
        <a:graphic>
          <a:graphicData uri="http://schemas.openxmlformats.org/drawingml/2006/table">
            <a:tbl>
              <a:tblPr>
                <a:effectLst>
                  <a:outerShdw blurRad="63500" sx="102000" sy="102000" algn="ctr" rotWithShape="0">
                    <a:prstClr val="black">
                      <a:alpha val="40000"/>
                    </a:prstClr>
                  </a:outerShdw>
                </a:effectLst>
              </a:tblPr>
              <a:tblGrid>
                <a:gridCol w="4185918">
                  <a:extLst>
                    <a:ext uri="{9D8B030D-6E8A-4147-A177-3AD203B41FA5}">
                      <a16:colId xmlns:a16="http://schemas.microsoft.com/office/drawing/2014/main" val="1138920238"/>
                    </a:ext>
                  </a:extLst>
                </a:gridCol>
                <a:gridCol w="4053839">
                  <a:extLst>
                    <a:ext uri="{9D8B030D-6E8A-4147-A177-3AD203B41FA5}">
                      <a16:colId xmlns:a16="http://schemas.microsoft.com/office/drawing/2014/main" val="432614512"/>
                    </a:ext>
                  </a:extLst>
                </a:gridCol>
              </a:tblGrid>
              <a:tr h="517489">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5863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a:t>
                      </a:r>
                      <a:r>
                        <a:rPr lang="en-US" altLang="zh-CN" sz="1300" b="1" kern="1200" dirty="0" err="1">
                          <a:solidFill>
                            <a:srgbClr val="C00000"/>
                          </a:solidFill>
                          <a:latin typeface="Consolas" panose="020B0609020204030204" pitchFamily="49" charset="0"/>
                          <a:ea typeface="Alibaba PuHuiTi R"/>
                          <a:cs typeface="+mn-cs"/>
                        </a:rPr>
                        <a:t>FileReader</a:t>
                      </a:r>
                      <a:r>
                        <a:rPr lang="zh-CN" altLang="zh-CN" sz="1300" b="1" kern="1200" dirty="0">
                          <a:solidFill>
                            <a:srgbClr val="C00000"/>
                          </a:solidFill>
                          <a:latin typeface="Consolas" panose="020B0609020204030204" pitchFamily="49" charset="0"/>
                          <a:ea typeface="Alibaba PuHuiTi R"/>
                          <a:cs typeface="+mn-cs"/>
                        </a:rPr>
                        <a:t>​(File file)</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300" kern="1200" dirty="0">
                          <a:solidFill>
                            <a:schemeClr val="tx1">
                              <a:lumMod val="85000"/>
                              <a:lumOff val="15000"/>
                            </a:schemeClr>
                          </a:solidFill>
                          <a:latin typeface="Consolas" panose="020B0609020204030204" pitchFamily="49" charset="0"/>
                          <a:ea typeface="Alibaba PuHuiTi R"/>
                          <a:cs typeface="+mn-cs"/>
                        </a:rPr>
                        <a:t>创建</a:t>
                      </a:r>
                      <a:r>
                        <a:rPr lang="zh-CN" altLang="en-US" sz="1300" kern="1200" dirty="0">
                          <a:solidFill>
                            <a:schemeClr val="tx1">
                              <a:lumMod val="85000"/>
                              <a:lumOff val="15000"/>
                            </a:schemeClr>
                          </a:solidFill>
                          <a:latin typeface="Consolas" panose="020B0609020204030204" pitchFamily="49" charset="0"/>
                          <a:ea typeface="Alibaba PuHuiTi R"/>
                          <a:cs typeface="+mn-cs"/>
                        </a:rPr>
                        <a:t>字符</a:t>
                      </a:r>
                      <a:r>
                        <a:rPr lang="zh-CN" altLang="zh-CN" sz="1300" kern="1200" dirty="0">
                          <a:solidFill>
                            <a:schemeClr val="tx1">
                              <a:lumMod val="85000"/>
                              <a:lumOff val="15000"/>
                            </a:schemeClr>
                          </a:solidFill>
                          <a:latin typeface="Consolas" panose="020B0609020204030204" pitchFamily="49" charset="0"/>
                          <a:ea typeface="Alibaba PuHuiTi R"/>
                          <a:cs typeface="+mn-cs"/>
                        </a:rPr>
                        <a:t>输入流管道与源文件接通</a:t>
                      </a:r>
                      <a:endParaRPr lang="en-US" altLang="zh-CN"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516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a:t>
                      </a:r>
                      <a:r>
                        <a:rPr lang="en-US" altLang="zh-CN" sz="1300" b="1" kern="1200" dirty="0" err="1">
                          <a:solidFill>
                            <a:srgbClr val="C00000"/>
                          </a:solidFill>
                          <a:latin typeface="Consolas" panose="020B0609020204030204" pitchFamily="49" charset="0"/>
                          <a:ea typeface="Alibaba PuHuiTi R"/>
                          <a:cs typeface="+mn-cs"/>
                        </a:rPr>
                        <a:t>FileReader</a:t>
                      </a:r>
                      <a:r>
                        <a:rPr lang="zh-CN" altLang="zh-CN" sz="1300" b="1" kern="1200" dirty="0">
                          <a:solidFill>
                            <a:srgbClr val="C00000"/>
                          </a:solidFill>
                          <a:latin typeface="Consolas" panose="020B0609020204030204" pitchFamily="49" charset="0"/>
                          <a:ea typeface="Alibaba PuHuiTi R"/>
                          <a:cs typeface="+mn-cs"/>
                        </a:rPr>
                        <a:t>​(String pathname)</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kern="1200" dirty="0">
                          <a:solidFill>
                            <a:schemeClr val="tx1">
                              <a:lumMod val="85000"/>
                              <a:lumOff val="15000"/>
                            </a:schemeClr>
                          </a:solidFill>
                          <a:latin typeface="Consolas" panose="020B0609020204030204" pitchFamily="49" charset="0"/>
                          <a:ea typeface="Alibaba PuHuiTi R"/>
                          <a:cs typeface="+mn-cs"/>
                        </a:rPr>
                        <a:t>创建</a:t>
                      </a:r>
                      <a:r>
                        <a:rPr lang="zh-CN" altLang="en-US" sz="1300" kern="1200" dirty="0">
                          <a:solidFill>
                            <a:schemeClr val="tx1">
                              <a:lumMod val="85000"/>
                              <a:lumOff val="15000"/>
                            </a:schemeClr>
                          </a:solidFill>
                          <a:latin typeface="Consolas" panose="020B0609020204030204" pitchFamily="49" charset="0"/>
                          <a:ea typeface="Alibaba PuHuiTi R"/>
                          <a:cs typeface="+mn-cs"/>
                        </a:rPr>
                        <a:t>字符</a:t>
                      </a:r>
                      <a:r>
                        <a:rPr lang="zh-CN" altLang="zh-CN" sz="1300" kern="1200" dirty="0">
                          <a:solidFill>
                            <a:schemeClr val="tx1">
                              <a:lumMod val="85000"/>
                              <a:lumOff val="15000"/>
                            </a:schemeClr>
                          </a:solidFill>
                          <a:latin typeface="Consolas" panose="020B0609020204030204" pitchFamily="49" charset="0"/>
                          <a:ea typeface="Alibaba PuHuiTi R"/>
                          <a:cs typeface="+mn-cs"/>
                        </a:rPr>
                        <a:t>输入流管道与源文件接通</a:t>
                      </a:r>
                      <a:endParaRPr lang="zh-CN" altLang="en-US" sz="13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graphicFrame>
        <p:nvGraphicFramePr>
          <p:cNvPr id="18" name="表格 17">
            <a:extLst>
              <a:ext uri="{FF2B5EF4-FFF2-40B4-BE49-F238E27FC236}">
                <a16:creationId xmlns:a16="http://schemas.microsoft.com/office/drawing/2014/main" id="{73B20747-E57D-C463-7E5B-9B47FB8011A2}"/>
              </a:ext>
            </a:extLst>
          </p:cNvPr>
          <p:cNvGraphicFramePr>
            <a:graphicFrameLocks noGrp="1"/>
          </p:cNvGraphicFramePr>
          <p:nvPr>
            <p:extLst>
              <p:ext uri="{D42A27DB-BD31-4B8C-83A1-F6EECF244321}">
                <p14:modId xmlns:p14="http://schemas.microsoft.com/office/powerpoint/2010/main" val="761902362"/>
              </p:ext>
            </p:extLst>
          </p:nvPr>
        </p:nvGraphicFramePr>
        <p:xfrm>
          <a:off x="683626" y="3656056"/>
          <a:ext cx="8239757" cy="1875724"/>
        </p:xfrm>
        <a:graphic>
          <a:graphicData uri="http://schemas.openxmlformats.org/drawingml/2006/table">
            <a:tbl>
              <a:tblPr>
                <a:effectLst>
                  <a:outerShdw blurRad="63500" sx="102000" sy="102000" algn="ctr" rotWithShape="0">
                    <a:prstClr val="black">
                      <a:alpha val="40000"/>
                    </a:prstClr>
                  </a:outerShdw>
                </a:effectLst>
              </a:tblPr>
              <a:tblGrid>
                <a:gridCol w="3126779">
                  <a:extLst>
                    <a:ext uri="{9D8B030D-6E8A-4147-A177-3AD203B41FA5}">
                      <a16:colId xmlns:a16="http://schemas.microsoft.com/office/drawing/2014/main" val="1138920238"/>
                    </a:ext>
                  </a:extLst>
                </a:gridCol>
                <a:gridCol w="5112978">
                  <a:extLst>
                    <a:ext uri="{9D8B030D-6E8A-4147-A177-3AD203B41FA5}">
                      <a16:colId xmlns:a16="http://schemas.microsoft.com/office/drawing/2014/main" val="432614512"/>
                    </a:ext>
                  </a:extLst>
                </a:gridCol>
              </a:tblGrid>
              <a:tr h="55120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方法名称 </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libaba PuHuiTi R" pitchFamily="18" charset="-122"/>
                          <a:ea typeface="Alibaba PuHuiTi R" pitchFamily="18" charset="-122"/>
                          <a:cs typeface="Alibaba PuHuiTi R"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49402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int </a:t>
                      </a:r>
                      <a:r>
                        <a:rPr lang="zh-CN" altLang="zh-CN" sz="1300" b="1" kern="1200" dirty="0">
                          <a:solidFill>
                            <a:srgbClr val="C00000"/>
                          </a:solidFill>
                          <a:latin typeface="Consolas" panose="020B0609020204030204" pitchFamily="49" charset="0"/>
                          <a:ea typeface="Alibaba PuHuiTi R"/>
                          <a:cs typeface="+mn-cs"/>
                        </a:rPr>
                        <a:t>read()</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00000"/>
                        </a:lnSpc>
                        <a:spcBef>
                          <a:spcPts val="0"/>
                        </a:spcBef>
                        <a:spcAft>
                          <a:spcPts val="0"/>
                        </a:spcAft>
                        <a:buFont typeface="Wingdings" pitchFamily="2" charset="2"/>
                        <a:buNone/>
                        <a:defRPr/>
                      </a:pPr>
                      <a:r>
                        <a:rPr lang="zh-CN" altLang="zh-CN" sz="1300" kern="1200" dirty="0">
                          <a:solidFill>
                            <a:schemeClr val="tx1">
                              <a:lumMod val="85000"/>
                              <a:lumOff val="15000"/>
                            </a:schemeClr>
                          </a:solidFill>
                          <a:latin typeface="Consolas" panose="020B0609020204030204" pitchFamily="49" charset="0"/>
                          <a:ea typeface="Alibaba PuHuiTi R"/>
                          <a:cs typeface="+mn-cs"/>
                        </a:rPr>
                        <a:t>每次读取一个</a:t>
                      </a:r>
                      <a:r>
                        <a:rPr lang="zh-CN" altLang="en-US" sz="1300" kern="1200" dirty="0">
                          <a:solidFill>
                            <a:schemeClr val="tx1">
                              <a:lumMod val="85000"/>
                              <a:lumOff val="15000"/>
                            </a:schemeClr>
                          </a:solidFill>
                          <a:latin typeface="Consolas" panose="020B0609020204030204" pitchFamily="49" charset="0"/>
                          <a:ea typeface="Alibaba PuHuiTi R"/>
                          <a:cs typeface="+mn-cs"/>
                        </a:rPr>
                        <a:t>字符</a:t>
                      </a:r>
                      <a:r>
                        <a:rPr lang="zh-CN" altLang="zh-CN" sz="1300" kern="1200" dirty="0">
                          <a:solidFill>
                            <a:schemeClr val="tx1">
                              <a:lumMod val="85000"/>
                              <a:lumOff val="15000"/>
                            </a:schemeClr>
                          </a:solidFill>
                          <a:latin typeface="Consolas" panose="020B0609020204030204" pitchFamily="49" charset="0"/>
                          <a:ea typeface="Alibaba PuHuiTi R"/>
                          <a:cs typeface="+mn-cs"/>
                        </a:rPr>
                        <a:t>返回，</a:t>
                      </a:r>
                      <a:r>
                        <a:rPr lang="zh-CN" altLang="en-US" sz="1300" kern="1200" dirty="0">
                          <a:solidFill>
                            <a:schemeClr val="tx1">
                              <a:lumMod val="85000"/>
                              <a:lumOff val="15000"/>
                            </a:schemeClr>
                          </a:solidFill>
                          <a:latin typeface="Consolas" panose="020B0609020204030204" pitchFamily="49" charset="0"/>
                          <a:ea typeface="Alibaba PuHuiTi R"/>
                          <a:cs typeface="+mn-cs"/>
                        </a:rPr>
                        <a:t>如果发现没有数据可读会返回</a:t>
                      </a:r>
                      <a:r>
                        <a:rPr lang="en-US" altLang="zh-CN" sz="1300" kern="1200" dirty="0">
                          <a:solidFill>
                            <a:schemeClr val="tx1">
                              <a:lumMod val="85000"/>
                              <a:lumOff val="15000"/>
                            </a:schemeClr>
                          </a:solidFill>
                          <a:latin typeface="Consolas" panose="020B0609020204030204" pitchFamily="49" charset="0"/>
                          <a:ea typeface="Alibaba PuHuiTi R"/>
                          <a:cs typeface="+mn-cs"/>
                        </a:rPr>
                        <a:t>-1.</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69163">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kern="1200" dirty="0">
                          <a:solidFill>
                            <a:schemeClr val="tx1">
                              <a:lumMod val="85000"/>
                              <a:lumOff val="15000"/>
                            </a:schemeClr>
                          </a:solidFill>
                          <a:latin typeface="Consolas" panose="020B0609020204030204" pitchFamily="49" charset="0"/>
                          <a:ea typeface="Alibaba PuHuiTi R"/>
                          <a:cs typeface="+mn-cs"/>
                        </a:rPr>
                        <a:t>   </a:t>
                      </a:r>
                      <a:r>
                        <a:rPr lang="zh-CN" altLang="zh-CN" sz="1300" kern="1200" dirty="0">
                          <a:solidFill>
                            <a:schemeClr val="tx1">
                              <a:lumMod val="85000"/>
                              <a:lumOff val="15000"/>
                            </a:schemeClr>
                          </a:solidFill>
                          <a:latin typeface="Consolas" panose="020B0609020204030204" pitchFamily="49" charset="0"/>
                          <a:ea typeface="Alibaba PuHuiTi R"/>
                          <a:cs typeface="+mn-cs"/>
                        </a:rPr>
                        <a:t>public int </a:t>
                      </a:r>
                      <a:r>
                        <a:rPr lang="zh-CN" altLang="zh-CN" sz="1300" b="1" kern="1200" dirty="0">
                          <a:solidFill>
                            <a:srgbClr val="C00000"/>
                          </a:solidFill>
                          <a:latin typeface="Consolas" panose="020B0609020204030204" pitchFamily="49" charset="0"/>
                          <a:ea typeface="Alibaba PuHuiTi R"/>
                          <a:cs typeface="+mn-cs"/>
                        </a:rPr>
                        <a:t>read(</a:t>
                      </a:r>
                      <a:r>
                        <a:rPr lang="en-US" altLang="zh-CN" sz="1300" b="1" kern="1200" dirty="0">
                          <a:solidFill>
                            <a:srgbClr val="C00000"/>
                          </a:solidFill>
                          <a:latin typeface="Consolas" panose="020B0609020204030204" pitchFamily="49" charset="0"/>
                          <a:ea typeface="Alibaba PuHuiTi R"/>
                          <a:cs typeface="+mn-cs"/>
                        </a:rPr>
                        <a:t>char[] buffer</a:t>
                      </a:r>
                      <a:r>
                        <a:rPr lang="zh-CN" altLang="zh-CN" sz="1300" b="1" kern="1200" dirty="0">
                          <a:solidFill>
                            <a:srgbClr val="C00000"/>
                          </a:solidFill>
                          <a:latin typeface="Consolas" panose="020B0609020204030204" pitchFamily="49" charset="0"/>
                          <a:ea typeface="Alibaba PuHuiTi R"/>
                          <a:cs typeface="+mn-cs"/>
                        </a:rPr>
                        <a:t>)</a:t>
                      </a:r>
                      <a:endParaRPr lang="zh-CN" altLang="en-US" sz="1300" b="1" kern="1200" dirty="0">
                        <a:solidFill>
                          <a:srgbClr val="C00000"/>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1300" kern="1200" dirty="0">
                          <a:solidFill>
                            <a:schemeClr val="tx1">
                              <a:lumMod val="85000"/>
                              <a:lumOff val="15000"/>
                            </a:schemeClr>
                          </a:solidFill>
                          <a:latin typeface="Consolas" panose="020B0609020204030204" pitchFamily="49" charset="0"/>
                          <a:ea typeface="Alibaba PuHuiTi R"/>
                          <a:cs typeface="+mn-cs"/>
                        </a:rPr>
                        <a:t>每次用一个字符数组去读取数据，返回字符数组读取了多少个字符，如果发现没有数据可读会返回</a:t>
                      </a:r>
                      <a:r>
                        <a:rPr lang="en-US" altLang="zh-CN" sz="1300" kern="1200" dirty="0">
                          <a:solidFill>
                            <a:schemeClr val="tx1">
                              <a:lumMod val="85000"/>
                              <a:lumOff val="15000"/>
                            </a:schemeClr>
                          </a:solidFill>
                          <a:latin typeface="Consolas" panose="020B0609020204030204" pitchFamily="49" charset="0"/>
                          <a:ea typeface="Alibaba PuHuiTi R"/>
                          <a:cs typeface="+mn-cs"/>
                        </a:rPr>
                        <a:t>-1.</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
        <p:nvSpPr>
          <p:cNvPr id="19" name="圆角矩形 94">
            <a:extLst>
              <a:ext uri="{FF2B5EF4-FFF2-40B4-BE49-F238E27FC236}">
                <a16:creationId xmlns:a16="http://schemas.microsoft.com/office/drawing/2014/main" id="{DBDD65D3-6781-A4A1-F01E-118F1A14502B}"/>
              </a:ext>
            </a:extLst>
          </p:cNvPr>
          <p:cNvSpPr/>
          <p:nvPr/>
        </p:nvSpPr>
        <p:spPr>
          <a:xfrm>
            <a:off x="914764" y="4293326"/>
            <a:ext cx="7399019" cy="335280"/>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a:lstStyle/>
          <a:p>
            <a:pPr algn="ctr">
              <a:defRPr/>
            </a:pPr>
            <a:endParaRPr lang="zh-CN" altLang="en-US" sz="2133"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59150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pPr>
              <a:lnSpc>
                <a:spcPct val="250000"/>
              </a:lnSpc>
            </a:pPr>
            <a:r>
              <a:rPr lang="zh-CN" altLang="en-US" sz="1600" dirty="0">
                <a:solidFill>
                  <a:schemeClr val="tx1">
                    <a:lumMod val="85000"/>
                    <a:lumOff val="15000"/>
                  </a:schemeClr>
                </a:solidFill>
              </a:rPr>
              <a:t>文件字符输入流的作用是啥？</a:t>
            </a:r>
            <a:endParaRPr lang="en-US" altLang="zh-CN" sz="1600" dirty="0">
              <a:solidFill>
                <a:schemeClr val="tx1">
                  <a:lumMod val="85000"/>
                  <a:lumOff val="15000"/>
                </a:schemeClr>
              </a:solidFill>
            </a:endParaRPr>
          </a:p>
          <a:p>
            <a:pPr marL="971550" lvl="1" indent="-285750">
              <a:lnSpc>
                <a:spcPct val="250000"/>
              </a:lnSpc>
              <a:buFont typeface="Wingdings" panose="05000000000000000000" pitchFamily="2" charset="2"/>
              <a:buChar char="l"/>
            </a:pPr>
            <a:r>
              <a:rPr lang="zh-CN" altLang="en-US" sz="1600" b="1" dirty="0">
                <a:solidFill>
                  <a:schemeClr val="tx1">
                    <a:lumMod val="85000"/>
                    <a:lumOff val="15000"/>
                  </a:schemeClr>
                </a:solidFill>
              </a:rPr>
              <a:t>可以用于读取文本文件中的字符，非常适合。</a:t>
            </a:r>
            <a:endParaRPr lang="en-US" altLang="zh-CN" sz="1600" b="1" dirty="0">
              <a:solidFill>
                <a:schemeClr val="tx1">
                  <a:lumMod val="85000"/>
                  <a:lumOff val="15000"/>
                </a:schemeClr>
              </a:solidFill>
            </a:endParaRPr>
          </a:p>
          <a:p>
            <a:pPr>
              <a:lnSpc>
                <a:spcPct val="250000"/>
              </a:lnSpc>
            </a:pP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文件字符输入流如何读取数据？</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971550" lvl="1" indent="-285750">
              <a:lnSpc>
                <a:spcPct val="250000"/>
              </a:lnSpc>
              <a:buFont typeface="Wingdings" panose="05000000000000000000" pitchFamily="2" charset="2"/>
              <a:buChar char="l"/>
            </a:pPr>
            <a:r>
              <a:rPr lang="zh-CN" altLang="en-US" sz="1600" b="1" dirty="0">
                <a:solidFill>
                  <a:schemeClr val="tx1">
                    <a:lumMod val="85000"/>
                    <a:lumOff val="15000"/>
                  </a:schemeClr>
                </a:solidFill>
              </a:rPr>
              <a:t>创建</a:t>
            </a:r>
            <a:r>
              <a:rPr lang="en-US" altLang="zh-CN" sz="1600" b="1" dirty="0" err="1">
                <a:solidFill>
                  <a:schemeClr val="tx1">
                    <a:lumMod val="85000"/>
                    <a:lumOff val="15000"/>
                  </a:schemeClr>
                </a:solidFill>
              </a:rPr>
              <a:t>FileReader</a:t>
            </a:r>
            <a:r>
              <a:rPr lang="zh-CN" altLang="en-US" sz="1600" b="1" dirty="0">
                <a:solidFill>
                  <a:schemeClr val="tx1">
                    <a:lumMod val="85000"/>
                    <a:lumOff val="15000"/>
                  </a:schemeClr>
                </a:solidFill>
              </a:rPr>
              <a:t>的对象，调用其</a:t>
            </a:r>
            <a:r>
              <a:rPr lang="en-US" altLang="zh-CN" sz="1600" b="1" dirty="0">
                <a:solidFill>
                  <a:schemeClr val="tx1">
                    <a:lumMod val="85000"/>
                    <a:lumOff val="15000"/>
                  </a:schemeClr>
                </a:solidFill>
              </a:rPr>
              <a:t>read</a:t>
            </a:r>
            <a:r>
              <a:rPr lang="zh-CN" altLang="en-US" sz="1600" b="1" dirty="0">
                <a:solidFill>
                  <a:schemeClr val="tx1">
                    <a:lumMod val="85000"/>
                    <a:lumOff val="15000"/>
                  </a:schemeClr>
                </a:solidFill>
              </a:rPr>
              <a:t>方法读取字符。</a:t>
            </a:r>
            <a:endParaRPr lang="en-US" altLang="zh-CN" sz="1600" b="1" dirty="0">
              <a:solidFill>
                <a:schemeClr val="tx1">
                  <a:lumMod val="85000"/>
                  <a:lumOff val="15000"/>
                </a:schemeClr>
              </a:solidFill>
            </a:endParaRPr>
          </a:p>
        </p:txBody>
      </p:sp>
    </p:spTree>
    <p:extLst>
      <p:ext uri="{BB962C8B-B14F-4D97-AF65-F5344CB8AC3E}">
        <p14:creationId xmlns:p14="http://schemas.microsoft.com/office/powerpoint/2010/main" val="92820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CA9091F8-4B73-7816-CAC8-E13B1E08F7A6}"/>
              </a:ext>
            </a:extLst>
          </p:cNvPr>
          <p:cNvSpPr/>
          <p:nvPr/>
        </p:nvSpPr>
        <p:spPr>
          <a:xfrm>
            <a:off x="9163335" y="2942007"/>
            <a:ext cx="963651" cy="140139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E6AB72D-E3EB-95C4-6FA8-181FA05B8B1A}"/>
              </a:ext>
            </a:extLst>
          </p:cNvPr>
          <p:cNvSpPr txBox="1"/>
          <p:nvPr/>
        </p:nvSpPr>
        <p:spPr>
          <a:xfrm>
            <a:off x="9555530" y="2922604"/>
            <a:ext cx="2511076"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r>
              <a:rPr lang="zh-CN" altLang="en-US" dirty="0">
                <a:solidFill>
                  <a:schemeClr val="tx1"/>
                </a:solidFill>
              </a:rPr>
              <a:t>字符</a:t>
            </a: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输入流</a:t>
            </a:r>
            <a:endParaRPr lang="en-US" altLang="zh-CN"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r>
              <a:rPr kumimoji="1" lang="zh-CN" altLang="en-US" dirty="0">
                <a:solidFill>
                  <a:srgbClr val="C00000"/>
                </a:solidFill>
              </a:rPr>
              <a:t>字符</a:t>
            </a: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输出流</a:t>
            </a:r>
            <a:endParaRPr kumimoji="1"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52572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422162" y="1775564"/>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04239" y="1882471"/>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254822" y="810814"/>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10222921" y="1049998"/>
            <a:ext cx="1284987"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08442" y="92805"/>
            <a:ext cx="486383" cy="287913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696026" y="384355"/>
            <a:ext cx="593290" cy="240294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275929" y="1892183"/>
            <a:ext cx="532417" cy="126014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322676" y="1951156"/>
            <a:ext cx="459668" cy="128326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565941" y="1991155"/>
            <a:ext cx="449111" cy="119270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361328" y="3208124"/>
            <a:ext cx="21104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45083" y="3186774"/>
            <a:ext cx="1250308" cy="480483"/>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225489" y="2822622"/>
            <a:ext cx="1451475"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423350" y="2788464"/>
            <a:ext cx="1497718" cy="369332"/>
          </a:xfrm>
          <a:prstGeom prst="rect">
            <a:avLst/>
          </a:prstGeom>
          <a:noFill/>
        </p:spPr>
        <p:txBody>
          <a:bodyPr wrap="square">
            <a:spAutoFit/>
          </a:bodyPr>
          <a:lstStyle/>
          <a:p>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85140" y="2822622"/>
            <a:ext cx="1451475"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8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84045" y="2812065"/>
            <a:ext cx="1405609" cy="369332"/>
          </a:xfrm>
          <a:prstGeom prst="rect">
            <a:avLst/>
          </a:prstGeom>
          <a:noFill/>
        </p:spPr>
        <p:txBody>
          <a:bodyPr wrap="square">
            <a:spAutoFit/>
          </a:bodyPr>
          <a:lstStyle/>
          <a:p>
            <a:r>
              <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148359" y="2058915"/>
            <a:ext cx="566575" cy="96083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80438" y="3208124"/>
            <a:ext cx="1922187"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2" name="图片 1">
            <a:extLst>
              <a:ext uri="{FF2B5EF4-FFF2-40B4-BE49-F238E27FC236}">
                <a16:creationId xmlns:a16="http://schemas.microsoft.com/office/drawing/2014/main" id="{A513E9AB-2072-58CE-8701-586BA1D091D0}"/>
              </a:ext>
            </a:extLst>
          </p:cNvPr>
          <p:cNvPicPr>
            <a:picLocks noChangeAspect="1"/>
          </p:cNvPicPr>
          <p:nvPr/>
        </p:nvPicPr>
        <p:blipFill>
          <a:blip r:embed="rId2"/>
          <a:stretch>
            <a:fillRect/>
          </a:stretch>
        </p:blipFill>
        <p:spPr>
          <a:xfrm>
            <a:off x="9016548" y="4813316"/>
            <a:ext cx="888193" cy="1030303"/>
          </a:xfrm>
          <a:prstGeom prst="rect">
            <a:avLst/>
          </a:prstGeom>
        </p:spPr>
      </p:pic>
      <p:sp>
        <p:nvSpPr>
          <p:cNvPr id="10" name="圆角矩形 94">
            <a:extLst>
              <a:ext uri="{FF2B5EF4-FFF2-40B4-BE49-F238E27FC236}">
                <a16:creationId xmlns:a16="http://schemas.microsoft.com/office/drawing/2014/main" id="{80AFF34F-2E00-E117-BBDE-5BBD538CD48A}"/>
              </a:ext>
            </a:extLst>
          </p:cNvPr>
          <p:cNvSpPr/>
          <p:nvPr/>
        </p:nvSpPr>
        <p:spPr>
          <a:xfrm>
            <a:off x="8769168" y="3178333"/>
            <a:ext cx="1135573" cy="47836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b="1"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51534" y="4035247"/>
            <a:ext cx="1986757"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366279" y="4028303"/>
            <a:ext cx="2100584"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61172" y="4006953"/>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24906" y="4022968"/>
            <a:ext cx="1424096" cy="480483"/>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b="1"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b="1"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cxnSp>
        <p:nvCxnSpPr>
          <p:cNvPr id="24" name="曲线连接符 7183">
            <a:extLst>
              <a:ext uri="{FF2B5EF4-FFF2-40B4-BE49-F238E27FC236}">
                <a16:creationId xmlns:a16="http://schemas.microsoft.com/office/drawing/2014/main" id="{A2F4DFE3-B601-A082-3648-FEE1619D7F18}"/>
              </a:ext>
            </a:extLst>
          </p:cNvPr>
          <p:cNvCxnSpPr>
            <a:cxnSpLocks/>
            <a:stCxn id="31" idx="2"/>
            <a:endCxn id="19" idx="0"/>
          </p:cNvCxnSpPr>
          <p:nvPr/>
        </p:nvCxnSpPr>
        <p:spPr>
          <a:xfrm rot="16200000" flipH="1">
            <a:off x="1844714" y="3835048"/>
            <a:ext cx="397016" cy="3381"/>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7185">
            <a:extLst>
              <a:ext uri="{FF2B5EF4-FFF2-40B4-BE49-F238E27FC236}">
                <a16:creationId xmlns:a16="http://schemas.microsoft.com/office/drawing/2014/main" id="{DD97EB73-FBB8-CE31-24FA-B0FDC57CB43B}"/>
              </a:ext>
            </a:extLst>
          </p:cNvPr>
          <p:cNvCxnSpPr>
            <a:cxnSpLocks/>
            <a:stCxn id="25" idx="2"/>
            <a:endCxn id="20" idx="0"/>
          </p:cNvCxnSpPr>
          <p:nvPr/>
        </p:nvCxnSpPr>
        <p:spPr>
          <a:xfrm rot="5400000">
            <a:off x="4221536" y="3833267"/>
            <a:ext cx="390072" cy="1"/>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94">
            <a:extLst>
              <a:ext uri="{FF2B5EF4-FFF2-40B4-BE49-F238E27FC236}">
                <a16:creationId xmlns:a16="http://schemas.microsoft.com/office/drawing/2014/main" id="{EB3BC3A1-6BE5-F508-0350-12DA7A28B61D}"/>
              </a:ext>
            </a:extLst>
          </p:cNvPr>
          <p:cNvSpPr/>
          <p:nvPr/>
        </p:nvSpPr>
        <p:spPr>
          <a:xfrm>
            <a:off x="10216276" y="1787970"/>
            <a:ext cx="1284987" cy="47836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2133" dirty="0">
                <a:ln w="0"/>
                <a:solidFill>
                  <a:schemeClr val="tx1"/>
                </a:solidFill>
                <a:effectLst>
                  <a:outerShdw blurRad="38100" dist="19050" dir="2700000" algn="tl" rotWithShape="0">
                    <a:schemeClr val="dk1">
                      <a:alpha val="40000"/>
                    </a:schemeClr>
                  </a:outerShdw>
                </a:effectLst>
              </a:rPr>
              <a:t>实现类</a:t>
            </a:r>
          </a:p>
        </p:txBody>
      </p:sp>
      <p:sp>
        <p:nvSpPr>
          <p:cNvPr id="3" name="标题 2">
            <a:extLst>
              <a:ext uri="{FF2B5EF4-FFF2-40B4-BE49-F238E27FC236}">
                <a16:creationId xmlns:a16="http://schemas.microsoft.com/office/drawing/2014/main" id="{D0A30B99-9873-C03B-A401-020DD10B21AC}"/>
              </a:ext>
            </a:extLst>
          </p:cNvPr>
          <p:cNvSpPr>
            <a:spLocks noGrp="1"/>
          </p:cNvSpPr>
          <p:nvPr>
            <p:ph type="title"/>
          </p:nvPr>
        </p:nvSpPr>
        <p:spPr/>
        <p:txBody>
          <a:bodyPr/>
          <a:lstStyle/>
          <a:p>
            <a:r>
              <a:rPr lang="en-US" altLang="zh-CN" dirty="0"/>
              <a:t>io</a:t>
            </a:r>
            <a:r>
              <a:rPr lang="zh-CN" altLang="en-US" dirty="0"/>
              <a:t>流的体系</a:t>
            </a:r>
          </a:p>
        </p:txBody>
      </p:sp>
    </p:spTree>
    <p:extLst>
      <p:ext uri="{BB962C8B-B14F-4D97-AF65-F5344CB8AC3E}">
        <p14:creationId xmlns:p14="http://schemas.microsoft.com/office/powerpoint/2010/main" val="217479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37"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900" decel="100000" fill="hold"/>
                                        <p:tgtEl>
                                          <p:spTgt spid="11"/>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62" presetID="22" presetClass="entr" presetSubtype="1"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up)">
                                      <p:cBhvr>
                                        <p:cTn id="64" dur="500"/>
                                        <p:tgtEl>
                                          <p:spTgt spid="19"/>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par>
                                <p:cTn id="74" presetID="22" presetClass="entr" presetSubtype="1"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up)">
                                      <p:cBhvr>
                                        <p:cTn id="76" dur="500"/>
                                        <p:tgtEl>
                                          <p:spTgt spid="24"/>
                                        </p:tgtEl>
                                      </p:cBhvr>
                                    </p:animEffect>
                                  </p:childTnLst>
                                </p:cTn>
                              </p:par>
                              <p:par>
                                <p:cTn id="77" presetID="22" presetClass="entr" presetSubtype="1"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43" presetClass="entr" presetSubtype="0"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100"/>
                                        <p:tgtEl>
                                          <p:spTgt spid="2"/>
                                        </p:tgtEl>
                                      </p:cBhvr>
                                    </p:animEffect>
                                    <p:anim calcmode="lin" valueType="num">
                                      <p:cBhvr>
                                        <p:cTn id="88" dur="400" fill="hold"/>
                                        <p:tgtEl>
                                          <p:spTgt spid="2"/>
                                        </p:tgtEl>
                                        <p:attrNameLst>
                                          <p:attrName>ppt_x</p:attrName>
                                        </p:attrNameLst>
                                      </p:cBhvr>
                                      <p:tavLst>
                                        <p:tav tm="0">
                                          <p:val>
                                            <p:strVal val="#ppt_x"/>
                                          </p:val>
                                        </p:tav>
                                        <p:tav tm="100000">
                                          <p:val>
                                            <p:strVal val="#ppt_x"/>
                                          </p:val>
                                        </p:tav>
                                      </p:tavLst>
                                    </p:anim>
                                    <p:anim calcmode="lin" valueType="num">
                                      <p:cBhvr>
                                        <p:cTn id="89" dur="400" fill="hold"/>
                                        <p:tgtEl>
                                          <p:spTgt spid="2"/>
                                        </p:tgtEl>
                                        <p:attrNameLst>
                                          <p:attrName>ppt_y</p:attrName>
                                        </p:attrNameLst>
                                      </p:cBhvr>
                                      <p:tavLst>
                                        <p:tav tm="0">
                                          <p:val>
                                            <p:strVal val="#ppt_y+0.31"/>
                                          </p:val>
                                        </p:tav>
                                        <p:tav tm="100000">
                                          <p:val>
                                            <p:strVal val="#ppt_y+0.31"/>
                                          </p:val>
                                        </p:tav>
                                      </p:tavLst>
                                    </p:anim>
                                    <p:anim calcmode="lin" valueType="num">
                                      <p:cBhvr>
                                        <p:cTn id="90"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1"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19" grpId="0" animBg="1"/>
      <p:bldP spid="20" grpId="0" animBg="1"/>
      <p:bldP spid="22" grpId="0" animBg="1"/>
      <p:bldP spid="23" grpId="0" animBg="1"/>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3EE71D3-0F5C-4CAD-0760-855F0E2593A5}"/>
              </a:ext>
            </a:extLst>
          </p:cNvPr>
          <p:cNvSpPr/>
          <p:nvPr/>
        </p:nvSpPr>
        <p:spPr>
          <a:xfrm>
            <a:off x="8633965" y="1790940"/>
            <a:ext cx="2870282" cy="3276120"/>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Picture 4">
            <a:extLst>
              <a:ext uri="{FF2B5EF4-FFF2-40B4-BE49-F238E27FC236}">
                <a16:creationId xmlns:a16="http://schemas.microsoft.com/office/drawing/2014/main" id="{8F21B49F-4CC1-067D-BA5A-ED51B1B4B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777" y="2522981"/>
            <a:ext cx="1351084" cy="193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三角形 5">
            <a:extLst>
              <a:ext uri="{FF2B5EF4-FFF2-40B4-BE49-F238E27FC236}">
                <a16:creationId xmlns:a16="http://schemas.microsoft.com/office/drawing/2014/main" id="{DFF2CBA2-98E5-B17D-390B-E1479C4D564A}"/>
              </a:ext>
            </a:extLst>
          </p:cNvPr>
          <p:cNvSpPr/>
          <p:nvPr/>
        </p:nvSpPr>
        <p:spPr>
          <a:xfrm rot="2651319">
            <a:off x="8891553" y="1923870"/>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3108B1B-3420-BDDF-7307-AD354E99D225}"/>
              </a:ext>
            </a:extLst>
          </p:cNvPr>
          <p:cNvSpPr/>
          <p:nvPr/>
        </p:nvSpPr>
        <p:spPr>
          <a:xfrm>
            <a:off x="8884938" y="1640468"/>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磁盘</a:t>
            </a:r>
            <a:r>
              <a:rPr kumimoji="1" lang="en-US" altLang="zh-CN" sz="1400" dirty="0">
                <a:latin typeface="Alibaba PuHuiTi R" pitchFamily="18" charset="-122"/>
                <a:ea typeface="Alibaba PuHuiTi R" pitchFamily="18" charset="-122"/>
                <a:cs typeface="Alibaba PuHuiTi R" pitchFamily="18" charset="-122"/>
              </a:rPr>
              <a:t>/</a:t>
            </a:r>
            <a:r>
              <a:rPr kumimoji="1" lang="zh-CN" altLang="en-US" sz="1400" dirty="0">
                <a:latin typeface="Alibaba PuHuiTi R" pitchFamily="18" charset="-122"/>
                <a:ea typeface="Alibaba PuHuiTi R" pitchFamily="18" charset="-122"/>
                <a:cs typeface="Alibaba PuHuiTi R" pitchFamily="18" charset="-122"/>
              </a:rPr>
              <a:t>网络</a:t>
            </a:r>
            <a:r>
              <a:rPr kumimoji="1" lang="en-US" altLang="zh-CN" sz="1400" dirty="0">
                <a:latin typeface="Alibaba PuHuiTi R" pitchFamily="18" charset="-122"/>
                <a:ea typeface="Alibaba PuHuiTi R" pitchFamily="18" charset="-122"/>
                <a:cs typeface="Alibaba PuHuiTi R" pitchFamily="18" charset="-122"/>
              </a:rPr>
              <a:t>/…</a:t>
            </a:r>
            <a:endParaRPr kumimoji="1" lang="zh-CN" altLang="en-US" sz="1400" dirty="0">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9899D129-0514-94E8-B17C-D4579EF0AA86}"/>
              </a:ext>
            </a:extLst>
          </p:cNvPr>
          <p:cNvSpPr/>
          <p:nvPr/>
        </p:nvSpPr>
        <p:spPr>
          <a:xfrm>
            <a:off x="715363" y="1790940"/>
            <a:ext cx="2870282" cy="3276120"/>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4D961D1-688D-6E2F-4307-EE40EBCDA35D}"/>
              </a:ext>
            </a:extLst>
          </p:cNvPr>
          <p:cNvSpPr/>
          <p:nvPr/>
        </p:nvSpPr>
        <p:spPr>
          <a:xfrm>
            <a:off x="966336" y="1640469"/>
            <a:ext cx="1053296" cy="3009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9" name="椭圆 8">
            <a:extLst>
              <a:ext uri="{FF2B5EF4-FFF2-40B4-BE49-F238E27FC236}">
                <a16:creationId xmlns:a16="http://schemas.microsoft.com/office/drawing/2014/main" id="{9EB28314-E2F4-5EA6-75F1-062DF0E74139}"/>
              </a:ext>
            </a:extLst>
          </p:cNvPr>
          <p:cNvSpPr/>
          <p:nvPr/>
        </p:nvSpPr>
        <p:spPr>
          <a:xfrm>
            <a:off x="1211133" y="2652508"/>
            <a:ext cx="1776068" cy="1612201"/>
          </a:xfrm>
          <a:prstGeom prst="ellipse">
            <a:avLst/>
          </a:pr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chemeClr val="bg1"/>
                </a:solidFill>
                <a:latin typeface="Alibaba PuHuiTi B" pitchFamily="18" charset="-122"/>
                <a:ea typeface="Alibaba PuHuiTi B" pitchFamily="18" charset="-122"/>
                <a:cs typeface="Alibaba PuHuiTi B" pitchFamily="18" charset="-122"/>
                <a:sym typeface="Bebas"/>
              </a:rPr>
              <a:t>   程序</a:t>
            </a:r>
          </a:p>
        </p:txBody>
      </p:sp>
      <p:sp>
        <p:nvSpPr>
          <p:cNvPr id="12" name="形状4">
            <a:extLst>
              <a:ext uri="{FF2B5EF4-FFF2-40B4-BE49-F238E27FC236}">
                <a16:creationId xmlns:a16="http://schemas.microsoft.com/office/drawing/2014/main" id="{8D01EB75-5CE8-9CE0-818A-9F661C280791}"/>
              </a:ext>
            </a:extLst>
          </p:cNvPr>
          <p:cNvSpPr/>
          <p:nvPr/>
        </p:nvSpPr>
        <p:spPr>
          <a:xfrm>
            <a:off x="3240875" y="3081334"/>
            <a:ext cx="5681423" cy="553674"/>
          </a:xfrm>
          <a:prstGeom prst="rightArrow">
            <a:avLst>
              <a:gd name="adj1" fmla="val 59701"/>
              <a:gd name="adj2" fmla="val 50000"/>
            </a:avLst>
          </a:prstGeom>
          <a:solidFill>
            <a:srgbClr val="C00000"/>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p>
        </p:txBody>
      </p:sp>
      <p:pic>
        <p:nvPicPr>
          <p:cNvPr id="13" name="图片 12">
            <a:extLst>
              <a:ext uri="{FF2B5EF4-FFF2-40B4-BE49-F238E27FC236}">
                <a16:creationId xmlns:a16="http://schemas.microsoft.com/office/drawing/2014/main" id="{A86FBBB2-4B7E-1DA3-9434-CDAEFC6227CA}"/>
              </a:ext>
            </a:extLst>
          </p:cNvPr>
          <p:cNvPicPr>
            <a:picLocks noChangeAspect="1"/>
          </p:cNvPicPr>
          <p:nvPr/>
        </p:nvPicPr>
        <p:blipFill>
          <a:blip r:embed="rId4"/>
          <a:stretch>
            <a:fillRect/>
          </a:stretch>
        </p:blipFill>
        <p:spPr>
          <a:xfrm>
            <a:off x="3116513" y="3763210"/>
            <a:ext cx="189328" cy="410210"/>
          </a:xfrm>
          <a:prstGeom prst="rect">
            <a:avLst/>
          </a:prstGeom>
        </p:spPr>
      </p:pic>
      <p:pic>
        <p:nvPicPr>
          <p:cNvPr id="14" name="图片 13">
            <a:extLst>
              <a:ext uri="{FF2B5EF4-FFF2-40B4-BE49-F238E27FC236}">
                <a16:creationId xmlns:a16="http://schemas.microsoft.com/office/drawing/2014/main" id="{3FF42233-B040-8D56-78F9-CB47418DB87D}"/>
              </a:ext>
            </a:extLst>
          </p:cNvPr>
          <p:cNvPicPr>
            <a:picLocks noChangeAspect="1"/>
          </p:cNvPicPr>
          <p:nvPr/>
        </p:nvPicPr>
        <p:blipFill>
          <a:blip r:embed="rId4"/>
          <a:stretch>
            <a:fillRect/>
          </a:stretch>
        </p:blipFill>
        <p:spPr>
          <a:xfrm>
            <a:off x="3156281" y="3178765"/>
            <a:ext cx="189328" cy="410210"/>
          </a:xfrm>
          <a:prstGeom prst="rect">
            <a:avLst/>
          </a:prstGeom>
        </p:spPr>
      </p:pic>
      <p:sp>
        <p:nvSpPr>
          <p:cNvPr id="16" name="文本框 15">
            <a:extLst>
              <a:ext uri="{FF2B5EF4-FFF2-40B4-BE49-F238E27FC236}">
                <a16:creationId xmlns:a16="http://schemas.microsoft.com/office/drawing/2014/main" id="{23926F13-AC01-CADD-6ADC-FF8C52ED7C43}"/>
              </a:ext>
            </a:extLst>
          </p:cNvPr>
          <p:cNvSpPr txBox="1"/>
          <p:nvPr/>
        </p:nvSpPr>
        <p:spPr>
          <a:xfrm>
            <a:off x="4537975" y="2522981"/>
            <a:ext cx="6126480" cy="466090"/>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lang="en-US" altLang="zh-CN" sz="1400" b="1"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FileWriter</a:t>
            </a:r>
            <a:r>
              <a:rPr lang="zh-CN" altLang="en-US" sz="14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（文件字符输出流）</a:t>
            </a:r>
            <a:endParaRPr lang="en-US" altLang="zh-CN"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Rectangle 1">
            <a:extLst>
              <a:ext uri="{FF2B5EF4-FFF2-40B4-BE49-F238E27FC236}">
                <a16:creationId xmlns:a16="http://schemas.microsoft.com/office/drawing/2014/main" id="{66BE3941-DEEF-2D53-A9E1-4993E106DED0}"/>
              </a:ext>
            </a:extLst>
          </p:cNvPr>
          <p:cNvSpPr>
            <a:spLocks noChangeArrowheads="1"/>
          </p:cNvSpPr>
          <p:nvPr/>
        </p:nvSpPr>
        <p:spPr bwMode="auto">
          <a:xfrm>
            <a:off x="576196" y="888616"/>
            <a:ext cx="6734536"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作用：以内存为基准，把</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内存中的数据以字符的形式写出到文件中去。</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5D340FE3-83CB-6BA4-4ED1-70FC07048CA0}"/>
              </a:ext>
            </a:extLst>
          </p:cNvPr>
          <p:cNvSpPr>
            <a:spLocks noGrp="1"/>
          </p:cNvSpPr>
          <p:nvPr>
            <p:ph type="title"/>
          </p:nvPr>
        </p:nvSpPr>
        <p:spPr/>
        <p:txBody>
          <a:bodyPr/>
          <a:lstStyle/>
          <a:p>
            <a:r>
              <a:rPr lang="en-US" altLang="zh-CN" dirty="0" err="1"/>
              <a:t>FileWriter</a:t>
            </a:r>
            <a:r>
              <a:rPr lang="zh-CN" altLang="en-US" dirty="0"/>
              <a:t>文件字符输出流</a:t>
            </a:r>
          </a:p>
        </p:txBody>
      </p:sp>
    </p:spTree>
    <p:extLst>
      <p:ext uri="{BB962C8B-B14F-4D97-AF65-F5344CB8AC3E}">
        <p14:creationId xmlns:p14="http://schemas.microsoft.com/office/powerpoint/2010/main" val="41150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3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900" decel="100000" fill="hold"/>
                                        <p:tgtEl>
                                          <p:spTgt spid="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900" decel="100000" fill="hold"/>
                                        <p:tgtEl>
                                          <p:spTgt spid="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900" decel="100000" fill="hold"/>
                                        <p:tgtEl>
                                          <p:spTgt spid="1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right)">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66BE3941-DEEF-2D53-A9E1-4993E106DED0}"/>
              </a:ext>
            </a:extLst>
          </p:cNvPr>
          <p:cNvSpPr>
            <a:spLocks noChangeArrowheads="1"/>
          </p:cNvSpPr>
          <p:nvPr/>
        </p:nvSpPr>
        <p:spPr bwMode="auto">
          <a:xfrm>
            <a:off x="576196" y="888616"/>
            <a:ext cx="6734536"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作用：以内存为基准，把</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内存中的数据以字符的形式写出到文件中去。</a:t>
            </a: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5D340FE3-83CB-6BA4-4ED1-70FC07048CA0}"/>
              </a:ext>
            </a:extLst>
          </p:cNvPr>
          <p:cNvSpPr>
            <a:spLocks noGrp="1"/>
          </p:cNvSpPr>
          <p:nvPr>
            <p:ph type="title"/>
          </p:nvPr>
        </p:nvSpPr>
        <p:spPr/>
        <p:txBody>
          <a:bodyPr/>
          <a:lstStyle/>
          <a:p>
            <a:r>
              <a:rPr lang="en-US" altLang="zh-CN" dirty="0" err="1"/>
              <a:t>FileWriter</a:t>
            </a:r>
            <a:r>
              <a:rPr lang="zh-CN" altLang="en-US" dirty="0"/>
              <a:t>文件字符输出流</a:t>
            </a:r>
          </a:p>
        </p:txBody>
      </p:sp>
      <p:graphicFrame>
        <p:nvGraphicFramePr>
          <p:cNvPr id="11" name="表格 10">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3523316587"/>
              </p:ext>
            </p:extLst>
          </p:nvPr>
        </p:nvGraphicFramePr>
        <p:xfrm>
          <a:off x="666206" y="1653320"/>
          <a:ext cx="9672320" cy="1775680"/>
        </p:xfrm>
        <a:graphic>
          <a:graphicData uri="http://schemas.openxmlformats.org/drawingml/2006/table">
            <a:tbl>
              <a:tblPr>
                <a:effectLst>
                  <a:outerShdw blurRad="63500" sx="102000" sy="102000" algn="ctr" rotWithShape="0">
                    <a:prstClr val="black">
                      <a:alpha val="40000"/>
                    </a:prstClr>
                  </a:outerShdw>
                </a:effectLst>
              </a:tblPr>
              <a:tblGrid>
                <a:gridCol w="5256475">
                  <a:extLst>
                    <a:ext uri="{9D8B030D-6E8A-4147-A177-3AD203B41FA5}">
                      <a16:colId xmlns:a16="http://schemas.microsoft.com/office/drawing/2014/main" val="1138920238"/>
                    </a:ext>
                  </a:extLst>
                </a:gridCol>
                <a:gridCol w="4415845">
                  <a:extLst>
                    <a:ext uri="{9D8B030D-6E8A-4147-A177-3AD203B41FA5}">
                      <a16:colId xmlns:a16="http://schemas.microsoft.com/office/drawing/2014/main" val="432614512"/>
                    </a:ext>
                  </a:extLst>
                </a:gridCol>
              </a:tblGrid>
              <a:tr h="36092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76289">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2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200" kern="1200" dirty="0">
                          <a:solidFill>
                            <a:schemeClr val="tx1">
                              <a:lumMod val="85000"/>
                              <a:lumOff val="15000"/>
                            </a:schemeClr>
                          </a:solidFill>
                          <a:latin typeface="Consolas" panose="020B0609020204030204" pitchFamily="49" charset="0"/>
                          <a:ea typeface="Alibaba PuHuiTi R"/>
                          <a:cs typeface="+mn-cs"/>
                        </a:rPr>
                        <a:t>Writer</a:t>
                      </a:r>
                      <a:r>
                        <a:rPr lang="zh-CN" altLang="zh-CN" sz="1200" kern="1200" dirty="0">
                          <a:solidFill>
                            <a:schemeClr val="tx1">
                              <a:lumMod val="85000"/>
                              <a:lumOff val="15000"/>
                            </a:schemeClr>
                          </a:solidFill>
                          <a:latin typeface="Consolas" panose="020B0609020204030204" pitchFamily="49" charset="0"/>
                          <a:ea typeface="Alibaba PuHuiTi R"/>
                          <a:cs typeface="+mn-cs"/>
                        </a:rPr>
                        <a:t>​(File file)</a:t>
                      </a:r>
                      <a:endParaRPr lang="zh-CN" altLang="en-US" sz="12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zh-CN" sz="1200" dirty="0">
                          <a:solidFill>
                            <a:schemeClr val="tx1">
                              <a:lumMod val="85000"/>
                              <a:lumOff val="15000"/>
                            </a:schemeClr>
                          </a:solidFill>
                          <a:latin typeface="微软雅黑" pitchFamily="34" charset="-122"/>
                          <a:ea typeface="Alibaba PuHuiTi R"/>
                        </a:rPr>
                        <a:t>创建字节输</a:t>
                      </a:r>
                      <a:r>
                        <a:rPr lang="zh-CN" altLang="en-US" sz="1200" dirty="0">
                          <a:solidFill>
                            <a:schemeClr val="tx1">
                              <a:lumMod val="85000"/>
                              <a:lumOff val="15000"/>
                            </a:schemeClr>
                          </a:solidFill>
                          <a:latin typeface="微软雅黑" pitchFamily="34" charset="-122"/>
                          <a:ea typeface="Alibaba PuHuiTi R"/>
                        </a:rPr>
                        <a:t>出</a:t>
                      </a:r>
                      <a:r>
                        <a:rPr lang="zh-CN" altLang="zh-CN" sz="1200" dirty="0">
                          <a:solidFill>
                            <a:schemeClr val="tx1">
                              <a:lumMod val="85000"/>
                              <a:lumOff val="15000"/>
                            </a:schemeClr>
                          </a:solidFill>
                          <a:latin typeface="微软雅黑" pitchFamily="34" charset="-122"/>
                          <a:ea typeface="Alibaba PuHuiTi R"/>
                        </a:rPr>
                        <a:t>流管道与源文件对象接通</a:t>
                      </a:r>
                      <a:endParaRPr lang="en-US" altLang="zh-CN" sz="1200" dirty="0">
                        <a:solidFill>
                          <a:schemeClr val="tx1">
                            <a:lumMod val="85000"/>
                            <a:lumOff val="15000"/>
                          </a:schemeClr>
                        </a:solidFill>
                        <a:latin typeface="微软雅黑" pitchFamily="34" charset="-122"/>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334751">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2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200" kern="1200" dirty="0">
                          <a:solidFill>
                            <a:schemeClr val="tx1">
                              <a:lumMod val="85000"/>
                              <a:lumOff val="15000"/>
                            </a:schemeClr>
                          </a:solidFill>
                          <a:latin typeface="Consolas" panose="020B0609020204030204" pitchFamily="49" charset="0"/>
                          <a:ea typeface="Alibaba PuHuiTi R"/>
                          <a:cs typeface="+mn-cs"/>
                        </a:rPr>
                        <a:t>Writer</a:t>
                      </a:r>
                      <a:r>
                        <a:rPr lang="zh-CN" altLang="zh-CN" sz="1200" kern="1200" dirty="0">
                          <a:solidFill>
                            <a:schemeClr val="tx1">
                              <a:lumMod val="85000"/>
                              <a:lumOff val="15000"/>
                            </a:schemeClr>
                          </a:solidFill>
                          <a:latin typeface="Consolas" panose="020B0609020204030204" pitchFamily="49" charset="0"/>
                          <a:ea typeface="Alibaba PuHuiTi R"/>
                          <a:cs typeface="+mn-cs"/>
                        </a:rPr>
                        <a:t>​(</a:t>
                      </a:r>
                      <a:r>
                        <a:rPr lang="en-US" altLang="zh-CN" sz="1200" kern="1200" dirty="0">
                          <a:solidFill>
                            <a:schemeClr val="tx1">
                              <a:lumMod val="85000"/>
                              <a:lumOff val="15000"/>
                            </a:schemeClr>
                          </a:solidFill>
                          <a:latin typeface="Consolas" panose="020B0609020204030204" pitchFamily="49" charset="0"/>
                          <a:ea typeface="Alibaba PuHuiTi R"/>
                          <a:cs typeface="+mn-cs"/>
                        </a:rPr>
                        <a:t>String</a:t>
                      </a:r>
                      <a:r>
                        <a:rPr lang="zh-CN" altLang="zh-CN" sz="1200" kern="1200" dirty="0">
                          <a:solidFill>
                            <a:schemeClr val="tx1">
                              <a:lumMod val="85000"/>
                              <a:lumOff val="15000"/>
                            </a:schemeClr>
                          </a:solidFill>
                          <a:latin typeface="Consolas" panose="020B0609020204030204" pitchFamily="49" charset="0"/>
                          <a:ea typeface="Alibaba PuHuiTi R"/>
                          <a:cs typeface="+mn-cs"/>
                        </a:rPr>
                        <a:t> file</a:t>
                      </a:r>
                      <a:r>
                        <a:rPr lang="en-US" altLang="zh-CN" sz="1200" kern="1200" dirty="0">
                          <a:solidFill>
                            <a:schemeClr val="tx1">
                              <a:lumMod val="85000"/>
                              <a:lumOff val="15000"/>
                            </a:schemeClr>
                          </a:solidFill>
                          <a:latin typeface="Consolas" panose="020B0609020204030204" pitchFamily="49" charset="0"/>
                          <a:ea typeface="Alibaba PuHuiTi R"/>
                          <a:cs typeface="+mn-cs"/>
                        </a:rPr>
                        <a:t>path</a:t>
                      </a:r>
                      <a:r>
                        <a:rPr lang="zh-CN" altLang="zh-CN" sz="1200" kern="1200" dirty="0">
                          <a:solidFill>
                            <a:schemeClr val="tx1">
                              <a:lumMod val="85000"/>
                              <a:lumOff val="15000"/>
                            </a:schemeClr>
                          </a:solidFill>
                          <a:latin typeface="Consolas" panose="020B0609020204030204" pitchFamily="49" charset="0"/>
                          <a:ea typeface="Alibaba PuHuiTi R"/>
                          <a:cs typeface="+mn-cs"/>
                        </a:rPr>
                        <a:t>)</a:t>
                      </a:r>
                      <a:endParaRPr lang="zh-CN" altLang="en-US" sz="12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200" dirty="0">
                          <a:solidFill>
                            <a:schemeClr val="tx1">
                              <a:lumMod val="85000"/>
                              <a:lumOff val="15000"/>
                            </a:schemeClr>
                          </a:solidFill>
                          <a:latin typeface="微软雅黑" pitchFamily="34" charset="-122"/>
                          <a:ea typeface="Alibaba PuHuiTi R"/>
                        </a:rPr>
                        <a:t>创建字节输</a:t>
                      </a:r>
                      <a:r>
                        <a:rPr lang="zh-CN" altLang="en-US" sz="1200" dirty="0">
                          <a:solidFill>
                            <a:schemeClr val="tx1">
                              <a:lumMod val="85000"/>
                              <a:lumOff val="15000"/>
                            </a:schemeClr>
                          </a:solidFill>
                          <a:latin typeface="微软雅黑" pitchFamily="34" charset="-122"/>
                          <a:ea typeface="Alibaba PuHuiTi R"/>
                        </a:rPr>
                        <a:t>出</a:t>
                      </a:r>
                      <a:r>
                        <a:rPr lang="zh-CN" altLang="zh-CN" sz="1200" dirty="0">
                          <a:solidFill>
                            <a:schemeClr val="tx1">
                              <a:lumMod val="85000"/>
                              <a:lumOff val="15000"/>
                            </a:schemeClr>
                          </a:solidFill>
                          <a:latin typeface="微软雅黑" pitchFamily="34" charset="-122"/>
                          <a:ea typeface="Alibaba PuHuiTi R"/>
                        </a:rPr>
                        <a:t>流管道与源文件路径接通</a:t>
                      </a:r>
                      <a:endParaRPr kumimoji="0" lang="zh-CN" altLang="en-US" sz="1200" b="0" i="0" u="none" strike="noStrike" cap="none" normalizeH="0" baseline="0" dirty="0">
                        <a:ln>
                          <a:noFill/>
                        </a:ln>
                        <a:solidFill>
                          <a:srgbClr val="262626"/>
                        </a:solidFill>
                        <a:effectLst/>
                        <a:latin typeface="Alibaba PuHuiTi R" pitchFamily="18" charset="-122"/>
                        <a:ea typeface="Alibaba PuHuiTi R"/>
                        <a:cs typeface="Alibaba PuHuiTi R"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33475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2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200" kern="1200" dirty="0">
                          <a:solidFill>
                            <a:schemeClr val="tx1">
                              <a:lumMod val="85000"/>
                              <a:lumOff val="15000"/>
                            </a:schemeClr>
                          </a:solidFill>
                          <a:latin typeface="Consolas" panose="020B0609020204030204" pitchFamily="49" charset="0"/>
                          <a:ea typeface="Alibaba PuHuiTi R"/>
                          <a:cs typeface="+mn-cs"/>
                        </a:rPr>
                        <a:t>Writer</a:t>
                      </a:r>
                      <a:r>
                        <a:rPr lang="zh-CN" altLang="zh-CN" sz="1200" kern="1200" dirty="0">
                          <a:solidFill>
                            <a:schemeClr val="tx1">
                              <a:lumMod val="85000"/>
                              <a:lumOff val="15000"/>
                            </a:schemeClr>
                          </a:solidFill>
                          <a:latin typeface="Consolas" panose="020B0609020204030204" pitchFamily="49" charset="0"/>
                          <a:ea typeface="Alibaba PuHuiTi R"/>
                          <a:cs typeface="+mn-cs"/>
                        </a:rPr>
                        <a:t>(File file</a:t>
                      </a:r>
                      <a:r>
                        <a:rPr lang="zh-CN" altLang="en-US" sz="1200" kern="1200" dirty="0">
                          <a:solidFill>
                            <a:schemeClr val="tx1">
                              <a:lumMod val="85000"/>
                              <a:lumOff val="15000"/>
                            </a:schemeClr>
                          </a:solidFill>
                          <a:latin typeface="Consolas" panose="020B0609020204030204" pitchFamily="49" charset="0"/>
                          <a:ea typeface="Alibaba PuHuiTi R"/>
                          <a:cs typeface="+mn-cs"/>
                        </a:rPr>
                        <a:t>，</a:t>
                      </a:r>
                      <a:r>
                        <a:rPr lang="en-US" altLang="zh-CN" sz="120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200" kern="1200" dirty="0">
                          <a:solidFill>
                            <a:schemeClr val="tx1">
                              <a:lumMod val="85000"/>
                              <a:lumOff val="15000"/>
                            </a:schemeClr>
                          </a:solidFill>
                          <a:latin typeface="Consolas" panose="020B0609020204030204" pitchFamily="49" charset="0"/>
                          <a:ea typeface="Alibaba PuHuiTi R"/>
                          <a:cs typeface="+mn-cs"/>
                        </a:rPr>
                        <a:t> append</a:t>
                      </a:r>
                      <a:r>
                        <a:rPr lang="zh-CN" altLang="zh-CN" sz="1200" kern="1200" dirty="0">
                          <a:solidFill>
                            <a:schemeClr val="tx1">
                              <a:lumMod val="85000"/>
                              <a:lumOff val="15000"/>
                            </a:schemeClr>
                          </a:solidFill>
                          <a:latin typeface="Consolas" panose="020B0609020204030204" pitchFamily="49" charset="0"/>
                          <a:ea typeface="Alibaba PuHuiTi R"/>
                          <a:cs typeface="+mn-cs"/>
                        </a:rPr>
                        <a:t>)</a:t>
                      </a:r>
                      <a:endParaRPr lang="zh-CN" altLang="en-US" sz="12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zh-CN" sz="1200" dirty="0">
                          <a:solidFill>
                            <a:schemeClr val="tx1">
                              <a:lumMod val="85000"/>
                              <a:lumOff val="15000"/>
                            </a:schemeClr>
                          </a:solidFill>
                          <a:latin typeface="微软雅黑" pitchFamily="34" charset="-122"/>
                          <a:ea typeface="Alibaba PuHuiTi R"/>
                        </a:rPr>
                        <a:t>创建字节输</a:t>
                      </a:r>
                      <a:r>
                        <a:rPr lang="zh-CN" altLang="en-US" sz="1200" dirty="0">
                          <a:solidFill>
                            <a:schemeClr val="tx1">
                              <a:lumMod val="85000"/>
                              <a:lumOff val="15000"/>
                            </a:schemeClr>
                          </a:solidFill>
                          <a:latin typeface="微软雅黑" pitchFamily="34" charset="-122"/>
                          <a:ea typeface="Alibaba PuHuiTi R"/>
                        </a:rPr>
                        <a:t>出</a:t>
                      </a:r>
                      <a:r>
                        <a:rPr lang="zh-CN" altLang="zh-CN" sz="1200" dirty="0">
                          <a:solidFill>
                            <a:schemeClr val="tx1">
                              <a:lumMod val="85000"/>
                              <a:lumOff val="15000"/>
                            </a:schemeClr>
                          </a:solidFill>
                          <a:latin typeface="微软雅黑" pitchFamily="34" charset="-122"/>
                          <a:ea typeface="Alibaba PuHuiTi R"/>
                        </a:rPr>
                        <a:t>流管道与源文件对象接通</a:t>
                      </a:r>
                      <a:r>
                        <a:rPr lang="zh-CN" altLang="en-US" sz="1200" dirty="0">
                          <a:solidFill>
                            <a:schemeClr val="tx1">
                              <a:lumMod val="85000"/>
                              <a:lumOff val="15000"/>
                            </a:schemeClr>
                          </a:solidFill>
                          <a:latin typeface="微软雅黑" pitchFamily="34" charset="-122"/>
                          <a:ea typeface="Alibaba PuHuiTi R"/>
                        </a:rPr>
                        <a:t>，可追加数据</a:t>
                      </a:r>
                      <a:endParaRPr lang="en-US" altLang="zh-CN" sz="1200" dirty="0">
                        <a:solidFill>
                          <a:schemeClr val="tx1">
                            <a:lumMod val="85000"/>
                            <a:lumOff val="15000"/>
                          </a:schemeClr>
                        </a:solidFill>
                        <a:latin typeface="微软雅黑" pitchFamily="34" charset="-122"/>
                        <a:ea typeface="微软雅黑" pitchFamily="34"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33285961"/>
                  </a:ext>
                </a:extLst>
              </a:tr>
              <a:tr h="0">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200" kern="1200" dirty="0">
                          <a:solidFill>
                            <a:schemeClr val="tx1">
                              <a:lumMod val="85000"/>
                              <a:lumOff val="15000"/>
                            </a:schemeClr>
                          </a:solidFill>
                          <a:latin typeface="Consolas" panose="020B0609020204030204" pitchFamily="49" charset="0"/>
                          <a:ea typeface="Alibaba PuHuiTi R"/>
                          <a:cs typeface="+mn-cs"/>
                        </a:rPr>
                        <a:t>public File</a:t>
                      </a:r>
                      <a:r>
                        <a:rPr lang="en-US" altLang="zh-CN" sz="1200" kern="1200" dirty="0">
                          <a:solidFill>
                            <a:schemeClr val="tx1">
                              <a:lumMod val="85000"/>
                              <a:lumOff val="15000"/>
                            </a:schemeClr>
                          </a:solidFill>
                          <a:latin typeface="Consolas" panose="020B0609020204030204" pitchFamily="49" charset="0"/>
                          <a:ea typeface="Alibaba PuHuiTi R"/>
                          <a:cs typeface="+mn-cs"/>
                        </a:rPr>
                        <a:t>Writer(String</a:t>
                      </a:r>
                      <a:r>
                        <a:rPr lang="zh-CN" altLang="zh-CN" sz="1200" kern="1200" dirty="0">
                          <a:solidFill>
                            <a:schemeClr val="tx1">
                              <a:lumMod val="85000"/>
                              <a:lumOff val="15000"/>
                            </a:schemeClr>
                          </a:solidFill>
                          <a:latin typeface="Consolas" panose="020B0609020204030204" pitchFamily="49" charset="0"/>
                          <a:ea typeface="Alibaba PuHuiTi R"/>
                          <a:cs typeface="+mn-cs"/>
                        </a:rPr>
                        <a:t> file</a:t>
                      </a:r>
                      <a:r>
                        <a:rPr lang="en-US" altLang="zh-CN" sz="1200" kern="1200" dirty="0">
                          <a:solidFill>
                            <a:schemeClr val="tx1">
                              <a:lumMod val="85000"/>
                              <a:lumOff val="15000"/>
                            </a:schemeClr>
                          </a:solidFill>
                          <a:latin typeface="Consolas" panose="020B0609020204030204" pitchFamily="49" charset="0"/>
                          <a:ea typeface="Alibaba PuHuiTi R"/>
                          <a:cs typeface="+mn-cs"/>
                        </a:rPr>
                        <a:t>path</a:t>
                      </a:r>
                      <a:r>
                        <a:rPr lang="zh-CN" altLang="en-US" sz="1200" kern="1200" dirty="0">
                          <a:solidFill>
                            <a:schemeClr val="tx1">
                              <a:lumMod val="85000"/>
                              <a:lumOff val="15000"/>
                            </a:schemeClr>
                          </a:solidFill>
                          <a:latin typeface="Consolas" panose="020B0609020204030204" pitchFamily="49" charset="0"/>
                          <a:ea typeface="Alibaba PuHuiTi R"/>
                          <a:cs typeface="+mn-cs"/>
                        </a:rPr>
                        <a:t>，</a:t>
                      </a:r>
                      <a:r>
                        <a:rPr lang="en-US" altLang="zh-CN" sz="1200" kern="1200" dirty="0" err="1">
                          <a:solidFill>
                            <a:schemeClr val="tx1">
                              <a:lumMod val="85000"/>
                              <a:lumOff val="15000"/>
                            </a:schemeClr>
                          </a:solidFill>
                          <a:latin typeface="Consolas" panose="020B0609020204030204" pitchFamily="49" charset="0"/>
                          <a:ea typeface="Alibaba PuHuiTi R"/>
                          <a:cs typeface="+mn-cs"/>
                        </a:rPr>
                        <a:t>boolean</a:t>
                      </a:r>
                      <a:r>
                        <a:rPr lang="en-US" altLang="zh-CN" sz="1200" kern="1200" dirty="0">
                          <a:solidFill>
                            <a:schemeClr val="tx1">
                              <a:lumMod val="85000"/>
                              <a:lumOff val="15000"/>
                            </a:schemeClr>
                          </a:solidFill>
                          <a:latin typeface="Consolas" panose="020B0609020204030204" pitchFamily="49" charset="0"/>
                          <a:ea typeface="Alibaba PuHuiTi R"/>
                          <a:cs typeface="+mn-cs"/>
                        </a:rPr>
                        <a:t> append</a:t>
                      </a:r>
                      <a:r>
                        <a:rPr lang="zh-CN" altLang="zh-CN" sz="1200" kern="1200" dirty="0">
                          <a:solidFill>
                            <a:schemeClr val="tx1">
                              <a:lumMod val="85000"/>
                              <a:lumOff val="15000"/>
                            </a:schemeClr>
                          </a:solidFill>
                          <a:latin typeface="Consolas" panose="020B0609020204030204" pitchFamily="49" charset="0"/>
                          <a:ea typeface="Alibaba PuHuiTi R"/>
                          <a:cs typeface="+mn-cs"/>
                        </a:rPr>
                        <a:t>)</a:t>
                      </a:r>
                      <a:endParaRPr lang="zh-CN" altLang="en-US" sz="1200" kern="1200" dirty="0">
                        <a:solidFill>
                          <a:schemeClr val="tx1">
                            <a:lumMod val="85000"/>
                            <a:lumOff val="15000"/>
                          </a:schemeClr>
                        </a:solidFill>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200" dirty="0">
                          <a:solidFill>
                            <a:schemeClr val="tx1">
                              <a:lumMod val="85000"/>
                              <a:lumOff val="15000"/>
                            </a:schemeClr>
                          </a:solidFill>
                          <a:latin typeface="微软雅黑" pitchFamily="34" charset="-122"/>
                          <a:ea typeface="Alibaba PuHuiTi R"/>
                        </a:rPr>
                        <a:t>创建字节输</a:t>
                      </a:r>
                      <a:r>
                        <a:rPr lang="zh-CN" altLang="en-US" sz="1200" dirty="0">
                          <a:solidFill>
                            <a:schemeClr val="tx1">
                              <a:lumMod val="85000"/>
                              <a:lumOff val="15000"/>
                            </a:schemeClr>
                          </a:solidFill>
                          <a:latin typeface="微软雅黑" pitchFamily="34" charset="-122"/>
                          <a:ea typeface="Alibaba PuHuiTi R"/>
                        </a:rPr>
                        <a:t>出</a:t>
                      </a:r>
                      <a:r>
                        <a:rPr lang="zh-CN" altLang="zh-CN" sz="1200" dirty="0">
                          <a:solidFill>
                            <a:schemeClr val="tx1">
                              <a:lumMod val="85000"/>
                              <a:lumOff val="15000"/>
                            </a:schemeClr>
                          </a:solidFill>
                          <a:latin typeface="微软雅黑" pitchFamily="34" charset="-122"/>
                          <a:ea typeface="Alibaba PuHuiTi R"/>
                        </a:rPr>
                        <a:t>流管道与源文件路径接通</a:t>
                      </a:r>
                      <a:r>
                        <a:rPr lang="zh-CN" altLang="en-US" sz="1200" dirty="0">
                          <a:solidFill>
                            <a:schemeClr val="tx1">
                              <a:lumMod val="85000"/>
                              <a:lumOff val="15000"/>
                            </a:schemeClr>
                          </a:solidFill>
                          <a:latin typeface="微软雅黑" pitchFamily="34" charset="-122"/>
                          <a:ea typeface="Alibaba PuHuiTi R"/>
                        </a:rPr>
                        <a:t>，可追加数据</a:t>
                      </a:r>
                      <a:endParaRPr kumimoji="0" lang="zh-CN" altLang="en-US" sz="1200" b="0" i="0" u="none" strike="noStrike" cap="none" normalizeH="0" baseline="0" dirty="0">
                        <a:ln>
                          <a:noFill/>
                        </a:ln>
                        <a:solidFill>
                          <a:srgbClr val="262626"/>
                        </a:solidFill>
                        <a:effectLst/>
                        <a:latin typeface="Alibaba PuHuiTi R" pitchFamily="18" charset="-122"/>
                        <a:ea typeface="Alibaba PuHuiTi R"/>
                        <a:cs typeface="Alibaba PuHuiTi R"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92629182"/>
                  </a:ext>
                </a:extLst>
              </a:tr>
            </a:tbl>
          </a:graphicData>
        </a:graphic>
      </p:graphicFrame>
      <p:graphicFrame>
        <p:nvGraphicFramePr>
          <p:cNvPr id="15" name="表格 14">
            <a:extLst>
              <a:ext uri="{FF2B5EF4-FFF2-40B4-BE49-F238E27FC236}">
                <a16:creationId xmlns:a16="http://schemas.microsoft.com/office/drawing/2014/main" id="{CA75E2DF-2775-FEB7-326A-497AC2F8FFFF}"/>
              </a:ext>
            </a:extLst>
          </p:cNvPr>
          <p:cNvGraphicFramePr>
            <a:graphicFrameLocks noGrp="1"/>
          </p:cNvGraphicFramePr>
          <p:nvPr>
            <p:extLst>
              <p:ext uri="{D42A27DB-BD31-4B8C-83A1-F6EECF244321}">
                <p14:modId xmlns:p14="http://schemas.microsoft.com/office/powerpoint/2010/main" val="4294750605"/>
              </p:ext>
            </p:extLst>
          </p:nvPr>
        </p:nvGraphicFramePr>
        <p:xfrm>
          <a:off x="666206" y="3650094"/>
          <a:ext cx="9672320" cy="2204266"/>
        </p:xfrm>
        <a:graphic>
          <a:graphicData uri="http://schemas.openxmlformats.org/drawingml/2006/table">
            <a:tbl>
              <a:tblPr>
                <a:effectLst>
                  <a:outerShdw blurRad="63500" sx="102000" sy="102000" algn="ctr" rotWithShape="0">
                    <a:prstClr val="black">
                      <a:alpha val="40000"/>
                    </a:prstClr>
                  </a:outerShdw>
                </a:effectLst>
              </a:tblPr>
              <a:tblGrid>
                <a:gridCol w="5273040">
                  <a:extLst>
                    <a:ext uri="{9D8B030D-6E8A-4147-A177-3AD203B41FA5}">
                      <a16:colId xmlns:a16="http://schemas.microsoft.com/office/drawing/2014/main" val="1138920238"/>
                    </a:ext>
                  </a:extLst>
                </a:gridCol>
                <a:gridCol w="4399280">
                  <a:extLst>
                    <a:ext uri="{9D8B030D-6E8A-4147-A177-3AD203B41FA5}">
                      <a16:colId xmlns:a16="http://schemas.microsoft.com/office/drawing/2014/main" val="432614512"/>
                    </a:ext>
                  </a:extLst>
                </a:gridCol>
              </a:tblGrid>
              <a:tr h="32077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8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3036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a:solidFill>
                            <a:schemeClr val="tx1">
                              <a:lumMod val="85000"/>
                              <a:lumOff val="15000"/>
                            </a:schemeClr>
                          </a:solidFill>
                          <a:latin typeface="微软雅黑" pitchFamily="34" charset="-122"/>
                          <a:ea typeface="微软雅黑" pitchFamily="34" charset="-122"/>
                        </a:rPr>
                        <a:t>void write​(int c)</a:t>
                      </a:r>
                      <a:endParaRPr kumimoji="0" lang="zh-CN" altLang="en-US" sz="1200" b="0" i="0" u="none" strike="noStrike" cap="none" normalizeH="0" baseline="0" dirty="0">
                        <a:ln>
                          <a:noFill/>
                        </a:ln>
                        <a:solidFill>
                          <a:schemeClr val="tx1">
                            <a:lumMod val="85000"/>
                            <a:lumOff val="15000"/>
                          </a:schemeClr>
                        </a:solidFill>
                        <a:effectLst/>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dirty="0">
                          <a:solidFill>
                            <a:schemeClr val="tx1">
                              <a:lumMod val="85000"/>
                              <a:lumOff val="15000"/>
                            </a:schemeClr>
                          </a:solidFill>
                          <a:latin typeface="微软雅黑" pitchFamily="34" charset="-122"/>
                          <a:ea typeface="微软雅黑" pitchFamily="34" charset="-122"/>
                        </a:rPr>
                        <a:t>写一个字符</a:t>
                      </a:r>
                      <a:endParaRPr lang="en-US" altLang="zh-CN" sz="1200" dirty="0">
                        <a:solidFill>
                          <a:schemeClr val="tx1">
                            <a:lumMod val="85000"/>
                            <a:lumOff val="15000"/>
                          </a:schemeClr>
                        </a:solidFill>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3036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a:solidFill>
                            <a:schemeClr val="tx1">
                              <a:lumMod val="85000"/>
                              <a:lumOff val="15000"/>
                            </a:schemeClr>
                          </a:solidFill>
                          <a:latin typeface="微软雅黑" pitchFamily="34" charset="-122"/>
                          <a:ea typeface="微软雅黑" pitchFamily="34" charset="-122"/>
                        </a:rPr>
                        <a:t>void write​(String str)</a:t>
                      </a:r>
                      <a:endParaRPr lang="zh-CN" altLang="en-US" sz="1200" kern="1200" dirty="0">
                        <a:solidFill>
                          <a:schemeClr val="tx1">
                            <a:lumMod val="85000"/>
                            <a:lumOff val="15000"/>
                          </a:schemeClr>
                        </a:solidFill>
                        <a:latin typeface="微软雅黑" pitchFamily="34" charset="-122"/>
                        <a:ea typeface="微软雅黑" pitchFamily="34" charset="-122"/>
                        <a:cs typeface="+mn-cs"/>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dirty="0">
                          <a:solidFill>
                            <a:schemeClr val="tx1">
                              <a:lumMod val="85000"/>
                              <a:lumOff val="15000"/>
                            </a:schemeClr>
                          </a:solidFill>
                          <a:latin typeface="微软雅黑" pitchFamily="34" charset="-122"/>
                          <a:ea typeface="微软雅黑" pitchFamily="34" charset="-122"/>
                        </a:rPr>
                        <a:t>写一个字符串</a:t>
                      </a:r>
                      <a:endParaRPr lang="en-US" altLang="zh-CN" sz="1200" dirty="0">
                        <a:solidFill>
                          <a:schemeClr val="tx1">
                            <a:lumMod val="85000"/>
                            <a:lumOff val="15000"/>
                          </a:schemeClr>
                        </a:solidFill>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12153002"/>
                  </a:ext>
                </a:extLst>
              </a:tr>
              <a:tr h="3036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a:solidFill>
                            <a:schemeClr val="tx1">
                              <a:lumMod val="85000"/>
                              <a:lumOff val="15000"/>
                            </a:schemeClr>
                          </a:solidFill>
                          <a:latin typeface="微软雅黑" pitchFamily="34" charset="-122"/>
                          <a:ea typeface="微软雅黑" pitchFamily="34" charset="-122"/>
                        </a:rPr>
                        <a:t>void write​(String </a:t>
                      </a:r>
                      <a:r>
                        <a:rPr lang="en-US" altLang="zh-CN" sz="1200" dirty="0" err="1">
                          <a:solidFill>
                            <a:schemeClr val="tx1">
                              <a:lumMod val="85000"/>
                              <a:lumOff val="15000"/>
                            </a:schemeClr>
                          </a:solidFill>
                          <a:latin typeface="微软雅黑" pitchFamily="34" charset="-122"/>
                          <a:ea typeface="微软雅黑" pitchFamily="34" charset="-122"/>
                        </a:rPr>
                        <a:t>str</a:t>
                      </a:r>
                      <a:r>
                        <a:rPr lang="en-US" altLang="zh-CN" sz="1200" dirty="0">
                          <a:solidFill>
                            <a:schemeClr val="tx1">
                              <a:lumMod val="85000"/>
                              <a:lumOff val="15000"/>
                            </a:schemeClr>
                          </a:solidFill>
                          <a:latin typeface="微软雅黑" pitchFamily="34" charset="-122"/>
                          <a:ea typeface="微软雅黑" pitchFamily="34" charset="-122"/>
                        </a:rPr>
                        <a:t>, int off, int </a:t>
                      </a:r>
                      <a:r>
                        <a:rPr lang="en-US" altLang="zh-CN" sz="1200" dirty="0" err="1">
                          <a:solidFill>
                            <a:schemeClr val="tx1">
                              <a:lumMod val="85000"/>
                              <a:lumOff val="15000"/>
                            </a:schemeClr>
                          </a:solidFill>
                          <a:latin typeface="微软雅黑" pitchFamily="34" charset="-122"/>
                          <a:ea typeface="微软雅黑" pitchFamily="34" charset="-122"/>
                        </a:rPr>
                        <a:t>len</a:t>
                      </a:r>
                      <a:r>
                        <a:rPr lang="en-US" altLang="zh-CN" sz="1200" dirty="0">
                          <a:solidFill>
                            <a:schemeClr val="tx1">
                              <a:lumMod val="85000"/>
                              <a:lumOff val="15000"/>
                            </a:schemeClr>
                          </a:solidFill>
                          <a:latin typeface="微软雅黑" pitchFamily="34" charset="-122"/>
                          <a:ea typeface="微软雅黑" pitchFamily="34" charset="-122"/>
                        </a:rPr>
                        <a:t>)</a:t>
                      </a:r>
                      <a:endParaRPr lang="zh-CN" altLang="en-US" sz="1200" kern="1200" dirty="0">
                        <a:solidFill>
                          <a:schemeClr val="tx1">
                            <a:lumMod val="85000"/>
                            <a:lumOff val="15000"/>
                          </a:schemeClr>
                        </a:solidFill>
                        <a:latin typeface="微软雅黑" pitchFamily="34" charset="-122"/>
                        <a:ea typeface="微软雅黑" pitchFamily="34" charset="-122"/>
                        <a:cs typeface="+mn-cs"/>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dirty="0">
                          <a:solidFill>
                            <a:schemeClr val="tx1">
                              <a:lumMod val="85000"/>
                              <a:lumOff val="15000"/>
                            </a:schemeClr>
                          </a:solidFill>
                          <a:latin typeface="微软雅黑" pitchFamily="34" charset="-122"/>
                          <a:ea typeface="微软雅黑" pitchFamily="34" charset="-122"/>
                        </a:rPr>
                        <a:t>写一个字符串的一部分</a:t>
                      </a:r>
                      <a:endParaRPr lang="en-US" altLang="zh-CN" sz="1200" dirty="0">
                        <a:solidFill>
                          <a:schemeClr val="tx1">
                            <a:lumMod val="85000"/>
                            <a:lumOff val="15000"/>
                          </a:schemeClr>
                        </a:solidFill>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96484474"/>
                  </a:ext>
                </a:extLst>
              </a:tr>
              <a:tr h="3036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a:solidFill>
                            <a:schemeClr val="tx1">
                              <a:lumMod val="85000"/>
                              <a:lumOff val="15000"/>
                            </a:schemeClr>
                          </a:solidFill>
                          <a:latin typeface="微软雅黑" pitchFamily="34" charset="-122"/>
                          <a:ea typeface="微软雅黑" pitchFamily="34" charset="-122"/>
                        </a:rPr>
                        <a:t>void write​(char[] </a:t>
                      </a:r>
                      <a:r>
                        <a:rPr lang="en-US" altLang="zh-CN" sz="1200" dirty="0" err="1">
                          <a:solidFill>
                            <a:schemeClr val="tx1">
                              <a:lumMod val="85000"/>
                              <a:lumOff val="15000"/>
                            </a:schemeClr>
                          </a:solidFill>
                          <a:latin typeface="微软雅黑" pitchFamily="34" charset="-122"/>
                          <a:ea typeface="微软雅黑" pitchFamily="34" charset="-122"/>
                        </a:rPr>
                        <a:t>cbuf</a:t>
                      </a:r>
                      <a:r>
                        <a:rPr lang="en-US" altLang="zh-CN" sz="1200" dirty="0">
                          <a:solidFill>
                            <a:schemeClr val="tx1">
                              <a:lumMod val="85000"/>
                              <a:lumOff val="15000"/>
                            </a:schemeClr>
                          </a:solidFill>
                          <a:latin typeface="微软雅黑" pitchFamily="34" charset="-122"/>
                          <a:ea typeface="微软雅黑" pitchFamily="34" charset="-122"/>
                        </a:rPr>
                        <a:t>)</a:t>
                      </a:r>
                      <a:endParaRPr kumimoji="0" lang="zh-CN" altLang="en-US" sz="1200" b="0" i="0" u="none" strike="noStrike" cap="none" normalizeH="0" baseline="0" dirty="0">
                        <a:ln>
                          <a:noFill/>
                        </a:ln>
                        <a:solidFill>
                          <a:schemeClr val="tx1">
                            <a:lumMod val="85000"/>
                            <a:lumOff val="15000"/>
                          </a:schemeClr>
                        </a:solidFill>
                        <a:effectLst/>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a:solidFill>
                            <a:schemeClr val="tx1">
                              <a:lumMod val="85000"/>
                              <a:lumOff val="15000"/>
                            </a:schemeClr>
                          </a:solidFill>
                          <a:latin typeface="微软雅黑" pitchFamily="34" charset="-122"/>
                          <a:ea typeface="微软雅黑" pitchFamily="34" charset="-122"/>
                        </a:rPr>
                        <a:t>写入一个字符数组</a:t>
                      </a:r>
                      <a:endParaRPr lang="en-US" altLang="zh-CN" sz="1200">
                        <a:solidFill>
                          <a:schemeClr val="tx1">
                            <a:lumMod val="85000"/>
                            <a:lumOff val="15000"/>
                          </a:schemeClr>
                        </a:solidFill>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3036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dirty="0">
                          <a:solidFill>
                            <a:schemeClr val="tx1">
                              <a:lumMod val="85000"/>
                              <a:lumOff val="15000"/>
                            </a:schemeClr>
                          </a:solidFill>
                          <a:latin typeface="微软雅黑" pitchFamily="34" charset="-122"/>
                          <a:ea typeface="微软雅黑" pitchFamily="34" charset="-122"/>
                        </a:rPr>
                        <a:t>void write​(char[] </a:t>
                      </a:r>
                      <a:r>
                        <a:rPr lang="en-US" altLang="zh-CN" sz="1200" dirty="0" err="1">
                          <a:solidFill>
                            <a:schemeClr val="tx1">
                              <a:lumMod val="85000"/>
                              <a:lumOff val="15000"/>
                            </a:schemeClr>
                          </a:solidFill>
                          <a:latin typeface="微软雅黑" pitchFamily="34" charset="-122"/>
                          <a:ea typeface="微软雅黑" pitchFamily="34" charset="-122"/>
                        </a:rPr>
                        <a:t>cbuf</a:t>
                      </a:r>
                      <a:r>
                        <a:rPr lang="en-US" altLang="zh-CN" sz="1200" dirty="0">
                          <a:solidFill>
                            <a:schemeClr val="tx1">
                              <a:lumMod val="85000"/>
                              <a:lumOff val="15000"/>
                            </a:schemeClr>
                          </a:solidFill>
                          <a:latin typeface="微软雅黑" pitchFamily="34" charset="-122"/>
                          <a:ea typeface="微软雅黑" pitchFamily="34" charset="-122"/>
                        </a:rPr>
                        <a:t>, int off, int </a:t>
                      </a:r>
                      <a:r>
                        <a:rPr lang="en-US" altLang="zh-CN" sz="1200" dirty="0" err="1">
                          <a:solidFill>
                            <a:schemeClr val="tx1">
                              <a:lumMod val="85000"/>
                              <a:lumOff val="15000"/>
                            </a:schemeClr>
                          </a:solidFill>
                          <a:latin typeface="微软雅黑" pitchFamily="34" charset="-122"/>
                          <a:ea typeface="微软雅黑" pitchFamily="34" charset="-122"/>
                        </a:rPr>
                        <a:t>len</a:t>
                      </a:r>
                      <a:r>
                        <a:rPr lang="en-US" altLang="zh-CN" sz="1200" dirty="0">
                          <a:solidFill>
                            <a:schemeClr val="tx1">
                              <a:lumMod val="85000"/>
                              <a:lumOff val="15000"/>
                            </a:schemeClr>
                          </a:solidFill>
                          <a:latin typeface="微软雅黑" pitchFamily="34" charset="-122"/>
                          <a:ea typeface="微软雅黑" pitchFamily="34" charset="-122"/>
                        </a:rPr>
                        <a:t>)</a:t>
                      </a:r>
                      <a:endParaRPr lang="zh-CN" altLang="en-US" sz="1200" kern="1200" dirty="0">
                        <a:solidFill>
                          <a:schemeClr val="tx1">
                            <a:lumMod val="85000"/>
                            <a:lumOff val="15000"/>
                          </a:schemeClr>
                        </a:solidFill>
                        <a:latin typeface="微软雅黑" pitchFamily="34" charset="-122"/>
                        <a:ea typeface="微软雅黑" pitchFamily="34" charset="-122"/>
                        <a:cs typeface="+mn-cs"/>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dirty="0">
                          <a:solidFill>
                            <a:schemeClr val="tx1">
                              <a:lumMod val="85000"/>
                              <a:lumOff val="15000"/>
                            </a:schemeClr>
                          </a:solidFill>
                          <a:latin typeface="微软雅黑" pitchFamily="34" charset="-122"/>
                          <a:ea typeface="微软雅黑" pitchFamily="34" charset="-122"/>
                        </a:rPr>
                        <a:t>写入字符数组的一部分</a:t>
                      </a:r>
                      <a:endParaRPr lang="en-US" altLang="zh-CN" sz="1200" dirty="0">
                        <a:solidFill>
                          <a:schemeClr val="tx1">
                            <a:lumMod val="85000"/>
                            <a:lumOff val="15000"/>
                          </a:schemeClr>
                        </a:solidFill>
                        <a:latin typeface="微软雅黑" pitchFamily="34" charset="-122"/>
                        <a:ea typeface="微软雅黑" pitchFamily="34"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Tree>
    <p:extLst>
      <p:ext uri="{BB962C8B-B14F-4D97-AF65-F5344CB8AC3E}">
        <p14:creationId xmlns:p14="http://schemas.microsoft.com/office/powerpoint/2010/main" val="7072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7B5147-2665-64D3-6F3D-F161FEFBDD05}"/>
              </a:ext>
            </a:extLst>
          </p:cNvPr>
          <p:cNvGrpSpPr/>
          <p:nvPr/>
        </p:nvGrpSpPr>
        <p:grpSpPr>
          <a:xfrm>
            <a:off x="667571" y="1206342"/>
            <a:ext cx="7170144" cy="477881"/>
            <a:chOff x="3353164" y="5726922"/>
            <a:chExt cx="3377803" cy="598904"/>
          </a:xfrm>
        </p:grpSpPr>
        <p:grpSp>
          <p:nvGrpSpPr>
            <p:cNvPr id="3" name="组合 2">
              <a:extLst>
                <a:ext uri="{FF2B5EF4-FFF2-40B4-BE49-F238E27FC236}">
                  <a16:creationId xmlns:a16="http://schemas.microsoft.com/office/drawing/2014/main" id="{D5851FD5-65BA-59C4-33B4-685803B82D43}"/>
                </a:ext>
              </a:extLst>
            </p:cNvPr>
            <p:cNvGrpSpPr/>
            <p:nvPr/>
          </p:nvGrpSpPr>
          <p:grpSpPr>
            <a:xfrm>
              <a:off x="3353164" y="5731266"/>
              <a:ext cx="3377803" cy="594560"/>
              <a:chOff x="4304043" y="1286668"/>
              <a:chExt cx="4936372" cy="2757793"/>
            </a:xfrm>
            <a:effectLst>
              <a:outerShdw blurRad="381000" dist="254000" dir="8100000" algn="tr" rotWithShape="0">
                <a:prstClr val="black">
                  <a:alpha val="40000"/>
                </a:prstClr>
              </a:outerShdw>
            </a:effectLst>
          </p:grpSpPr>
          <p:sp>
            <p:nvSpPr>
              <p:cNvPr id="5" name="圆角矩形 70">
                <a:extLst>
                  <a:ext uri="{FF2B5EF4-FFF2-40B4-BE49-F238E27FC236}">
                    <a16:creationId xmlns:a16="http://schemas.microsoft.com/office/drawing/2014/main" id="{1BF647BF-A3AD-E50E-8A73-122CAA5B4439}"/>
                  </a:ext>
                </a:extLst>
              </p:cNvPr>
              <p:cNvSpPr/>
              <p:nvPr/>
            </p:nvSpPr>
            <p:spPr>
              <a:xfrm>
                <a:off x="4304043" y="1286668"/>
                <a:ext cx="3978026"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6" name="圆角矩形 71">
                <a:extLst>
                  <a:ext uri="{FF2B5EF4-FFF2-40B4-BE49-F238E27FC236}">
                    <a16:creationId xmlns:a16="http://schemas.microsoft.com/office/drawing/2014/main" id="{D76E6B38-657D-0CEF-5616-2620D9FFECCF}"/>
                  </a:ext>
                </a:extLst>
              </p:cNvPr>
              <p:cNvSpPr/>
              <p:nvPr/>
            </p:nvSpPr>
            <p:spPr>
              <a:xfrm>
                <a:off x="4304043" y="1286668"/>
                <a:ext cx="4936372" cy="2757793"/>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95"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4" name="TextBox 69">
              <a:extLst>
                <a:ext uri="{FF2B5EF4-FFF2-40B4-BE49-F238E27FC236}">
                  <a16:creationId xmlns:a16="http://schemas.microsoft.com/office/drawing/2014/main" id="{F40519CD-6BAC-DDDD-8CE7-BBD12399612D}"/>
                </a:ext>
              </a:extLst>
            </p:cNvPr>
            <p:cNvSpPr txBox="1"/>
            <p:nvPr/>
          </p:nvSpPr>
          <p:spPr>
            <a:xfrm>
              <a:off x="3421545" y="5726922"/>
              <a:ext cx="3241042" cy="427105"/>
            </a:xfrm>
            <a:prstGeom prst="rect">
              <a:avLst/>
            </a:prstGeom>
            <a:noFill/>
          </p:spPr>
          <p:txBody>
            <a:bodyPr wrap="square" rtlCol="0">
              <a:spAutoFit/>
            </a:bodyPr>
            <a:lstStyle/>
            <a:p>
              <a:pPr>
                <a:lnSpc>
                  <a:spcPct val="150000"/>
                </a:lnSpc>
                <a:defRPr/>
              </a:pPr>
              <a:r>
                <a:rPr lang="zh-CN" altLang="en-US" sz="16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字符输出流写出数据后，必须刷新流，或者关闭流</a:t>
              </a:r>
              <a:r>
                <a:rPr lang="zh-CN" altLang="en-US"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，写出去的数据才能生效</a:t>
              </a:r>
              <a:endParaRPr lang="zh-CN" altLang="en-US" sz="18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aphicFrame>
        <p:nvGraphicFramePr>
          <p:cNvPr id="9" name="表格 8">
            <a:extLst>
              <a:ext uri="{FF2B5EF4-FFF2-40B4-BE49-F238E27FC236}">
                <a16:creationId xmlns:a16="http://schemas.microsoft.com/office/drawing/2014/main" id="{5E48AB7F-8524-2B02-4FDF-6EA0E9BF3CA1}"/>
              </a:ext>
            </a:extLst>
          </p:cNvPr>
          <p:cNvGraphicFramePr>
            <a:graphicFrameLocks noGrp="1"/>
          </p:cNvGraphicFramePr>
          <p:nvPr>
            <p:extLst>
              <p:ext uri="{D42A27DB-BD31-4B8C-83A1-F6EECF244321}">
                <p14:modId xmlns:p14="http://schemas.microsoft.com/office/powerpoint/2010/main" val="4047709855"/>
              </p:ext>
            </p:extLst>
          </p:nvPr>
        </p:nvGraphicFramePr>
        <p:xfrm>
          <a:off x="712170" y="2283470"/>
          <a:ext cx="7447935" cy="1722413"/>
        </p:xfrm>
        <a:graphic>
          <a:graphicData uri="http://schemas.openxmlformats.org/drawingml/2006/table">
            <a:tbl>
              <a:tblPr>
                <a:effectLst>
                  <a:outerShdw blurRad="63500" sx="102000" sy="102000" algn="ctr" rotWithShape="0">
                    <a:prstClr val="black">
                      <a:alpha val="40000"/>
                    </a:prstClr>
                  </a:outerShdw>
                </a:effectLst>
              </a:tblPr>
              <a:tblGrid>
                <a:gridCol w="3456039">
                  <a:extLst>
                    <a:ext uri="{9D8B030D-6E8A-4147-A177-3AD203B41FA5}">
                      <a16:colId xmlns:a16="http://schemas.microsoft.com/office/drawing/2014/main" val="1138920238"/>
                    </a:ext>
                  </a:extLst>
                </a:gridCol>
                <a:gridCol w="3991896">
                  <a:extLst>
                    <a:ext uri="{9D8B030D-6E8A-4147-A177-3AD203B41FA5}">
                      <a16:colId xmlns:a16="http://schemas.microsoft.com/office/drawing/2014/main" val="432614512"/>
                    </a:ext>
                  </a:extLst>
                </a:gridCol>
              </a:tblGrid>
              <a:tr h="48695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方法名称</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lang="zh-CN" altLang="en-US" sz="1600" b="1" kern="12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6177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flush() throws </a:t>
                      </a:r>
                      <a:r>
                        <a:rPr lang="en-US" altLang="zh-CN" sz="1200" kern="1200" dirty="0" err="1">
                          <a:solidFill>
                            <a:schemeClr val="tx1"/>
                          </a:solidFill>
                          <a:effectLst/>
                          <a:latin typeface="Consolas" panose="020B0609020204030204" pitchFamily="49" charset="0"/>
                          <a:ea typeface="+mn-ea"/>
                          <a:cs typeface="+mn-cs"/>
                        </a:rPr>
                        <a:t>IOException</a:t>
                      </a:r>
                      <a:endParaRPr lang="zh-CN" altLang="en-US" sz="1200" kern="1200" dirty="0">
                        <a:solidFill>
                          <a:schemeClr val="tx1"/>
                        </a:solidFill>
                        <a:effectLst/>
                        <a:latin typeface="Consolas" panose="020B0609020204030204" pitchFamily="49" charset="0"/>
                        <a:ea typeface="+mn-ea"/>
                        <a:cs typeface="+mn-cs"/>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刷新流，就是将内存中缓存的数据立即写到文件中去生效！</a:t>
                      </a:r>
                      <a:endParaRPr lang="en-US" altLang="zh-CN"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2087366"/>
                  </a:ext>
                </a:extLst>
              </a:tr>
              <a:tr h="6177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200" kern="1200" dirty="0">
                          <a:solidFill>
                            <a:schemeClr val="tx1"/>
                          </a:solidFill>
                          <a:effectLst/>
                          <a:latin typeface="Consolas" panose="020B0609020204030204" pitchFamily="49" charset="0"/>
                          <a:ea typeface="+mn-ea"/>
                          <a:cs typeface="+mn-cs"/>
                        </a:rPr>
                        <a:t>public void close() throws </a:t>
                      </a:r>
                      <a:r>
                        <a:rPr lang="en-US" altLang="zh-CN" sz="1200" kern="1200" dirty="0" err="1">
                          <a:solidFill>
                            <a:schemeClr val="tx1"/>
                          </a:solidFill>
                          <a:effectLst/>
                          <a:latin typeface="Consolas" panose="020B0609020204030204" pitchFamily="49" charset="0"/>
                          <a:ea typeface="+mn-ea"/>
                          <a:cs typeface="+mn-cs"/>
                        </a:rPr>
                        <a:t>IOException</a:t>
                      </a:r>
                      <a:endParaRPr lang="zh-CN" altLang="en-US" sz="1200" kern="1200" dirty="0">
                        <a:solidFill>
                          <a:schemeClr val="tx1"/>
                        </a:solidFill>
                        <a:effectLst/>
                        <a:latin typeface="Consolas" panose="020B0609020204030204" pitchFamily="49" charset="0"/>
                        <a:ea typeface="+mn-ea"/>
                        <a:cs typeface="+mn-cs"/>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indent="0" fontAlgn="auto">
                        <a:lnSpc>
                          <a:spcPct val="150000"/>
                        </a:lnSpc>
                        <a:spcBef>
                          <a:spcPts val="0"/>
                        </a:spcBef>
                        <a:spcAft>
                          <a:spcPts val="0"/>
                        </a:spcAft>
                        <a:buFont typeface="Wingdings" pitchFamily="2" charset="2"/>
                        <a:buNone/>
                        <a:defRPr/>
                      </a:pPr>
                      <a:r>
                        <a:rPr lang="zh-CN" altLang="en-US" sz="1200" kern="1200" dirty="0">
                          <a:solidFill>
                            <a:schemeClr val="tx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关闭流的操作，</a:t>
                      </a:r>
                      <a:r>
                        <a:rPr lang="zh-CN" altLang="en-US"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包含了刷新！</a:t>
                      </a:r>
                      <a:endParaRPr lang="en-US" altLang="zh-CN" sz="1200" kern="1200" dirty="0">
                        <a:solidFill>
                          <a:srgbClr val="C00000"/>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121896" marR="121896" marT="60980" marB="6098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12153002"/>
                  </a:ext>
                </a:extLst>
              </a:tr>
            </a:tbl>
          </a:graphicData>
        </a:graphic>
      </p:graphicFrame>
      <p:sp>
        <p:nvSpPr>
          <p:cNvPr id="7" name="标题 6">
            <a:extLst>
              <a:ext uri="{FF2B5EF4-FFF2-40B4-BE49-F238E27FC236}">
                <a16:creationId xmlns:a16="http://schemas.microsoft.com/office/drawing/2014/main" id="{5F15D17A-023B-B0E3-5B42-7964A461E519}"/>
              </a:ext>
            </a:extLst>
          </p:cNvPr>
          <p:cNvSpPr>
            <a:spLocks noGrp="1"/>
          </p:cNvSpPr>
          <p:nvPr>
            <p:ph type="title"/>
          </p:nvPr>
        </p:nvSpPr>
        <p:spPr/>
        <p:txBody>
          <a:bodyPr/>
          <a:lstStyle/>
          <a:p>
            <a:r>
              <a:rPr lang="zh-CN" altLang="en-US" dirty="0"/>
              <a:t>字符输出流的注意实现</a:t>
            </a:r>
          </a:p>
        </p:txBody>
      </p:sp>
    </p:spTree>
    <p:extLst>
      <p:ext uri="{BB962C8B-B14F-4D97-AF65-F5344CB8AC3E}">
        <p14:creationId xmlns:p14="http://schemas.microsoft.com/office/powerpoint/2010/main" val="223988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244327" y="2282060"/>
            <a:ext cx="7170081" cy="3962399"/>
          </a:xfrm>
        </p:spPr>
        <p:txBody>
          <a:bodyPr/>
          <a:lstStyle/>
          <a:p>
            <a:r>
              <a:rPr lang="zh-CN" altLang="en-US" dirty="0"/>
              <a:t>如何创建字符输出流管道，如何实现写数据的追加操作？</a:t>
            </a:r>
            <a:endParaRPr lang="en-US" altLang="zh-CN" dirty="0"/>
          </a:p>
          <a:p>
            <a:endParaRPr lang="en-US" altLang="zh-CN" dirty="0"/>
          </a:p>
          <a:p>
            <a:r>
              <a:rPr lang="zh-CN" altLang="en-US" dirty="0"/>
              <a:t>字符输出流写数据的方法有哪些？</a:t>
            </a:r>
            <a:endParaRPr lang="en-US" altLang="zh-CN" dirty="0"/>
          </a:p>
          <a:p>
            <a:pPr>
              <a:lnSpc>
                <a:spcPct val="300000"/>
              </a:lnSpc>
            </a:pPr>
            <a:r>
              <a:rPr lang="zh-CN" altLang="en-US" dirty="0"/>
              <a:t>字符输出流如何实现写出去的数据可以换行？</a:t>
            </a:r>
            <a:endParaRPr lang="en-US" altLang="zh-CN" dirty="0"/>
          </a:p>
          <a:p>
            <a:pPr>
              <a:lnSpc>
                <a:spcPct val="300000"/>
              </a:lnSpc>
            </a:pPr>
            <a:r>
              <a:rPr lang="zh-CN" altLang="en-US" dirty="0"/>
              <a:t>字符输出流写完数据后，必须注意什么？</a:t>
            </a:r>
            <a:endParaRPr lang="en-US" altLang="zh-CN" dirty="0"/>
          </a:p>
          <a:p>
            <a:pPr>
              <a:lnSpc>
                <a:spcPct val="300000"/>
              </a:lnSpc>
            </a:pPr>
            <a:r>
              <a:rPr lang="zh-CN" altLang="en-US" dirty="0"/>
              <a:t>什么时候用字节流？什么时候用字符流？</a:t>
            </a:r>
            <a:endParaRPr lang="en-US" altLang="zh-CN" dirty="0"/>
          </a:p>
          <a:p>
            <a:pPr>
              <a:lnSpc>
                <a:spcPct val="300000"/>
              </a:lnSpc>
            </a:pPr>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21778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9CE45E72-BDD9-DD45-7A58-3B75FA84CAE3}"/>
              </a:ext>
            </a:extLst>
          </p:cNvPr>
          <p:cNvSpPr/>
          <p:nvPr/>
        </p:nvSpPr>
        <p:spPr>
          <a:xfrm>
            <a:off x="9163882" y="3429000"/>
            <a:ext cx="963651" cy="140139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7B10E43-ABD9-F8D2-A999-C926455AC0C1}"/>
              </a:ext>
            </a:extLst>
          </p:cNvPr>
          <p:cNvSpPr txBox="1"/>
          <p:nvPr/>
        </p:nvSpPr>
        <p:spPr>
          <a:xfrm>
            <a:off x="9556077" y="3409597"/>
            <a:ext cx="2511076"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dirty="0">
                <a:solidFill>
                  <a:srgbClr val="C00000"/>
                </a:solidFill>
              </a:rPr>
              <a:t>缓冲字节</a:t>
            </a:r>
            <a:r>
              <a:rPr lang="zh-CN" altLang="en-US"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b="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chemeClr val="tx1"/>
                </a:solidFill>
              </a:rPr>
              <a:t>缓冲字符</a:t>
            </a:r>
            <a:r>
              <a:rPr kumimoji="1" lang="zh-CN" altLang="en-US"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50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a:extLst>
              <a:ext uri="{FF2B5EF4-FFF2-40B4-BE49-F238E27FC236}">
                <a16:creationId xmlns:a16="http://schemas.microsoft.com/office/drawing/2014/main" id="{6BC5069E-50DB-4021-B588-AAA5CE93C8FB}"/>
              </a:ext>
            </a:extLst>
          </p:cNvPr>
          <p:cNvSpPr txBox="1"/>
          <p:nvPr/>
        </p:nvSpPr>
        <p:spPr>
          <a:xfrm>
            <a:off x="576196" y="1321819"/>
            <a:ext cx="9465733" cy="572849"/>
          </a:xfrm>
          <a:prstGeom prst="rect">
            <a:avLst/>
          </a:prstGeom>
          <a:noFill/>
        </p:spPr>
        <p:txBody>
          <a:bodyPr>
            <a:spAutoFit/>
          </a:bodyPr>
          <a:lstStyle/>
          <a:p>
            <a:pPr>
              <a:lnSpc>
                <a:spcPct val="200000"/>
              </a:lnSpc>
              <a:defRPr/>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a:t>
            </a:r>
            <a:r>
              <a:rPr lang="en-US" altLang="zh-CN"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类的对象</a:t>
            </a:r>
          </a:p>
        </p:txBody>
      </p:sp>
      <p:graphicFrame>
        <p:nvGraphicFramePr>
          <p:cNvPr id="7" name="表格 6">
            <a:extLst>
              <a:ext uri="{FF2B5EF4-FFF2-40B4-BE49-F238E27FC236}">
                <a16:creationId xmlns:a16="http://schemas.microsoft.com/office/drawing/2014/main" id="{26BD9AF7-02AF-471E-8040-BD4CEF8AD7D3}"/>
              </a:ext>
            </a:extLst>
          </p:cNvPr>
          <p:cNvGraphicFramePr>
            <a:graphicFrameLocks noGrp="1"/>
          </p:cNvGraphicFramePr>
          <p:nvPr>
            <p:extLst>
              <p:ext uri="{D42A27DB-BD31-4B8C-83A1-F6EECF244321}">
                <p14:modId xmlns:p14="http://schemas.microsoft.com/office/powerpoint/2010/main" val="2148344050"/>
              </p:ext>
            </p:extLst>
          </p:nvPr>
        </p:nvGraphicFramePr>
        <p:xfrm>
          <a:off x="707646" y="2108581"/>
          <a:ext cx="9054663" cy="2008271"/>
        </p:xfrm>
        <a:graphic>
          <a:graphicData uri="http://schemas.openxmlformats.org/drawingml/2006/table">
            <a:tbl>
              <a:tblPr>
                <a:effectLst>
                  <a:outerShdw blurRad="63500" sx="102000" sy="102000" algn="ctr" rotWithShape="0">
                    <a:prstClr val="black">
                      <a:alpha val="40000"/>
                    </a:prstClr>
                  </a:outerShdw>
                </a:effectLst>
              </a:tblPr>
              <a:tblGrid>
                <a:gridCol w="4299298">
                  <a:extLst>
                    <a:ext uri="{9D8B030D-6E8A-4147-A177-3AD203B41FA5}">
                      <a16:colId xmlns:a16="http://schemas.microsoft.com/office/drawing/2014/main" val="1138920238"/>
                    </a:ext>
                  </a:extLst>
                </a:gridCol>
                <a:gridCol w="4755365">
                  <a:extLst>
                    <a:ext uri="{9D8B030D-6E8A-4147-A177-3AD203B41FA5}">
                      <a16:colId xmlns:a16="http://schemas.microsoft.com/office/drawing/2014/main" val="432614512"/>
                    </a:ext>
                  </a:extLst>
                </a:gridCol>
              </a:tblGrid>
              <a:tr h="50929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2609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kern="1200" dirty="0">
                          <a:solidFill>
                            <a:schemeClr val="tx1">
                              <a:lumMod val="85000"/>
                              <a:lumOff val="15000"/>
                            </a:schemeClr>
                          </a:solidFill>
                          <a:latin typeface="Consolas" panose="020B0609020204030204" pitchFamily="49" charset="0"/>
                          <a:ea typeface="微软雅黑" pitchFamily="34" charset="-122"/>
                          <a:cs typeface="+mn-cs"/>
                        </a:rPr>
                        <a:t>public </a:t>
                      </a:r>
                      <a:r>
                        <a:rPr lang="en-US" altLang="zh-CN" sz="1400" b="1" kern="1200" dirty="0">
                          <a:solidFill>
                            <a:srgbClr val="FF0000"/>
                          </a:solidFill>
                          <a:latin typeface="Consolas" panose="020B0609020204030204" pitchFamily="49" charset="0"/>
                          <a:ea typeface="微软雅黑" pitchFamily="34" charset="-122"/>
                          <a:cs typeface="+mn-cs"/>
                        </a:rPr>
                        <a:t>File​(String pathname)</a:t>
                      </a:r>
                      <a:endParaRPr lang="zh-CN" altLang="en-US" sz="1400" b="1" kern="1200" dirty="0">
                        <a:solidFill>
                          <a:srgbClr val="FF0000"/>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algn="l" fontAlgn="auto">
                        <a:lnSpc>
                          <a:spcPct val="150000"/>
                        </a:lnSpc>
                        <a:spcBef>
                          <a:spcPts val="0"/>
                        </a:spcBef>
                        <a:spcAft>
                          <a:spcPts val="0"/>
                        </a:spcAft>
                        <a:buFont typeface="Wingdings" pitchFamily="2" charset="2"/>
                        <a:buNone/>
                        <a:defRPr/>
                      </a:pPr>
                      <a:r>
                        <a:rPr lang="zh-CN" altLang="en-US" sz="1400" kern="1200" dirty="0">
                          <a:solidFill>
                            <a:schemeClr val="tx1">
                              <a:lumMod val="85000"/>
                              <a:lumOff val="15000"/>
                            </a:schemeClr>
                          </a:solidFill>
                          <a:latin typeface="Consolas" panose="020B0609020204030204" pitchFamily="49" charset="0"/>
                          <a:ea typeface="微软雅黑" pitchFamily="34" charset="-122"/>
                          <a:cs typeface="+mn-cs"/>
                        </a:rPr>
                        <a:t>根据文件路径创建文件对象</a:t>
                      </a:r>
                      <a:endParaRPr lang="en-US" altLang="zh-CN" sz="140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466724">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kern="1200" dirty="0">
                          <a:solidFill>
                            <a:schemeClr val="tx1">
                              <a:lumMod val="85000"/>
                              <a:lumOff val="15000"/>
                            </a:schemeClr>
                          </a:solidFill>
                          <a:latin typeface="Consolas" panose="020B0609020204030204" pitchFamily="49" charset="0"/>
                          <a:ea typeface="微软雅黑" pitchFamily="34" charset="-122"/>
                          <a:cs typeface="+mn-cs"/>
                        </a:rPr>
                        <a:t>public File​(String parent, String child)</a:t>
                      </a:r>
                      <a:endParaRPr lang="zh-CN" altLang="en-US" sz="140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400" kern="1200" dirty="0">
                          <a:solidFill>
                            <a:schemeClr val="tx1">
                              <a:lumMod val="85000"/>
                              <a:lumOff val="15000"/>
                            </a:schemeClr>
                          </a:solidFill>
                          <a:latin typeface="Consolas" panose="020B0609020204030204" pitchFamily="49" charset="0"/>
                          <a:ea typeface="微软雅黑" pitchFamily="34" charset="-122"/>
                          <a:cs typeface="+mn-cs"/>
                        </a:rPr>
                        <a:t>根据父路径和子路径名字创建文件对象</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r h="50615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400" kern="1200" dirty="0">
                          <a:solidFill>
                            <a:schemeClr val="tx1">
                              <a:lumMod val="85000"/>
                              <a:lumOff val="15000"/>
                            </a:schemeClr>
                          </a:solidFill>
                          <a:latin typeface="Consolas" panose="020B0609020204030204" pitchFamily="49" charset="0"/>
                          <a:ea typeface="微软雅黑" pitchFamily="34" charset="-122"/>
                          <a:cs typeface="+mn-cs"/>
                        </a:rPr>
                        <a:t>public File​(File parent, String child)</a:t>
                      </a:r>
                      <a:endParaRPr lang="zh-CN" altLang="en-US" sz="1400" kern="1200" dirty="0">
                        <a:solidFill>
                          <a:schemeClr val="tx1">
                            <a:lumMod val="85000"/>
                            <a:lumOff val="15000"/>
                          </a:schemeClr>
                        </a:solidFill>
                        <a:latin typeface="Consolas" panose="020B0609020204030204" pitchFamily="49" charset="0"/>
                        <a:ea typeface="微软雅黑" pitchFamily="34" charset="-122"/>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sz="1400" kern="1200" dirty="0">
                          <a:solidFill>
                            <a:schemeClr val="tx1">
                              <a:lumMod val="85000"/>
                              <a:lumOff val="15000"/>
                            </a:schemeClr>
                          </a:solidFill>
                          <a:latin typeface="Consolas" panose="020B0609020204030204" pitchFamily="49" charset="0"/>
                          <a:ea typeface="微软雅黑" pitchFamily="34" charset="-122"/>
                          <a:cs typeface="+mn-cs"/>
                        </a:rPr>
                        <a:t>根据父路径对应文件对象和子路径名字创建文件对象</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0532218"/>
                  </a:ext>
                </a:extLst>
              </a:tr>
            </a:tbl>
          </a:graphicData>
        </a:graphic>
      </p:graphicFrame>
      <p:sp>
        <p:nvSpPr>
          <p:cNvPr id="6" name="文本框 5">
            <a:extLst>
              <a:ext uri="{FF2B5EF4-FFF2-40B4-BE49-F238E27FC236}">
                <a16:creationId xmlns:a16="http://schemas.microsoft.com/office/drawing/2014/main" id="{C3714041-C0F2-40E2-ABBE-872B3FE41139}"/>
              </a:ext>
            </a:extLst>
          </p:cNvPr>
          <p:cNvSpPr txBox="1"/>
          <p:nvPr/>
        </p:nvSpPr>
        <p:spPr>
          <a:xfrm>
            <a:off x="576196" y="4286115"/>
            <a:ext cx="10111352" cy="1565878"/>
          </a:xfrm>
          <a:prstGeom prst="rect">
            <a:avLst/>
          </a:prstGeom>
          <a:noFill/>
        </p:spPr>
        <p:txBody>
          <a:bodyPr wrap="square">
            <a:spAutoFit/>
          </a:bodyPr>
          <a:lstStyle/>
          <a:p>
            <a:pPr>
              <a:lnSpc>
                <a:spcPct val="200000"/>
              </a:lnSpc>
              <a:defRPr/>
            </a:pPr>
            <a:r>
              <a:rPr lang="zh-CN" altLang="en-US"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endParaRPr lang="en-US" altLang="zh-CN"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对象既可以代表文件、也可以代表文件夹。</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57699" indent="-357699">
              <a:lnSpc>
                <a:spcPct val="200000"/>
              </a:lnSpc>
              <a:buFont typeface="Wingdings" pitchFamily="2" charset="2"/>
              <a:buChar char="l"/>
              <a:defRPr/>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封装的对象仅仅是一个路径名，这个路径可以是存在的，也允许是不存在的。</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内容占位符 2">
            <a:extLst>
              <a:ext uri="{FF2B5EF4-FFF2-40B4-BE49-F238E27FC236}">
                <a16:creationId xmlns:a16="http://schemas.microsoft.com/office/drawing/2014/main" id="{A078760C-59B4-5375-9790-DF5F14B05B17}"/>
              </a:ext>
            </a:extLst>
          </p:cNvPr>
          <p:cNvSpPr>
            <a:spLocks noGrp="1"/>
          </p:cNvSpPr>
          <p:nvPr>
            <p:ph idx="1"/>
          </p:nvPr>
        </p:nvSpPr>
        <p:spPr>
          <a:xfrm>
            <a:off x="576197" y="956241"/>
            <a:ext cx="11060481" cy="474415"/>
          </a:xfrm>
        </p:spPr>
        <p:txBody>
          <a:bodyPr/>
          <a:lstStyle/>
          <a:p>
            <a:pPr marL="285750" indent="-285750">
              <a:buFont typeface="Wingdings" panose="05000000000000000000" pitchFamily="2" charset="2"/>
              <a:buChar char="l"/>
            </a:pPr>
            <a:r>
              <a:rPr lang="en-US" altLang="zh-CN" dirty="0"/>
              <a:t>File</a:t>
            </a:r>
            <a:r>
              <a:rPr lang="zh-CN" altLang="en-US" dirty="0"/>
              <a:t>类的对象可以代表文件</a:t>
            </a:r>
            <a:r>
              <a:rPr lang="en-US" altLang="zh-CN" dirty="0"/>
              <a:t>/</a:t>
            </a:r>
            <a:r>
              <a:rPr lang="zh-CN" altLang="en-US" dirty="0"/>
              <a:t>文件夹，并可以调用其提供的方法对象文件进行操作。</a:t>
            </a:r>
          </a:p>
        </p:txBody>
      </p:sp>
      <p:sp>
        <p:nvSpPr>
          <p:cNvPr id="2" name="标题 1">
            <a:extLst>
              <a:ext uri="{FF2B5EF4-FFF2-40B4-BE49-F238E27FC236}">
                <a16:creationId xmlns:a16="http://schemas.microsoft.com/office/drawing/2014/main" id="{74D69823-DE57-70D8-3474-60C13380224E}"/>
              </a:ext>
            </a:extLst>
          </p:cNvPr>
          <p:cNvSpPr>
            <a:spLocks noGrp="1"/>
          </p:cNvSpPr>
          <p:nvPr>
            <p:ph type="title"/>
          </p:nvPr>
        </p:nvSpPr>
        <p:spPr/>
        <p:txBody>
          <a:bodyPr/>
          <a:lstStyle/>
          <a:p>
            <a:r>
              <a:rPr lang="en-US" altLang="zh-CN" dirty="0"/>
              <a:t>File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391349" y="1667865"/>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16009" y="1803086"/>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107506" y="1008905"/>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9515056" y="1150159"/>
            <a:ext cx="963585" cy="375332"/>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72272" y="196252"/>
            <a:ext cx="180593" cy="276263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766991" y="364165"/>
            <a:ext cx="315814" cy="256202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488288" y="1541312"/>
            <a:ext cx="296162" cy="151023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430455" y="1683852"/>
            <a:ext cx="175740" cy="137517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673720" y="1815761"/>
            <a:ext cx="165183" cy="110079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476757" y="2884736"/>
            <a:ext cx="1630749"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01753" y="2884737"/>
            <a:ext cx="1028541" cy="40804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145349" y="2459309"/>
            <a:ext cx="1451475"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642627" y="2444510"/>
            <a:ext cx="1497718"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05000" y="2459309"/>
            <a:ext cx="1451475"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03905" y="2448752"/>
            <a:ext cx="1405609"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220690" y="1798746"/>
            <a:ext cx="310961" cy="101016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38491" y="2884736"/>
            <a:ext cx="1451476"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0" name="圆角矩形 94">
            <a:extLst>
              <a:ext uri="{FF2B5EF4-FFF2-40B4-BE49-F238E27FC236}">
                <a16:creationId xmlns:a16="http://schemas.microsoft.com/office/drawing/2014/main" id="{80AFF34F-2E00-E117-BBDE-5BBD538CD48A}"/>
              </a:ext>
            </a:extLst>
          </p:cNvPr>
          <p:cNvSpPr/>
          <p:nvPr/>
        </p:nvSpPr>
        <p:spPr>
          <a:xfrm>
            <a:off x="8612216" y="2874483"/>
            <a:ext cx="913360" cy="44036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33311" y="3445218"/>
            <a:ext cx="1986757" cy="39663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486660" y="3437257"/>
            <a:ext cx="2100584"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80262" y="3437257"/>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12216" y="3450925"/>
            <a:ext cx="1397298"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4" name="圆角矩形 94">
            <a:extLst>
              <a:ext uri="{FF2B5EF4-FFF2-40B4-BE49-F238E27FC236}">
                <a16:creationId xmlns:a16="http://schemas.microsoft.com/office/drawing/2014/main" id="{EB3BC3A1-6BE5-F508-0350-12DA7A28B61D}"/>
              </a:ext>
            </a:extLst>
          </p:cNvPr>
          <p:cNvSpPr/>
          <p:nvPr/>
        </p:nvSpPr>
        <p:spPr>
          <a:xfrm>
            <a:off x="9506946" y="1645029"/>
            <a:ext cx="963585" cy="375332"/>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实现类</a:t>
            </a:r>
          </a:p>
        </p:txBody>
      </p:sp>
      <p:sp>
        <p:nvSpPr>
          <p:cNvPr id="3" name="圆角矩形 94">
            <a:extLst>
              <a:ext uri="{FF2B5EF4-FFF2-40B4-BE49-F238E27FC236}">
                <a16:creationId xmlns:a16="http://schemas.microsoft.com/office/drawing/2014/main" id="{405AEF51-F65A-FE21-3C25-03DCC23027E8}"/>
              </a:ext>
            </a:extLst>
          </p:cNvPr>
          <p:cNvSpPr/>
          <p:nvPr/>
        </p:nvSpPr>
        <p:spPr>
          <a:xfrm>
            <a:off x="1033311" y="4000126"/>
            <a:ext cx="2362676" cy="35761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 name="圆角矩形 94">
            <a:extLst>
              <a:ext uri="{FF2B5EF4-FFF2-40B4-BE49-F238E27FC236}">
                <a16:creationId xmlns:a16="http://schemas.microsoft.com/office/drawing/2014/main" id="{958E8C51-51A3-9AE2-07A2-DC2C9AE7317A}"/>
              </a:ext>
            </a:extLst>
          </p:cNvPr>
          <p:cNvSpPr/>
          <p:nvPr/>
        </p:nvSpPr>
        <p:spPr>
          <a:xfrm>
            <a:off x="3486660" y="3990773"/>
            <a:ext cx="2473936"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6" name="圆角矩形 94">
            <a:extLst>
              <a:ext uri="{FF2B5EF4-FFF2-40B4-BE49-F238E27FC236}">
                <a16:creationId xmlns:a16="http://schemas.microsoft.com/office/drawing/2014/main" id="{D39E4204-73FB-C0F1-1983-E16FE9FE5EC2}"/>
              </a:ext>
            </a:extLst>
          </p:cNvPr>
          <p:cNvSpPr/>
          <p:nvPr/>
        </p:nvSpPr>
        <p:spPr>
          <a:xfrm>
            <a:off x="6180262" y="3994296"/>
            <a:ext cx="1822302" cy="36344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7" name="圆角矩形 94">
            <a:extLst>
              <a:ext uri="{FF2B5EF4-FFF2-40B4-BE49-F238E27FC236}">
                <a16:creationId xmlns:a16="http://schemas.microsoft.com/office/drawing/2014/main" id="{383F56A6-907E-C535-8CF8-7906B9453736}"/>
              </a:ext>
            </a:extLst>
          </p:cNvPr>
          <p:cNvSpPr/>
          <p:nvPr/>
        </p:nvSpPr>
        <p:spPr>
          <a:xfrm>
            <a:off x="8603905" y="3990773"/>
            <a:ext cx="1822302"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pic>
        <p:nvPicPr>
          <p:cNvPr id="50" name="图片 49">
            <a:extLst>
              <a:ext uri="{FF2B5EF4-FFF2-40B4-BE49-F238E27FC236}">
                <a16:creationId xmlns:a16="http://schemas.microsoft.com/office/drawing/2014/main" id="{F6DC70D4-2474-6C88-4729-D25E65484221}"/>
              </a:ext>
            </a:extLst>
          </p:cNvPr>
          <p:cNvPicPr>
            <a:picLocks noChangeAspect="1"/>
          </p:cNvPicPr>
          <p:nvPr/>
        </p:nvPicPr>
        <p:blipFill>
          <a:blip r:embed="rId2"/>
          <a:stretch>
            <a:fillRect/>
          </a:stretch>
        </p:blipFill>
        <p:spPr>
          <a:xfrm>
            <a:off x="4247307" y="4972014"/>
            <a:ext cx="553928" cy="642555"/>
          </a:xfrm>
          <a:prstGeom prst="rect">
            <a:avLst/>
          </a:prstGeom>
        </p:spPr>
      </p:pic>
      <p:pic>
        <p:nvPicPr>
          <p:cNvPr id="44" name="图片 43">
            <a:extLst>
              <a:ext uri="{FF2B5EF4-FFF2-40B4-BE49-F238E27FC236}">
                <a16:creationId xmlns:a16="http://schemas.microsoft.com/office/drawing/2014/main" id="{EEDAEAD3-B839-FE26-0533-865AF009C0CB}"/>
              </a:ext>
            </a:extLst>
          </p:cNvPr>
          <p:cNvPicPr>
            <a:picLocks noChangeAspect="1"/>
          </p:cNvPicPr>
          <p:nvPr/>
        </p:nvPicPr>
        <p:blipFill>
          <a:blip r:embed="rId2"/>
          <a:stretch>
            <a:fillRect/>
          </a:stretch>
        </p:blipFill>
        <p:spPr>
          <a:xfrm>
            <a:off x="1444858" y="4970751"/>
            <a:ext cx="553928" cy="642555"/>
          </a:xfrm>
          <a:prstGeom prst="rect">
            <a:avLst/>
          </a:prstGeom>
        </p:spPr>
      </p:pic>
      <p:sp>
        <p:nvSpPr>
          <p:cNvPr id="2" name="文本框 1">
            <a:extLst>
              <a:ext uri="{FF2B5EF4-FFF2-40B4-BE49-F238E27FC236}">
                <a16:creationId xmlns:a16="http://schemas.microsoft.com/office/drawing/2014/main" id="{77D616CE-F452-C700-21F6-95D5511AAF8E}"/>
              </a:ext>
            </a:extLst>
          </p:cNvPr>
          <p:cNvSpPr txBox="1"/>
          <p:nvPr/>
        </p:nvSpPr>
        <p:spPr>
          <a:xfrm>
            <a:off x="961012"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缓冲字节输入流</a:t>
            </a:r>
          </a:p>
        </p:txBody>
      </p:sp>
      <p:sp>
        <p:nvSpPr>
          <p:cNvPr id="28" name="文本框 27">
            <a:extLst>
              <a:ext uri="{FF2B5EF4-FFF2-40B4-BE49-F238E27FC236}">
                <a16:creationId xmlns:a16="http://schemas.microsoft.com/office/drawing/2014/main" id="{DD37646B-379C-A7CD-ACEB-75E936C9EA61}"/>
              </a:ext>
            </a:extLst>
          </p:cNvPr>
          <p:cNvSpPr txBox="1"/>
          <p:nvPr/>
        </p:nvSpPr>
        <p:spPr>
          <a:xfrm>
            <a:off x="3441550" y="4547334"/>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缓冲字节输出流</a:t>
            </a:r>
          </a:p>
        </p:txBody>
      </p:sp>
      <p:sp>
        <p:nvSpPr>
          <p:cNvPr id="30" name="文本框 29">
            <a:extLst>
              <a:ext uri="{FF2B5EF4-FFF2-40B4-BE49-F238E27FC236}">
                <a16:creationId xmlns:a16="http://schemas.microsoft.com/office/drawing/2014/main" id="{0045BE60-9EB2-B985-604D-CD2540F351FC}"/>
              </a:ext>
            </a:extLst>
          </p:cNvPr>
          <p:cNvSpPr txBox="1"/>
          <p:nvPr/>
        </p:nvSpPr>
        <p:spPr>
          <a:xfrm>
            <a:off x="6201753"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缓冲字符输入流</a:t>
            </a:r>
          </a:p>
        </p:txBody>
      </p:sp>
      <p:sp>
        <p:nvSpPr>
          <p:cNvPr id="33" name="文本框 32">
            <a:extLst>
              <a:ext uri="{FF2B5EF4-FFF2-40B4-BE49-F238E27FC236}">
                <a16:creationId xmlns:a16="http://schemas.microsoft.com/office/drawing/2014/main" id="{7A1B54B6-BFFA-44A5-F6E3-DCDC1E919142}"/>
              </a:ext>
            </a:extLst>
          </p:cNvPr>
          <p:cNvSpPr txBox="1"/>
          <p:nvPr/>
        </p:nvSpPr>
        <p:spPr>
          <a:xfrm>
            <a:off x="8612216"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缓冲字符输出流</a:t>
            </a:r>
          </a:p>
        </p:txBody>
      </p:sp>
      <p:sp>
        <p:nvSpPr>
          <p:cNvPr id="14" name="标题 13">
            <a:extLst>
              <a:ext uri="{FF2B5EF4-FFF2-40B4-BE49-F238E27FC236}">
                <a16:creationId xmlns:a16="http://schemas.microsoft.com/office/drawing/2014/main" id="{F52630FB-694B-9CF5-CAC0-C595273B6C39}"/>
              </a:ext>
            </a:extLst>
          </p:cNvPr>
          <p:cNvSpPr>
            <a:spLocks noGrp="1"/>
          </p:cNvSpPr>
          <p:nvPr>
            <p:ph type="title"/>
          </p:nvPr>
        </p:nvSpPr>
        <p:spPr>
          <a:xfrm>
            <a:off x="576197" y="336399"/>
            <a:ext cx="1805770" cy="474415"/>
          </a:xfrm>
        </p:spPr>
        <p:txBody>
          <a:bodyPr/>
          <a:lstStyle/>
          <a:p>
            <a:r>
              <a:rPr lang="zh-CN" altLang="en-US" dirty="0"/>
              <a:t>缓冲流</a:t>
            </a:r>
          </a:p>
        </p:txBody>
      </p:sp>
    </p:spTree>
    <p:extLst>
      <p:ext uri="{BB962C8B-B14F-4D97-AF65-F5344CB8AC3E}">
        <p14:creationId xmlns:p14="http://schemas.microsoft.com/office/powerpoint/2010/main" val="176791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up)">
                                      <p:cBhvr>
                                        <p:cTn id="61" dur="500"/>
                                        <p:tgtEl>
                                          <p:spTgt spid="3"/>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500"/>
                                        <p:tgtEl>
                                          <p:spTgt spid="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43" presetClass="entr" presetSubtype="0" fill="hold"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100"/>
                                        <p:tgtEl>
                                          <p:spTgt spid="50"/>
                                        </p:tgtEl>
                                      </p:cBhvr>
                                    </p:animEffect>
                                    <p:anim calcmode="lin" valueType="num">
                                      <p:cBhvr>
                                        <p:cTn id="88" dur="400" fill="hold"/>
                                        <p:tgtEl>
                                          <p:spTgt spid="50"/>
                                        </p:tgtEl>
                                        <p:attrNameLst>
                                          <p:attrName>ppt_x</p:attrName>
                                        </p:attrNameLst>
                                      </p:cBhvr>
                                      <p:tavLst>
                                        <p:tav tm="0">
                                          <p:val>
                                            <p:strVal val="#ppt_x"/>
                                          </p:val>
                                        </p:tav>
                                        <p:tav tm="100000">
                                          <p:val>
                                            <p:strVal val="#ppt_x"/>
                                          </p:val>
                                        </p:tav>
                                      </p:tavLst>
                                    </p:anim>
                                    <p:anim calcmode="lin" valueType="num">
                                      <p:cBhvr>
                                        <p:cTn id="89" dur="400" fill="hold"/>
                                        <p:tgtEl>
                                          <p:spTgt spid="50"/>
                                        </p:tgtEl>
                                        <p:attrNameLst>
                                          <p:attrName>ppt_y</p:attrName>
                                        </p:attrNameLst>
                                      </p:cBhvr>
                                      <p:tavLst>
                                        <p:tav tm="0">
                                          <p:val>
                                            <p:strVal val="#ppt_y+0.31"/>
                                          </p:val>
                                        </p:tav>
                                        <p:tav tm="100000">
                                          <p:val>
                                            <p:strVal val="#ppt_y+0.31"/>
                                          </p:val>
                                        </p:tav>
                                      </p:tavLst>
                                    </p:anim>
                                    <p:anim calcmode="lin" valueType="num">
                                      <p:cBhvr>
                                        <p:cTn id="90" dur="600" decel="50000" fill="hold">
                                          <p:stCondLst>
                                            <p:cond delay="400"/>
                                          </p:stCondLst>
                                        </p:cTn>
                                        <p:tgtEl>
                                          <p:spTgt spid="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1" dur="600" decel="50000" fill="hold">
                                          <p:stCondLst>
                                            <p:cond delay="400"/>
                                          </p:stCondLst>
                                        </p:cTn>
                                        <p:tgtEl>
                                          <p:spTgt spid="5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2" presetID="43"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
                                        <p:tgtEl>
                                          <p:spTgt spid="44"/>
                                        </p:tgtEl>
                                      </p:cBhvr>
                                    </p:animEffect>
                                    <p:anim calcmode="lin" valueType="num">
                                      <p:cBhvr>
                                        <p:cTn id="95" dur="400" fill="hold"/>
                                        <p:tgtEl>
                                          <p:spTgt spid="44"/>
                                        </p:tgtEl>
                                        <p:attrNameLst>
                                          <p:attrName>ppt_x</p:attrName>
                                        </p:attrNameLst>
                                      </p:cBhvr>
                                      <p:tavLst>
                                        <p:tav tm="0">
                                          <p:val>
                                            <p:strVal val="#ppt_x"/>
                                          </p:val>
                                        </p:tav>
                                        <p:tav tm="100000">
                                          <p:val>
                                            <p:strVal val="#ppt_x"/>
                                          </p:val>
                                        </p:tav>
                                      </p:tavLst>
                                    </p:anim>
                                    <p:anim calcmode="lin" valueType="num">
                                      <p:cBhvr>
                                        <p:cTn id="96" dur="400" fill="hold"/>
                                        <p:tgtEl>
                                          <p:spTgt spid="44"/>
                                        </p:tgtEl>
                                        <p:attrNameLst>
                                          <p:attrName>ppt_y</p:attrName>
                                        </p:attrNameLst>
                                      </p:cBhvr>
                                      <p:tavLst>
                                        <p:tav tm="0">
                                          <p:val>
                                            <p:strVal val="#ppt_y+0.31"/>
                                          </p:val>
                                        </p:tav>
                                        <p:tav tm="100000">
                                          <p:val>
                                            <p:strVal val="#ppt_y+0.31"/>
                                          </p:val>
                                        </p:tav>
                                      </p:tavLst>
                                    </p:anim>
                                    <p:anim calcmode="lin" valueType="num">
                                      <p:cBhvr>
                                        <p:cTn id="97"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8"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3" grpId="0" animBg="1"/>
      <p:bldP spid="5" grpId="0" animBg="1"/>
      <p:bldP spid="6" grpId="0" animBg="1"/>
      <p:bldP spid="7" grpId="0" animBg="1"/>
      <p:bldP spid="2" grpId="0"/>
      <p:bldP spid="28" grpId="0"/>
      <p:bldP spid="30" grpId="0"/>
      <p:bldP spid="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21FBA53-6AF8-AF33-2E22-9C1ABFCF1635}"/>
              </a:ext>
            </a:extLst>
          </p:cNvPr>
          <p:cNvSpPr/>
          <p:nvPr/>
        </p:nvSpPr>
        <p:spPr>
          <a:xfrm>
            <a:off x="576286" y="2710247"/>
            <a:ext cx="1995062" cy="2556715"/>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383387A-CA81-BDCA-821D-F9BD52055E57}"/>
              </a:ext>
            </a:extLst>
          </p:cNvPr>
          <p:cNvSpPr/>
          <p:nvPr/>
        </p:nvSpPr>
        <p:spPr>
          <a:xfrm>
            <a:off x="9479469" y="2710247"/>
            <a:ext cx="2030075" cy="2556715"/>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C54AE82B-7D7F-9078-09A7-7AA791D747BE}"/>
              </a:ext>
            </a:extLst>
          </p:cNvPr>
          <p:cNvSpPr/>
          <p:nvPr/>
        </p:nvSpPr>
        <p:spPr>
          <a:xfrm>
            <a:off x="9789053" y="2436621"/>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C</a:t>
            </a:r>
            <a:r>
              <a:rPr kumimoji="1" lang="zh-CN" altLang="en-US" sz="1400" dirty="0">
                <a:latin typeface="Alibaba PuHuiTi R" pitchFamily="18" charset="-122"/>
                <a:ea typeface="Alibaba PuHuiTi R" pitchFamily="18" charset="-122"/>
                <a:cs typeface="Alibaba PuHuiTi R" pitchFamily="18" charset="-122"/>
              </a:rPr>
              <a:t>盘</a:t>
            </a:r>
          </a:p>
        </p:txBody>
      </p:sp>
      <p:sp>
        <p:nvSpPr>
          <p:cNvPr id="4" name="矩形 3">
            <a:extLst>
              <a:ext uri="{FF2B5EF4-FFF2-40B4-BE49-F238E27FC236}">
                <a16:creationId xmlns:a16="http://schemas.microsoft.com/office/drawing/2014/main" id="{15B984AD-DD0D-8DEF-A898-5991C24DBE69}"/>
              </a:ext>
            </a:extLst>
          </p:cNvPr>
          <p:cNvSpPr/>
          <p:nvPr/>
        </p:nvSpPr>
        <p:spPr>
          <a:xfrm>
            <a:off x="2942405" y="2356471"/>
            <a:ext cx="6276538" cy="3093161"/>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8B0C0B6C-7D52-C574-FC2F-1BC65C48614F}"/>
              </a:ext>
            </a:extLst>
          </p:cNvPr>
          <p:cNvSpPr/>
          <p:nvPr/>
        </p:nvSpPr>
        <p:spPr>
          <a:xfrm>
            <a:off x="5554026" y="2173800"/>
            <a:ext cx="1053296" cy="3653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7" name="三角形 5">
            <a:extLst>
              <a:ext uri="{FF2B5EF4-FFF2-40B4-BE49-F238E27FC236}">
                <a16:creationId xmlns:a16="http://schemas.microsoft.com/office/drawing/2014/main" id="{08CB30B6-FF3C-1E5D-6F89-C9B363600A59}"/>
              </a:ext>
            </a:extLst>
          </p:cNvPr>
          <p:cNvSpPr/>
          <p:nvPr/>
        </p:nvSpPr>
        <p:spPr>
          <a:xfrm rot="2651319">
            <a:off x="754211" y="284317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F39350A-9642-E997-04D1-A352CE7F46E4}"/>
              </a:ext>
            </a:extLst>
          </p:cNvPr>
          <p:cNvSpPr/>
          <p:nvPr/>
        </p:nvSpPr>
        <p:spPr>
          <a:xfrm>
            <a:off x="747596" y="2559775"/>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D</a:t>
            </a:r>
            <a:r>
              <a:rPr kumimoji="1" lang="zh-CN" altLang="en-US" sz="1400" dirty="0">
                <a:latin typeface="Alibaba PuHuiTi R" pitchFamily="18" charset="-122"/>
                <a:ea typeface="Alibaba PuHuiTi R" pitchFamily="18" charset="-122"/>
                <a:cs typeface="Alibaba PuHuiTi R" pitchFamily="18" charset="-122"/>
              </a:rPr>
              <a:t>盘</a:t>
            </a:r>
          </a:p>
        </p:txBody>
      </p:sp>
      <p:sp>
        <p:nvSpPr>
          <p:cNvPr id="14" name="矩形 13">
            <a:extLst>
              <a:ext uri="{FF2B5EF4-FFF2-40B4-BE49-F238E27FC236}">
                <a16:creationId xmlns:a16="http://schemas.microsoft.com/office/drawing/2014/main" id="{CE81BA71-2A1F-5B4C-B8AD-B8403144C43B}"/>
              </a:ext>
            </a:extLst>
          </p:cNvPr>
          <p:cNvSpPr/>
          <p:nvPr/>
        </p:nvSpPr>
        <p:spPr>
          <a:xfrm>
            <a:off x="5669807" y="2809366"/>
            <a:ext cx="821733" cy="582084"/>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字节数组</a:t>
            </a:r>
            <a:endParaRPr lang="en-US" altLang="zh-CN"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defRPr/>
            </a:pPr>
            <a:r>
              <a:rPr lang="en-US" altLang="zh-CN"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1KB</a:t>
            </a:r>
            <a:endParaRPr lang="zh-CN" altLang="en-US"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0" name="矩形 29">
            <a:extLst>
              <a:ext uri="{FF2B5EF4-FFF2-40B4-BE49-F238E27FC236}">
                <a16:creationId xmlns:a16="http://schemas.microsoft.com/office/drawing/2014/main" id="{F34015F4-A03A-D201-9331-904C779DD696}"/>
              </a:ext>
            </a:extLst>
          </p:cNvPr>
          <p:cNvSpPr/>
          <p:nvPr/>
        </p:nvSpPr>
        <p:spPr>
          <a:xfrm>
            <a:off x="8495810" y="3841649"/>
            <a:ext cx="1168487" cy="195942"/>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字节输出流</a:t>
            </a:r>
          </a:p>
        </p:txBody>
      </p:sp>
      <p:pic>
        <p:nvPicPr>
          <p:cNvPr id="33" name="图片 32">
            <a:extLst>
              <a:ext uri="{FF2B5EF4-FFF2-40B4-BE49-F238E27FC236}">
                <a16:creationId xmlns:a16="http://schemas.microsoft.com/office/drawing/2014/main" id="{46D77671-67FD-8C11-E63A-51EEE31706AF}"/>
              </a:ext>
            </a:extLst>
          </p:cNvPr>
          <p:cNvPicPr>
            <a:picLocks noChangeAspect="1"/>
          </p:cNvPicPr>
          <p:nvPr/>
        </p:nvPicPr>
        <p:blipFill>
          <a:blip r:embed="rId2"/>
          <a:stretch>
            <a:fillRect/>
          </a:stretch>
        </p:blipFill>
        <p:spPr>
          <a:xfrm>
            <a:off x="916655" y="3692497"/>
            <a:ext cx="1012150" cy="327584"/>
          </a:xfrm>
          <a:prstGeom prst="rect">
            <a:avLst/>
          </a:prstGeom>
        </p:spPr>
      </p:pic>
      <p:pic>
        <p:nvPicPr>
          <p:cNvPr id="35" name="图片 34">
            <a:extLst>
              <a:ext uri="{FF2B5EF4-FFF2-40B4-BE49-F238E27FC236}">
                <a16:creationId xmlns:a16="http://schemas.microsoft.com/office/drawing/2014/main" id="{ADB002B0-C1D6-64F0-9325-9DAB1ECB23BE}"/>
              </a:ext>
            </a:extLst>
          </p:cNvPr>
          <p:cNvPicPr>
            <a:picLocks noChangeAspect="1"/>
          </p:cNvPicPr>
          <p:nvPr/>
        </p:nvPicPr>
        <p:blipFill>
          <a:blip r:embed="rId3"/>
          <a:stretch>
            <a:fillRect/>
          </a:stretch>
        </p:blipFill>
        <p:spPr>
          <a:xfrm>
            <a:off x="9780532" y="3680784"/>
            <a:ext cx="1357955" cy="500580"/>
          </a:xfrm>
          <a:prstGeom prst="rect">
            <a:avLst/>
          </a:prstGeom>
        </p:spPr>
      </p:pic>
      <p:sp>
        <p:nvSpPr>
          <p:cNvPr id="22" name="矩形 21">
            <a:extLst>
              <a:ext uri="{FF2B5EF4-FFF2-40B4-BE49-F238E27FC236}">
                <a16:creationId xmlns:a16="http://schemas.microsoft.com/office/drawing/2014/main" id="{A883514B-2578-5DB1-D187-89BAF6C2A244}"/>
              </a:ext>
            </a:extLst>
          </p:cNvPr>
          <p:cNvSpPr/>
          <p:nvPr/>
        </p:nvSpPr>
        <p:spPr>
          <a:xfrm>
            <a:off x="2128141" y="3824139"/>
            <a:ext cx="1168487" cy="195942"/>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字节输入流</a:t>
            </a:r>
          </a:p>
        </p:txBody>
      </p:sp>
      <p:sp>
        <p:nvSpPr>
          <p:cNvPr id="10" name="文本框 9">
            <a:extLst>
              <a:ext uri="{FF2B5EF4-FFF2-40B4-BE49-F238E27FC236}">
                <a16:creationId xmlns:a16="http://schemas.microsoft.com/office/drawing/2014/main" id="{5125E0CE-98BF-F0E4-83CD-A919092C77B8}"/>
              </a:ext>
            </a:extLst>
          </p:cNvPr>
          <p:cNvSpPr txBox="1"/>
          <p:nvPr/>
        </p:nvSpPr>
        <p:spPr>
          <a:xfrm>
            <a:off x="1064185" y="4181364"/>
            <a:ext cx="1012149" cy="461665"/>
          </a:xfrm>
          <a:prstGeom prst="rect">
            <a:avLst/>
          </a:prstGeom>
          <a:noFill/>
        </p:spPr>
        <p:txBody>
          <a:bodyPr wrap="square" rtlCol="0">
            <a:spAutoFit/>
          </a:bodyPr>
          <a:lstStyle/>
          <a:p>
            <a:pPr fontAlgn="auto">
              <a:spcBef>
                <a:spcPts val="0"/>
              </a:spcBef>
              <a:spcAft>
                <a:spcPts val="0"/>
              </a:spcAft>
            </a:pPr>
            <a:r>
              <a:rPr lang="en-US" altLang="zh-CN" sz="2400" b="1" dirty="0">
                <a:solidFill>
                  <a:srgbClr val="C00000"/>
                </a:solidFill>
                <a:latin typeface="Consolas" panose="020B0609020204030204" pitchFamily="49" charset="0"/>
              </a:rPr>
              <a:t>16KB</a:t>
            </a:r>
            <a:endParaRPr lang="zh-CN" altLang="en-US" sz="2400" b="1" dirty="0">
              <a:solidFill>
                <a:srgbClr val="C00000"/>
              </a:solidFill>
              <a:latin typeface="Consolas" panose="020B0609020204030204" pitchFamily="49" charset="0"/>
            </a:endParaRPr>
          </a:p>
        </p:txBody>
      </p:sp>
      <p:sp>
        <p:nvSpPr>
          <p:cNvPr id="9" name="矩形 8">
            <a:extLst>
              <a:ext uri="{FF2B5EF4-FFF2-40B4-BE49-F238E27FC236}">
                <a16:creationId xmlns:a16="http://schemas.microsoft.com/office/drawing/2014/main" id="{0FE665B8-76BB-3EE4-7C6B-A8E702AEBF9C}"/>
              </a:ext>
            </a:extLst>
          </p:cNvPr>
          <p:cNvSpPr/>
          <p:nvPr/>
        </p:nvSpPr>
        <p:spPr>
          <a:xfrm>
            <a:off x="3254687" y="3741216"/>
            <a:ext cx="1342554" cy="394317"/>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缓冲字节输入流</a:t>
            </a:r>
          </a:p>
        </p:txBody>
      </p:sp>
      <p:sp>
        <p:nvSpPr>
          <p:cNvPr id="11" name="矩形 10">
            <a:extLst>
              <a:ext uri="{FF2B5EF4-FFF2-40B4-BE49-F238E27FC236}">
                <a16:creationId xmlns:a16="http://schemas.microsoft.com/office/drawing/2014/main" id="{016A1091-F96A-DA63-A7F2-7A940C151799}"/>
              </a:ext>
            </a:extLst>
          </p:cNvPr>
          <p:cNvSpPr/>
          <p:nvPr/>
        </p:nvSpPr>
        <p:spPr>
          <a:xfrm>
            <a:off x="7361453" y="3760236"/>
            <a:ext cx="1261627" cy="394317"/>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缓冲字节输出流</a:t>
            </a:r>
          </a:p>
        </p:txBody>
      </p:sp>
      <p:pic>
        <p:nvPicPr>
          <p:cNvPr id="16" name="图片 15">
            <a:extLst>
              <a:ext uri="{FF2B5EF4-FFF2-40B4-BE49-F238E27FC236}">
                <a16:creationId xmlns:a16="http://schemas.microsoft.com/office/drawing/2014/main" id="{A43F1665-732D-CD41-BCFD-C70511F33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694" y="3528024"/>
            <a:ext cx="1915728" cy="1352885"/>
          </a:xfrm>
          <a:prstGeom prst="rect">
            <a:avLst/>
          </a:prstGeom>
        </p:spPr>
      </p:pic>
      <p:pic>
        <p:nvPicPr>
          <p:cNvPr id="13" name="图片 12">
            <a:extLst>
              <a:ext uri="{FF2B5EF4-FFF2-40B4-BE49-F238E27FC236}">
                <a16:creationId xmlns:a16="http://schemas.microsoft.com/office/drawing/2014/main" id="{0F31B5E9-AB71-83DF-AEF0-27F334725FB9}"/>
              </a:ext>
            </a:extLst>
          </p:cNvPr>
          <p:cNvPicPr>
            <a:picLocks noChangeAspect="1"/>
          </p:cNvPicPr>
          <p:nvPr/>
        </p:nvPicPr>
        <p:blipFill>
          <a:blip r:embed="rId5"/>
          <a:stretch>
            <a:fillRect/>
          </a:stretch>
        </p:blipFill>
        <p:spPr>
          <a:xfrm>
            <a:off x="4713476" y="4029339"/>
            <a:ext cx="531845" cy="212387"/>
          </a:xfrm>
          <a:prstGeom prst="rect">
            <a:avLst/>
          </a:prstGeom>
        </p:spPr>
      </p:pic>
      <p:pic>
        <p:nvPicPr>
          <p:cNvPr id="17" name="图片 16">
            <a:extLst>
              <a:ext uri="{FF2B5EF4-FFF2-40B4-BE49-F238E27FC236}">
                <a16:creationId xmlns:a16="http://schemas.microsoft.com/office/drawing/2014/main" id="{45ECEE8C-B78A-CF0E-B48F-AF32BEF1E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219" y="3528024"/>
            <a:ext cx="1915728" cy="1352885"/>
          </a:xfrm>
          <a:prstGeom prst="rect">
            <a:avLst/>
          </a:prstGeom>
        </p:spPr>
      </p:pic>
      <p:pic>
        <p:nvPicPr>
          <p:cNvPr id="18" name="图片 17">
            <a:extLst>
              <a:ext uri="{FF2B5EF4-FFF2-40B4-BE49-F238E27FC236}">
                <a16:creationId xmlns:a16="http://schemas.microsoft.com/office/drawing/2014/main" id="{EFEBBA42-7911-7E93-F8C7-362B99F5FE56}"/>
              </a:ext>
            </a:extLst>
          </p:cNvPr>
          <p:cNvPicPr>
            <a:picLocks noChangeAspect="1"/>
          </p:cNvPicPr>
          <p:nvPr/>
        </p:nvPicPr>
        <p:blipFill>
          <a:blip r:embed="rId5"/>
          <a:stretch>
            <a:fillRect/>
          </a:stretch>
        </p:blipFill>
        <p:spPr>
          <a:xfrm>
            <a:off x="6714001" y="4066598"/>
            <a:ext cx="531845" cy="212387"/>
          </a:xfrm>
          <a:prstGeom prst="rect">
            <a:avLst/>
          </a:prstGeom>
        </p:spPr>
      </p:pic>
      <p:sp>
        <p:nvSpPr>
          <p:cNvPr id="20" name="文本框 19">
            <a:extLst>
              <a:ext uri="{FF2B5EF4-FFF2-40B4-BE49-F238E27FC236}">
                <a16:creationId xmlns:a16="http://schemas.microsoft.com/office/drawing/2014/main" id="{F03EC43C-10CA-FAB1-1732-70A81D9A6CBF}"/>
              </a:ext>
            </a:extLst>
          </p:cNvPr>
          <p:cNvSpPr txBox="1"/>
          <p:nvPr/>
        </p:nvSpPr>
        <p:spPr>
          <a:xfrm>
            <a:off x="576196" y="837323"/>
            <a:ext cx="9466003" cy="1010918"/>
          </a:xfrm>
          <a:prstGeom prst="rect">
            <a:avLst/>
          </a:prstGeom>
          <a:noFill/>
        </p:spPr>
        <p:txBody>
          <a:bodyPr wrap="square">
            <a:spAutoFit/>
          </a:bodyPr>
          <a:lstStyle/>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作用：可以提高字节输入流读取数据的性能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原理：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缓冲字节输入流</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自带了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8KB缓冲池</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缓冲字节输出流</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也</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自带了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8KB缓冲池</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600" dirty="0"/>
          </a:p>
        </p:txBody>
      </p:sp>
      <p:pic>
        <p:nvPicPr>
          <p:cNvPr id="15" name="图片 14">
            <a:extLst>
              <a:ext uri="{FF2B5EF4-FFF2-40B4-BE49-F238E27FC236}">
                <a16:creationId xmlns:a16="http://schemas.microsoft.com/office/drawing/2014/main" id="{293E4D65-C913-7978-E589-06E798C41C00}"/>
              </a:ext>
            </a:extLst>
          </p:cNvPr>
          <p:cNvPicPr>
            <a:picLocks noChangeAspect="1"/>
          </p:cNvPicPr>
          <p:nvPr/>
        </p:nvPicPr>
        <p:blipFill>
          <a:blip r:embed="rId6"/>
          <a:stretch>
            <a:fillRect/>
          </a:stretch>
        </p:blipFill>
        <p:spPr>
          <a:xfrm>
            <a:off x="329958" y="2055481"/>
            <a:ext cx="11532084" cy="3866245"/>
          </a:xfrm>
          <a:prstGeom prst="rect">
            <a:avLst/>
          </a:prstGeom>
        </p:spPr>
      </p:pic>
      <p:sp>
        <p:nvSpPr>
          <p:cNvPr id="12" name="标题 11">
            <a:extLst>
              <a:ext uri="{FF2B5EF4-FFF2-40B4-BE49-F238E27FC236}">
                <a16:creationId xmlns:a16="http://schemas.microsoft.com/office/drawing/2014/main" id="{17CFD790-8A57-9565-A419-67DCC18BDCF5}"/>
              </a:ext>
            </a:extLst>
          </p:cNvPr>
          <p:cNvSpPr>
            <a:spLocks noGrp="1"/>
          </p:cNvSpPr>
          <p:nvPr>
            <p:ph type="title"/>
          </p:nvPr>
        </p:nvSpPr>
        <p:spPr/>
        <p:txBody>
          <a:bodyPr/>
          <a:lstStyle/>
          <a:p>
            <a:r>
              <a:rPr lang="en-US" altLang="zh-CN" dirty="0" err="1"/>
              <a:t>BufferedInputStream</a:t>
            </a:r>
            <a:r>
              <a:rPr lang="zh-CN" altLang="en-US" dirty="0"/>
              <a:t>缓冲字节输入流</a:t>
            </a:r>
          </a:p>
        </p:txBody>
      </p:sp>
    </p:spTree>
    <p:extLst>
      <p:ext uri="{BB962C8B-B14F-4D97-AF65-F5344CB8AC3E}">
        <p14:creationId xmlns:p14="http://schemas.microsoft.com/office/powerpoint/2010/main" val="28156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15"/>
                                        </p:tgtEl>
                                        <p:attrNameLst>
                                          <p:attrName>ppt_w</p:attrName>
                                        </p:attrNameLst>
                                      </p:cBhvr>
                                      <p:tavLst>
                                        <p:tav tm="0">
                                          <p:val>
                                            <p:strVal val="ppt_w"/>
                                          </p:val>
                                        </p:tav>
                                        <p:tav tm="100000">
                                          <p:val>
                                            <p:fltVal val="0"/>
                                          </p:val>
                                        </p:tav>
                                      </p:tavLst>
                                    </p:anim>
                                    <p:anim calcmode="lin" valueType="num">
                                      <p:cBhvr>
                                        <p:cTn id="12" dur="500"/>
                                        <p:tgtEl>
                                          <p:spTgt spid="15"/>
                                        </p:tgtEl>
                                        <p:attrNameLst>
                                          <p:attrName>ppt_h</p:attrName>
                                        </p:attrNameLst>
                                      </p:cBhvr>
                                      <p:tavLst>
                                        <p:tav tm="0">
                                          <p:val>
                                            <p:strVal val="ppt_h"/>
                                          </p:val>
                                        </p:tav>
                                        <p:tav tm="100000">
                                          <p:val>
                                            <p:fltVal val="0"/>
                                          </p:val>
                                        </p:tav>
                                      </p:tavLst>
                                    </p:anim>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4"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fade">
                                      <p:cBhvr>
                                        <p:cTn id="50"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F03EC43C-10CA-FAB1-1732-70A81D9A6CBF}"/>
              </a:ext>
            </a:extLst>
          </p:cNvPr>
          <p:cNvSpPr txBox="1"/>
          <p:nvPr/>
        </p:nvSpPr>
        <p:spPr>
          <a:xfrm>
            <a:off x="576196" y="837323"/>
            <a:ext cx="9466003" cy="1010918"/>
          </a:xfrm>
          <a:prstGeom prst="rect">
            <a:avLst/>
          </a:prstGeom>
          <a:noFill/>
        </p:spPr>
        <p:txBody>
          <a:bodyPr wrap="square">
            <a:spAutoFit/>
          </a:bodyPr>
          <a:lstStyle/>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作用：可以提高字节输入流读取数据的性能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eaLnBrk="0" fontAlgn="base" hangingPunct="0">
              <a:lnSpc>
                <a:spcPct val="200000"/>
              </a:lnSpc>
              <a:spcBef>
                <a:spcPct val="0"/>
              </a:spcBef>
              <a:spcAft>
                <a:spcPct val="0"/>
              </a:spcAft>
              <a:buFont typeface="Wingdings" panose="05000000000000000000" pitchFamily="2" charset="2"/>
              <a:buChar char="l"/>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原理：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缓冲字节输入流</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自带了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8KB缓冲池</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缓冲字节输出流</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也</a:t>
            </a:r>
            <a:r>
              <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自带了</a:t>
            </a:r>
            <a:r>
              <a:rPr lang="zh-CN"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8KB缓冲池</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600" dirty="0"/>
          </a:p>
        </p:txBody>
      </p:sp>
      <p:sp>
        <p:nvSpPr>
          <p:cNvPr id="12" name="标题 11">
            <a:extLst>
              <a:ext uri="{FF2B5EF4-FFF2-40B4-BE49-F238E27FC236}">
                <a16:creationId xmlns:a16="http://schemas.microsoft.com/office/drawing/2014/main" id="{17CFD790-8A57-9565-A419-67DCC18BDCF5}"/>
              </a:ext>
            </a:extLst>
          </p:cNvPr>
          <p:cNvSpPr>
            <a:spLocks noGrp="1"/>
          </p:cNvSpPr>
          <p:nvPr>
            <p:ph type="title"/>
          </p:nvPr>
        </p:nvSpPr>
        <p:spPr/>
        <p:txBody>
          <a:bodyPr/>
          <a:lstStyle/>
          <a:p>
            <a:r>
              <a:rPr lang="en-US" altLang="zh-CN" dirty="0" err="1"/>
              <a:t>BufferedInputStream</a:t>
            </a:r>
            <a:r>
              <a:rPr lang="zh-CN" altLang="en-US" dirty="0"/>
              <a:t>缓冲字节输入流</a:t>
            </a:r>
          </a:p>
        </p:txBody>
      </p:sp>
      <p:graphicFrame>
        <p:nvGraphicFramePr>
          <p:cNvPr id="19" name="表格 18">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4090661659"/>
              </p:ext>
            </p:extLst>
          </p:nvPr>
        </p:nvGraphicFramePr>
        <p:xfrm>
          <a:off x="698583" y="2389909"/>
          <a:ext cx="10067739" cy="1718896"/>
        </p:xfrm>
        <a:graphic>
          <a:graphicData uri="http://schemas.openxmlformats.org/drawingml/2006/table">
            <a:tbl>
              <a:tblPr>
                <a:effectLst>
                  <a:outerShdw blurRad="63500" sx="102000" sy="102000" algn="ctr" rotWithShape="0">
                    <a:prstClr val="black">
                      <a:alpha val="40000"/>
                    </a:prstClr>
                  </a:outerShdw>
                </a:effectLst>
              </a:tblPr>
              <a:tblGrid>
                <a:gridCol w="4158949">
                  <a:extLst>
                    <a:ext uri="{9D8B030D-6E8A-4147-A177-3AD203B41FA5}">
                      <a16:colId xmlns:a16="http://schemas.microsoft.com/office/drawing/2014/main" val="1138920238"/>
                    </a:ext>
                  </a:extLst>
                </a:gridCol>
                <a:gridCol w="5908790">
                  <a:extLst>
                    <a:ext uri="{9D8B030D-6E8A-4147-A177-3AD203B41FA5}">
                      <a16:colId xmlns:a16="http://schemas.microsoft.com/office/drawing/2014/main" val="432614512"/>
                    </a:ext>
                  </a:extLst>
                </a:gridCol>
              </a:tblGrid>
              <a:tr h="62459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Consolas" panose="020B0609020204030204" pitchFamily="49" charset="0"/>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Consolas" panose="020B0609020204030204" pitchFamily="49" charset="0"/>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4545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en-US" altLang="zh-CN" sz="13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BufferedInputStream</a:t>
                      </a: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3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InputStream</a:t>
                      </a:r>
                      <a:r>
                        <a:rPr lang="en-US"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is</a:t>
                      </a: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00000"/>
                        </a:lnSpc>
                        <a:spcBef>
                          <a:spcPts val="0"/>
                        </a:spcBef>
                        <a:spcAft>
                          <a:spcPts val="0"/>
                        </a:spcAft>
                        <a:buFont typeface="Wingdings" pitchFamily="2" charset="2"/>
                        <a:buNone/>
                        <a:defRPr/>
                      </a:pPr>
                      <a:r>
                        <a:rPr lang="zh-CN" altLang="en-US" sz="1300" i="0" kern="1200" dirty="0">
                          <a:solidFill>
                            <a:schemeClr val="tx1"/>
                          </a:solidFill>
                          <a:effectLst/>
                          <a:latin typeface="Consolas" panose="020B0609020204030204" pitchFamily="49" charset="0"/>
                          <a:ea typeface="阿里巴巴普惠体" panose="00020600040101010101" pitchFamily="18" charset="-122"/>
                          <a:cs typeface="阿里巴巴普惠体" panose="00020600040101010101" pitchFamily="18" charset="-122"/>
                        </a:rPr>
                        <a:t>把低级的字节输入流包装成一个高级的缓冲字节输入流，从而提高读数据的性能</a:t>
                      </a:r>
                      <a:endParaRPr lang="en-US" altLang="zh-CN" sz="1300" i="0" kern="1200" dirty="0">
                        <a:solidFill>
                          <a:schemeClr val="tx1"/>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r h="548852">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en-US" altLang="zh-CN" sz="13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BufferedOutputStream</a:t>
                      </a: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3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OutputStream</a:t>
                      </a:r>
                      <a:r>
                        <a:rPr lang="en-US"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3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os</a:t>
                      </a:r>
                      <a:r>
                        <a:rPr lang="zh-CN" altLang="zh-CN" sz="13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1219170" rtl="0" eaLnBrk="1" fontAlgn="auto" latinLnBrk="0" hangingPunct="1">
                        <a:lnSpc>
                          <a:spcPct val="150000"/>
                        </a:lnSpc>
                        <a:spcBef>
                          <a:spcPts val="0"/>
                        </a:spcBef>
                        <a:spcAft>
                          <a:spcPts val="0"/>
                        </a:spcAft>
                        <a:buClrTx/>
                        <a:buSzTx/>
                        <a:buFont typeface="Wingdings" pitchFamily="2" charset="2"/>
                        <a:buNone/>
                        <a:tabLst/>
                        <a:defRPr/>
                      </a:pPr>
                      <a:r>
                        <a:rPr lang="zh-CN" altLang="en-US" sz="1300" i="0" kern="1200" dirty="0">
                          <a:solidFill>
                            <a:schemeClr val="tx1"/>
                          </a:solidFill>
                          <a:effectLst/>
                          <a:latin typeface="Consolas" panose="020B0609020204030204" pitchFamily="49" charset="0"/>
                          <a:ea typeface="阿里巴巴普惠体" panose="00020600040101010101" pitchFamily="18" charset="-122"/>
                          <a:cs typeface="阿里巴巴普惠体" panose="00020600040101010101" pitchFamily="18" charset="-122"/>
                        </a:rPr>
                        <a:t>把低级的字节输出流包装成一个高级的缓冲字节输出流，从而提高写数据的性能</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17659233"/>
                  </a:ext>
                </a:extLst>
              </a:tr>
            </a:tbl>
          </a:graphicData>
        </a:graphic>
      </p:graphicFrame>
    </p:spTree>
    <p:extLst>
      <p:ext uri="{BB962C8B-B14F-4D97-AF65-F5344CB8AC3E}">
        <p14:creationId xmlns:p14="http://schemas.microsoft.com/office/powerpoint/2010/main" val="132911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4118237" y="1725638"/>
            <a:ext cx="7170081" cy="3962399"/>
          </a:xfrm>
        </p:spPr>
        <p:txBody>
          <a:bodyPr/>
          <a:lstStyle/>
          <a:p>
            <a:pPr>
              <a:lnSpc>
                <a:spcPct val="150000"/>
              </a:lnSpc>
            </a:pPr>
            <a:r>
              <a:rPr lang="zh-CN" altLang="en-US" sz="1600" dirty="0">
                <a:solidFill>
                  <a:schemeClr val="tx1">
                    <a:lumMod val="85000"/>
                    <a:lumOff val="15000"/>
                  </a:schemeClr>
                </a:solidFill>
              </a:rPr>
              <a:t>缓冲流有几种？</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150000"/>
              </a:lnSpc>
              <a:buFont typeface="Wingdings" panose="05000000000000000000" pitchFamily="2" charset="2"/>
              <a:buChar char="l"/>
            </a:pPr>
            <a:r>
              <a:rPr lang="zh-CN" altLang="en-US"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字节缓冲输入流： </a:t>
            </a:r>
            <a:r>
              <a:rPr lang="en-US" altLang="zh-CN" sz="1333"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BufferedInputStream</a:t>
            </a:r>
            <a:endParaRPr lang="en-US" altLang="zh-CN"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150000"/>
              </a:lnSpc>
              <a:buFont typeface="Wingdings" panose="05000000000000000000" pitchFamily="2" charset="2"/>
              <a:buChar char="l"/>
            </a:pPr>
            <a:r>
              <a:rPr lang="en-US" altLang="zh-CN"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字节缓冲输出流：</a:t>
            </a:r>
            <a:r>
              <a:rPr lang="en-US" altLang="zh-CN" sz="1333"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BufferedOutputStream</a:t>
            </a:r>
            <a:endParaRPr lang="en-US" altLang="zh-CN"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150000"/>
              </a:lnSpc>
              <a:buFont typeface="Wingdings" panose="05000000000000000000" pitchFamily="2" charset="2"/>
              <a:buChar char="l"/>
            </a:pPr>
            <a:r>
              <a:rPr lang="zh-CN" altLang="en-US"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字符缓冲输入流：</a:t>
            </a:r>
            <a:r>
              <a:rPr lang="en-US" altLang="zh-CN" sz="1333"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BufferedReader</a:t>
            </a:r>
            <a:endParaRPr lang="en-US" altLang="zh-CN"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150000"/>
              </a:lnSpc>
              <a:buFont typeface="Wingdings" panose="05000000000000000000" pitchFamily="2" charset="2"/>
              <a:buChar char="l"/>
            </a:pPr>
            <a:r>
              <a:rPr lang="zh-CN" altLang="en-US"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字符缓冲输出流：</a:t>
            </a:r>
            <a:r>
              <a:rPr lang="en-US" altLang="zh-CN" sz="1333"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BufferedWriter</a:t>
            </a:r>
            <a:endParaRPr lang="en-US" altLang="zh-CN" sz="1333"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600" dirty="0">
                <a:solidFill>
                  <a:schemeClr val="tx1">
                    <a:lumMod val="85000"/>
                    <a:lumOff val="15000"/>
                  </a:schemeClr>
                </a:solidFill>
              </a:rPr>
              <a:t>字节缓冲流为什么提高了字节流读写数据的性能？</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字节缓冲流自带</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8KB</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缓冲区</a:t>
            </a:r>
            <a:endPar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可以提高原始字节流、字符流读写数据的性能</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600" dirty="0">
                <a:solidFill>
                  <a:schemeClr val="tx1">
                    <a:lumMod val="85000"/>
                    <a:lumOff val="15000"/>
                  </a:schemeClr>
                </a:solidFill>
              </a:rPr>
              <a:t>字节缓冲流如何使用？</a:t>
            </a:r>
            <a:endParaRPr lang="en-US" altLang="zh-CN" sz="1600" dirty="0">
              <a:solidFill>
                <a:schemeClr val="tx1">
                  <a:lumMod val="85000"/>
                  <a:lumOff val="15000"/>
                </a:schemeClr>
              </a:solidFill>
            </a:endParaRPr>
          </a:p>
          <a:p>
            <a:pPr marL="895335" lvl="1" indent="-285750">
              <a:lnSpc>
                <a:spcPct val="200000"/>
              </a:lnSpc>
              <a:buFont typeface="Wingdings" panose="05000000000000000000" pitchFamily="2" charset="2"/>
              <a:buChar char="l"/>
            </a:pP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a:t>
            </a:r>
            <a:r>
              <a:rPr lang="en-US" altLang="zh-CN" sz="14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BufferedOutputStream</a:t>
            </a: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OutputStream</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os</a:t>
            </a: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public </a:t>
            </a:r>
            <a:r>
              <a:rPr lang="en-US" altLang="zh-CN" sz="14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BufferedInputStream</a:t>
            </a: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InputStream</a:t>
            </a:r>
            <a:r>
              <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is</a:t>
            </a:r>
            <a:r>
              <a:rPr lang="zh-CN"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00000"/>
              </a:lnSpc>
              <a:buFont typeface="Wingdings" panose="05000000000000000000" pitchFamily="2" charset="2"/>
              <a:buChar char="l"/>
            </a:pPr>
            <a:r>
              <a:rPr lang="zh-CN" altLang="en-US" sz="14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功能上并无很大变化，性能提升了。</a:t>
            </a:r>
          </a:p>
          <a:p>
            <a:pPr marL="1504920" lvl="2" indent="-285750">
              <a:lnSpc>
                <a:spcPct val="150000"/>
              </a:lnSpc>
              <a:buFont typeface="Wingdings" panose="05000000000000000000" pitchFamily="2" charset="2"/>
              <a:buChar char="n"/>
            </a:pP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7043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953183" y="2676674"/>
            <a:ext cx="3692525" cy="2631150"/>
          </a:xfrm>
        </p:spPr>
        <p:txBody>
          <a:bodyPr/>
          <a:lstStyle/>
          <a:p>
            <a:pPr>
              <a:lnSpc>
                <a:spcPct val="250000"/>
              </a:lnSpc>
              <a:buFont typeface="Wingdings" panose="05000000000000000000" pitchFamily="2" charset="2"/>
              <a:buChar char="Ø"/>
            </a:pPr>
            <a:r>
              <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rPr>
              <a:t>File</a:t>
            </a: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方法递归</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字符集</a:t>
            </a: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r>
              <a:rPr kumimoji="1" lang="zh-CN" altLang="en-US"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综合小案例</a:t>
            </a:r>
            <a:endParaRPr kumimoji="1" lang="en-US" altLang="zh-CN" b="1" dirty="0">
              <a:solidFill>
                <a:schemeClr val="tx1">
                  <a:lumMod val="7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250000"/>
              </a:lnSpc>
              <a:buFont typeface="Wingdings" panose="05000000000000000000" pitchFamily="2" charset="2"/>
              <a:buChar char="Ø"/>
            </a:pPr>
            <a:endParaRPr kumimoji="1"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 name="左大括号 2">
            <a:extLst>
              <a:ext uri="{FF2B5EF4-FFF2-40B4-BE49-F238E27FC236}">
                <a16:creationId xmlns:a16="http://schemas.microsoft.com/office/drawing/2014/main" id="{1EBB8044-65B3-2E77-48CE-9A6F717CA2A3}"/>
              </a:ext>
            </a:extLst>
          </p:cNvPr>
          <p:cNvSpPr/>
          <p:nvPr/>
        </p:nvSpPr>
        <p:spPr>
          <a:xfrm>
            <a:off x="7044895" y="2243802"/>
            <a:ext cx="1785595" cy="377853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DC6CA4-51CA-BAAD-D3EE-90BF61065E13}"/>
              </a:ext>
            </a:extLst>
          </p:cNvPr>
          <p:cNvSpPr txBox="1"/>
          <p:nvPr/>
        </p:nvSpPr>
        <p:spPr>
          <a:xfrm>
            <a:off x="7526173" y="2174134"/>
            <a:ext cx="3635037" cy="3778535"/>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895335" lvl="1" indent="-285750">
              <a:lnSpc>
                <a:spcPct val="25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认识</a:t>
            </a:r>
            <a:r>
              <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字节流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字符流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缓冲流</a:t>
            </a:r>
            <a:endParaRPr kumimoji="1"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性能分析</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其他流</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5335" lvl="1" indent="-285750">
              <a:lnSpc>
                <a:spcPct val="250000"/>
              </a:lnSpc>
              <a:buFont typeface="Wingdings" panose="05000000000000000000" pitchFamily="2" charset="2"/>
              <a:buChar char="u"/>
            </a:pPr>
            <a:r>
              <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IO</a:t>
            </a:r>
            <a:r>
              <a:rPr kumimoji="1"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kumimoji="1"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左大括号 4">
            <a:extLst>
              <a:ext uri="{FF2B5EF4-FFF2-40B4-BE49-F238E27FC236}">
                <a16:creationId xmlns:a16="http://schemas.microsoft.com/office/drawing/2014/main" id="{9CE45E72-BDD9-DD45-7A58-3B75FA84CAE3}"/>
              </a:ext>
            </a:extLst>
          </p:cNvPr>
          <p:cNvSpPr/>
          <p:nvPr/>
        </p:nvSpPr>
        <p:spPr>
          <a:xfrm>
            <a:off x="9163882" y="3429000"/>
            <a:ext cx="963651" cy="1401395"/>
          </a:xfrm>
          <a:prstGeom prst="leftBrace">
            <a:avLst>
              <a:gd name="adj1" fmla="val 28201"/>
              <a:gd name="adj2" fmla="val 5043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7B10E43-ABD9-F8D2-A999-C926455AC0C1}"/>
              </a:ext>
            </a:extLst>
          </p:cNvPr>
          <p:cNvSpPr txBox="1"/>
          <p:nvPr/>
        </p:nvSpPr>
        <p:spPr>
          <a:xfrm>
            <a:off x="9556077" y="3409597"/>
            <a:ext cx="2511076" cy="1085490"/>
          </a:xfrm>
          <a:prstGeom prst="rect">
            <a:avLst/>
          </a:prstGeom>
          <a:noFill/>
        </p:spPr>
        <p:txBody>
          <a:bodyPr wrap="square">
            <a:spAutoFit/>
          </a:bodyPr>
          <a:lstStyle>
            <a:defPPr>
              <a:defRPr lang="zh-CN"/>
            </a:defPPr>
            <a:lvl1pPr>
              <a:defRPr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438135" indent="-285750">
              <a:lnSpc>
                <a:spcPct val="250000"/>
              </a:lnSpc>
              <a:buFont typeface="Wingdings" panose="05000000000000000000" pitchFamily="2" charset="2"/>
              <a:buChar char="u"/>
            </a:pPr>
            <a:r>
              <a:rPr lang="zh-CN" altLang="en-US" dirty="0">
                <a:solidFill>
                  <a:schemeClr val="tx1"/>
                </a:solidFill>
              </a:rPr>
              <a:t>缓冲字节</a:t>
            </a:r>
            <a:r>
              <a:rPr lang="zh-CN" altLang="en-US"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lang="en-US" altLang="zh-CN" b="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438135" indent="-285750">
              <a:lnSpc>
                <a:spcPct val="250000"/>
              </a:lnSpc>
              <a:buFont typeface="Wingdings" panose="05000000000000000000" pitchFamily="2" charset="2"/>
              <a:buChar char="u"/>
            </a:pPr>
            <a:r>
              <a:rPr kumimoji="1" lang="zh-CN" altLang="en-US" dirty="0">
                <a:solidFill>
                  <a:srgbClr val="C00000"/>
                </a:solidFill>
              </a:rPr>
              <a:t>缓冲字符</a:t>
            </a:r>
            <a:r>
              <a:rPr kumimoji="1"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a:t>
            </a:r>
            <a:endParaRPr kumimoji="1"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011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6">
            <a:extLst>
              <a:ext uri="{FF2B5EF4-FFF2-40B4-BE49-F238E27FC236}">
                <a16:creationId xmlns:a16="http://schemas.microsoft.com/office/drawing/2014/main" id="{80DA329A-03BF-4347-824A-188D083860D8}"/>
              </a:ext>
            </a:extLst>
          </p:cNvPr>
          <p:cNvSpPr/>
          <p:nvPr/>
        </p:nvSpPr>
        <p:spPr>
          <a:xfrm>
            <a:off x="2391349" y="1667865"/>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字节流</a:t>
            </a:r>
          </a:p>
        </p:txBody>
      </p:sp>
      <p:sp>
        <p:nvSpPr>
          <p:cNvPr id="8" name="圆角矩形 99">
            <a:extLst>
              <a:ext uri="{FF2B5EF4-FFF2-40B4-BE49-F238E27FC236}">
                <a16:creationId xmlns:a16="http://schemas.microsoft.com/office/drawing/2014/main" id="{C389F92D-A4C2-4CD9-B205-555F1CA9C130}"/>
              </a:ext>
            </a:extLst>
          </p:cNvPr>
          <p:cNvSpPr/>
          <p:nvPr/>
        </p:nvSpPr>
        <p:spPr>
          <a:xfrm>
            <a:off x="7716009" y="1803086"/>
            <a:ext cx="979806" cy="480483"/>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字符流</a:t>
            </a:r>
          </a:p>
        </p:txBody>
      </p:sp>
      <p:sp>
        <p:nvSpPr>
          <p:cNvPr id="9" name="圆角矩形 100">
            <a:extLst>
              <a:ext uri="{FF2B5EF4-FFF2-40B4-BE49-F238E27FC236}">
                <a16:creationId xmlns:a16="http://schemas.microsoft.com/office/drawing/2014/main" id="{0EC81CC8-BDFF-4489-B68E-89FCAE01CF86}"/>
              </a:ext>
            </a:extLst>
          </p:cNvPr>
          <p:cNvSpPr/>
          <p:nvPr/>
        </p:nvSpPr>
        <p:spPr>
          <a:xfrm>
            <a:off x="5107506" y="1008905"/>
            <a:ext cx="1072756" cy="478367"/>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nchor="ctr"/>
          <a:lstStyle/>
          <a:p>
            <a:pPr algn="ct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IO</a:t>
            </a:r>
            <a:r>
              <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流体系</a:t>
            </a:r>
          </a:p>
        </p:txBody>
      </p:sp>
      <p:sp>
        <p:nvSpPr>
          <p:cNvPr id="11" name="圆角矩形 107">
            <a:extLst>
              <a:ext uri="{FF2B5EF4-FFF2-40B4-BE49-F238E27FC236}">
                <a16:creationId xmlns:a16="http://schemas.microsoft.com/office/drawing/2014/main" id="{3CE6714E-0F22-4A3A-A91B-DA59614B98CA}"/>
              </a:ext>
            </a:extLst>
          </p:cNvPr>
          <p:cNvSpPr/>
          <p:nvPr/>
        </p:nvSpPr>
        <p:spPr>
          <a:xfrm>
            <a:off x="9515056" y="1150159"/>
            <a:ext cx="963585" cy="375332"/>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抽象类</a:t>
            </a:r>
          </a:p>
        </p:txBody>
      </p:sp>
      <p:cxnSp>
        <p:nvCxnSpPr>
          <p:cNvPr id="12" name="曲线连接符 7177">
            <a:extLst>
              <a:ext uri="{FF2B5EF4-FFF2-40B4-BE49-F238E27FC236}">
                <a16:creationId xmlns:a16="http://schemas.microsoft.com/office/drawing/2014/main" id="{AC81A66A-FCC1-4C62-9748-94F17D122FC6}"/>
              </a:ext>
            </a:extLst>
          </p:cNvPr>
          <p:cNvCxnSpPr>
            <a:cxnSpLocks/>
            <a:stCxn id="9" idx="2"/>
            <a:endCxn id="4" idx="0"/>
          </p:cNvCxnSpPr>
          <p:nvPr/>
        </p:nvCxnSpPr>
        <p:spPr>
          <a:xfrm rot="5400000">
            <a:off x="4172272" y="196252"/>
            <a:ext cx="180593" cy="2762632"/>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7179">
            <a:extLst>
              <a:ext uri="{FF2B5EF4-FFF2-40B4-BE49-F238E27FC236}">
                <a16:creationId xmlns:a16="http://schemas.microsoft.com/office/drawing/2014/main" id="{65D9D499-8B53-4197-91B5-3D902D6117F7}"/>
              </a:ext>
            </a:extLst>
          </p:cNvPr>
          <p:cNvCxnSpPr>
            <a:cxnSpLocks/>
            <a:stCxn id="9" idx="2"/>
            <a:endCxn id="8" idx="0"/>
          </p:cNvCxnSpPr>
          <p:nvPr/>
        </p:nvCxnSpPr>
        <p:spPr>
          <a:xfrm rot="16200000" flipH="1">
            <a:off x="6766991" y="364165"/>
            <a:ext cx="315814" cy="256202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7185">
            <a:extLst>
              <a:ext uri="{FF2B5EF4-FFF2-40B4-BE49-F238E27FC236}">
                <a16:creationId xmlns:a16="http://schemas.microsoft.com/office/drawing/2014/main" id="{2A47660D-331C-47DD-8FD7-654C22B392CF}"/>
              </a:ext>
            </a:extLst>
          </p:cNvPr>
          <p:cNvCxnSpPr>
            <a:cxnSpLocks/>
            <a:stCxn id="4" idx="2"/>
            <a:endCxn id="37" idx="0"/>
          </p:cNvCxnSpPr>
          <p:nvPr/>
        </p:nvCxnSpPr>
        <p:spPr>
          <a:xfrm rot="16200000" flipH="1">
            <a:off x="3488288" y="1541312"/>
            <a:ext cx="296162" cy="151023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7189">
            <a:extLst>
              <a:ext uri="{FF2B5EF4-FFF2-40B4-BE49-F238E27FC236}">
                <a16:creationId xmlns:a16="http://schemas.microsoft.com/office/drawing/2014/main" id="{E2181E0B-DCBB-4E5F-BAFE-2A5836849C7A}"/>
              </a:ext>
            </a:extLst>
          </p:cNvPr>
          <p:cNvCxnSpPr>
            <a:cxnSpLocks/>
            <a:stCxn id="8" idx="2"/>
            <a:endCxn id="38" idx="0"/>
          </p:cNvCxnSpPr>
          <p:nvPr/>
        </p:nvCxnSpPr>
        <p:spPr>
          <a:xfrm rot="5400000">
            <a:off x="7430455" y="1683852"/>
            <a:ext cx="175740" cy="1375174"/>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7192">
            <a:extLst>
              <a:ext uri="{FF2B5EF4-FFF2-40B4-BE49-F238E27FC236}">
                <a16:creationId xmlns:a16="http://schemas.microsoft.com/office/drawing/2014/main" id="{3C2EB7D6-CE46-4EF4-8B59-5AEEF9E11A0C}"/>
              </a:ext>
            </a:extLst>
          </p:cNvPr>
          <p:cNvCxnSpPr>
            <a:cxnSpLocks/>
            <a:stCxn id="8" idx="2"/>
            <a:endCxn id="39" idx="0"/>
          </p:cNvCxnSpPr>
          <p:nvPr/>
        </p:nvCxnSpPr>
        <p:spPr>
          <a:xfrm rot="16200000" flipH="1">
            <a:off x="8673720" y="1815761"/>
            <a:ext cx="165183" cy="1100798"/>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94">
            <a:extLst>
              <a:ext uri="{FF2B5EF4-FFF2-40B4-BE49-F238E27FC236}">
                <a16:creationId xmlns:a16="http://schemas.microsoft.com/office/drawing/2014/main" id="{2A7ADFDC-EDFD-4DC5-BA9A-D17ABF872A90}"/>
              </a:ext>
            </a:extLst>
          </p:cNvPr>
          <p:cNvSpPr/>
          <p:nvPr/>
        </p:nvSpPr>
        <p:spPr>
          <a:xfrm>
            <a:off x="3476757" y="2884736"/>
            <a:ext cx="1630749"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OutputStream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26" name="圆角矩形 94">
            <a:extLst>
              <a:ext uri="{FF2B5EF4-FFF2-40B4-BE49-F238E27FC236}">
                <a16:creationId xmlns:a16="http://schemas.microsoft.com/office/drawing/2014/main" id="{061F0595-34F4-4A96-9008-6102C64DC7AD}"/>
              </a:ext>
            </a:extLst>
          </p:cNvPr>
          <p:cNvSpPr/>
          <p:nvPr/>
        </p:nvSpPr>
        <p:spPr>
          <a:xfrm>
            <a:off x="6201753" y="2884737"/>
            <a:ext cx="1028541" cy="40804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Reader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2" name="文本框 31">
            <a:extLst>
              <a:ext uri="{FF2B5EF4-FFF2-40B4-BE49-F238E27FC236}">
                <a16:creationId xmlns:a16="http://schemas.microsoft.com/office/drawing/2014/main" id="{BB16F912-2854-445F-87F4-7CA4C257CA1C}"/>
              </a:ext>
            </a:extLst>
          </p:cNvPr>
          <p:cNvSpPr txBox="1"/>
          <p:nvPr/>
        </p:nvSpPr>
        <p:spPr>
          <a:xfrm>
            <a:off x="1145349" y="2459309"/>
            <a:ext cx="1451475"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字节输入流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7" name="文本框 36">
            <a:extLst>
              <a:ext uri="{FF2B5EF4-FFF2-40B4-BE49-F238E27FC236}">
                <a16:creationId xmlns:a16="http://schemas.microsoft.com/office/drawing/2014/main" id="{2F256FF3-48E4-4DD9-9D78-50F9DA260011}"/>
              </a:ext>
            </a:extLst>
          </p:cNvPr>
          <p:cNvSpPr txBox="1"/>
          <p:nvPr/>
        </p:nvSpPr>
        <p:spPr>
          <a:xfrm>
            <a:off x="3642627" y="2444510"/>
            <a:ext cx="1497718" cy="338554"/>
          </a:xfrm>
          <a:prstGeom prst="rect">
            <a:avLst/>
          </a:prstGeom>
          <a:noFill/>
        </p:spPr>
        <p:txBody>
          <a:bodyPr wrap="square">
            <a:spAutoFit/>
          </a:bodyPr>
          <a:lstStyle/>
          <a:p>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字节输</a:t>
            </a:r>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出</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8" name="文本框 37">
            <a:extLst>
              <a:ext uri="{FF2B5EF4-FFF2-40B4-BE49-F238E27FC236}">
                <a16:creationId xmlns:a16="http://schemas.microsoft.com/office/drawing/2014/main" id="{98385715-926E-4EFA-A82B-E0BB047EA987}"/>
              </a:ext>
            </a:extLst>
          </p:cNvPr>
          <p:cNvSpPr txBox="1"/>
          <p:nvPr/>
        </p:nvSpPr>
        <p:spPr>
          <a:xfrm>
            <a:off x="6105000" y="2459309"/>
            <a:ext cx="1451475"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字符输入</a:t>
            </a:r>
            <a:r>
              <a:rPr kumimoji="0" lang="zh-CN" altLang="zh-CN" sz="1600" b="1" u="none" strike="noStrike" cap="none" normalizeH="0" baseline="0" dirty="0">
                <a:ln>
                  <a:noFill/>
                </a:ln>
                <a:solidFill>
                  <a:schemeClr val="tx1">
                    <a:lumMod val="75000"/>
                    <a:lumOff val="25000"/>
                  </a:schemeClr>
                </a:solidFill>
                <a:effectLst/>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39" name="文本框 38">
            <a:extLst>
              <a:ext uri="{FF2B5EF4-FFF2-40B4-BE49-F238E27FC236}">
                <a16:creationId xmlns:a16="http://schemas.microsoft.com/office/drawing/2014/main" id="{A6EB26F8-6A5A-4577-892F-A70003EC7363}"/>
              </a:ext>
            </a:extLst>
          </p:cNvPr>
          <p:cNvSpPr txBox="1"/>
          <p:nvPr/>
        </p:nvSpPr>
        <p:spPr>
          <a:xfrm>
            <a:off x="8603905" y="2448752"/>
            <a:ext cx="1405609" cy="338554"/>
          </a:xfrm>
          <a:prstGeom prst="rect">
            <a:avLst/>
          </a:prstGeom>
          <a:noFill/>
        </p:spPr>
        <p:txBody>
          <a:bodyPr wrap="square">
            <a:spAutoFit/>
          </a:bodyPr>
          <a:lstStyle/>
          <a:p>
            <a:r>
              <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字符输出</a:t>
            </a:r>
            <a:r>
              <a:rPr lang="zh-CN" altLang="zh-CN"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流</a:t>
            </a:r>
            <a:endParaRPr lang="zh-CN" altLang="en-US" sz="1600" b="1" dirty="0">
              <a:solidFill>
                <a:schemeClr val="tx1">
                  <a:lumMod val="75000"/>
                  <a:lumOff val="2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cxnSp>
        <p:nvCxnSpPr>
          <p:cNvPr id="29" name="曲线连接符 7183">
            <a:extLst>
              <a:ext uri="{FF2B5EF4-FFF2-40B4-BE49-F238E27FC236}">
                <a16:creationId xmlns:a16="http://schemas.microsoft.com/office/drawing/2014/main" id="{F1501761-2189-4E0E-AC90-059DFEFD4B22}"/>
              </a:ext>
            </a:extLst>
          </p:cNvPr>
          <p:cNvCxnSpPr>
            <a:cxnSpLocks/>
            <a:stCxn id="4" idx="2"/>
            <a:endCxn id="32" idx="0"/>
          </p:cNvCxnSpPr>
          <p:nvPr/>
        </p:nvCxnSpPr>
        <p:spPr>
          <a:xfrm rot="5400000">
            <a:off x="2220690" y="1798746"/>
            <a:ext cx="310961" cy="1010165"/>
          </a:xfrm>
          <a:prstGeom prst="curved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94">
            <a:extLst>
              <a:ext uri="{FF2B5EF4-FFF2-40B4-BE49-F238E27FC236}">
                <a16:creationId xmlns:a16="http://schemas.microsoft.com/office/drawing/2014/main" id="{1B110369-CD30-4F29-BE8D-1CE36852EE3E}"/>
              </a:ext>
            </a:extLst>
          </p:cNvPr>
          <p:cNvSpPr/>
          <p:nvPr/>
        </p:nvSpPr>
        <p:spPr>
          <a:xfrm>
            <a:off x="1038491" y="2884736"/>
            <a:ext cx="1451476" cy="430107"/>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InputStream</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0" name="圆角矩形 94">
            <a:extLst>
              <a:ext uri="{FF2B5EF4-FFF2-40B4-BE49-F238E27FC236}">
                <a16:creationId xmlns:a16="http://schemas.microsoft.com/office/drawing/2014/main" id="{80AFF34F-2E00-E117-BBDE-5BBD538CD48A}"/>
              </a:ext>
            </a:extLst>
          </p:cNvPr>
          <p:cNvSpPr/>
          <p:nvPr/>
        </p:nvSpPr>
        <p:spPr>
          <a:xfrm>
            <a:off x="8612216" y="2874483"/>
            <a:ext cx="913360" cy="440360"/>
          </a:xfrm>
          <a:prstGeom prst="round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rPr>
              <a:t>Writer</a:t>
            </a:r>
            <a:endParaRPr lang="zh-CN" altLang="en-US" sz="1600" dirty="0">
              <a:ln w="0"/>
              <a:solidFill>
                <a:schemeClr val="tx1">
                  <a:lumMod val="75000"/>
                  <a:lumOff val="25000"/>
                </a:schemeClr>
              </a:solidFill>
              <a:effectLst>
                <a:outerShdw blurRad="38100" dist="19050" dir="2700000" algn="tl" rotWithShape="0">
                  <a:schemeClr val="dk1">
                    <a:alpha val="40000"/>
                  </a:schemeClr>
                </a:outerShdw>
              </a:effectLst>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9" name="圆角矩形 94">
            <a:extLst>
              <a:ext uri="{FF2B5EF4-FFF2-40B4-BE49-F238E27FC236}">
                <a16:creationId xmlns:a16="http://schemas.microsoft.com/office/drawing/2014/main" id="{0332DAF4-CFB5-C69A-A4E0-529B21A72978}"/>
              </a:ext>
            </a:extLst>
          </p:cNvPr>
          <p:cNvSpPr/>
          <p:nvPr/>
        </p:nvSpPr>
        <p:spPr>
          <a:xfrm>
            <a:off x="1033311" y="3445218"/>
            <a:ext cx="1986757" cy="39663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0" name="圆角矩形 94">
            <a:extLst>
              <a:ext uri="{FF2B5EF4-FFF2-40B4-BE49-F238E27FC236}">
                <a16:creationId xmlns:a16="http://schemas.microsoft.com/office/drawing/2014/main" id="{306D4C88-665B-81DB-4F38-5AD3E63C8E1A}"/>
              </a:ext>
            </a:extLst>
          </p:cNvPr>
          <p:cNvSpPr/>
          <p:nvPr/>
        </p:nvSpPr>
        <p:spPr>
          <a:xfrm>
            <a:off x="3486660" y="3437257"/>
            <a:ext cx="2100584"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FileOutputSteam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2" name="圆角矩形 94">
            <a:extLst>
              <a:ext uri="{FF2B5EF4-FFF2-40B4-BE49-F238E27FC236}">
                <a16:creationId xmlns:a16="http://schemas.microsoft.com/office/drawing/2014/main" id="{DF04C8F1-E8B5-07FC-311E-86668C7D2AAA}"/>
              </a:ext>
            </a:extLst>
          </p:cNvPr>
          <p:cNvSpPr/>
          <p:nvPr/>
        </p:nvSpPr>
        <p:spPr>
          <a:xfrm>
            <a:off x="6180262" y="3437257"/>
            <a:ext cx="1424096"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23" name="圆角矩形 94">
            <a:extLst>
              <a:ext uri="{FF2B5EF4-FFF2-40B4-BE49-F238E27FC236}">
                <a16:creationId xmlns:a16="http://schemas.microsoft.com/office/drawing/2014/main" id="{855AEAC7-621E-D671-80C3-3BF20C5A73B2}"/>
              </a:ext>
            </a:extLst>
          </p:cNvPr>
          <p:cNvSpPr/>
          <p:nvPr/>
        </p:nvSpPr>
        <p:spPr>
          <a:xfrm>
            <a:off x="8612216" y="3450925"/>
            <a:ext cx="1397298" cy="396634"/>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FileWriter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4" name="圆角矩形 94">
            <a:extLst>
              <a:ext uri="{FF2B5EF4-FFF2-40B4-BE49-F238E27FC236}">
                <a16:creationId xmlns:a16="http://schemas.microsoft.com/office/drawing/2014/main" id="{EB3BC3A1-6BE5-F508-0350-12DA7A28B61D}"/>
              </a:ext>
            </a:extLst>
          </p:cNvPr>
          <p:cNvSpPr/>
          <p:nvPr/>
        </p:nvSpPr>
        <p:spPr>
          <a:xfrm>
            <a:off x="9506946" y="1645029"/>
            <a:ext cx="963585" cy="375332"/>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zh-CN" altLang="en-US" sz="1400"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实现类</a:t>
            </a:r>
          </a:p>
        </p:txBody>
      </p:sp>
      <p:sp>
        <p:nvSpPr>
          <p:cNvPr id="3" name="圆角矩形 94">
            <a:extLst>
              <a:ext uri="{FF2B5EF4-FFF2-40B4-BE49-F238E27FC236}">
                <a16:creationId xmlns:a16="http://schemas.microsoft.com/office/drawing/2014/main" id="{405AEF51-F65A-FE21-3C25-03DCC23027E8}"/>
              </a:ext>
            </a:extLst>
          </p:cNvPr>
          <p:cNvSpPr/>
          <p:nvPr/>
        </p:nvSpPr>
        <p:spPr>
          <a:xfrm>
            <a:off x="1033311" y="4000126"/>
            <a:ext cx="2362676" cy="35761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BufferedInputStream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5" name="圆角矩形 94">
            <a:extLst>
              <a:ext uri="{FF2B5EF4-FFF2-40B4-BE49-F238E27FC236}">
                <a16:creationId xmlns:a16="http://schemas.microsoft.com/office/drawing/2014/main" id="{958E8C51-51A3-9AE2-07A2-DC2C9AE7317A}"/>
              </a:ext>
            </a:extLst>
          </p:cNvPr>
          <p:cNvSpPr/>
          <p:nvPr/>
        </p:nvSpPr>
        <p:spPr>
          <a:xfrm>
            <a:off x="3486660" y="3990773"/>
            <a:ext cx="2473936"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BufferedOutputStream</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6" name="圆角矩形 94">
            <a:extLst>
              <a:ext uri="{FF2B5EF4-FFF2-40B4-BE49-F238E27FC236}">
                <a16:creationId xmlns:a16="http://schemas.microsoft.com/office/drawing/2014/main" id="{D39E4204-73FB-C0F1-1983-E16FE9FE5EC2}"/>
              </a:ext>
            </a:extLst>
          </p:cNvPr>
          <p:cNvSpPr/>
          <p:nvPr/>
        </p:nvSpPr>
        <p:spPr>
          <a:xfrm>
            <a:off x="6180262" y="3994296"/>
            <a:ext cx="1822302" cy="36344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BufferedReader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sp>
        <p:nvSpPr>
          <p:cNvPr id="7" name="圆角矩形 94">
            <a:extLst>
              <a:ext uri="{FF2B5EF4-FFF2-40B4-BE49-F238E27FC236}">
                <a16:creationId xmlns:a16="http://schemas.microsoft.com/office/drawing/2014/main" id="{383F56A6-907E-C535-8CF8-7906B9453736}"/>
              </a:ext>
            </a:extLst>
          </p:cNvPr>
          <p:cNvSpPr/>
          <p:nvPr/>
        </p:nvSpPr>
        <p:spPr>
          <a:xfrm>
            <a:off x="8603905" y="3990773"/>
            <a:ext cx="1822302" cy="375331"/>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600" dirty="0" err="1">
                <a:ln w="0"/>
                <a:solidFill>
                  <a:schemeClr val="tx1"/>
                </a:solidFill>
                <a:effectLst>
                  <a:outerShdw blurRad="38100" dist="19050" dir="2700000" algn="tl" rotWithShape="0">
                    <a:schemeClr val="dk1">
                      <a:alpha val="40000"/>
                    </a:schemeClr>
                  </a:outerShdw>
                </a:effectLst>
                <a:latin typeface="Consolas" panose="020B0609020204030204" pitchFamily="49" charset="0"/>
              </a:rPr>
              <a:t>BufferedWriter</a:t>
            </a:r>
            <a:endParaRPr lang="zh-CN" altLang="en-US" sz="1600" dirty="0">
              <a:ln w="0"/>
              <a:solidFill>
                <a:schemeClr val="tx1"/>
              </a:solidFill>
              <a:effectLst>
                <a:outerShdw blurRad="38100" dist="19050" dir="2700000" algn="tl" rotWithShape="0">
                  <a:schemeClr val="dk1">
                    <a:alpha val="40000"/>
                  </a:schemeClr>
                </a:outerShdw>
              </a:effectLst>
              <a:latin typeface="Consolas" panose="020B0609020204030204" pitchFamily="49" charset="0"/>
            </a:endParaRPr>
          </a:p>
        </p:txBody>
      </p:sp>
      <p:pic>
        <p:nvPicPr>
          <p:cNvPr id="50" name="图片 49">
            <a:extLst>
              <a:ext uri="{FF2B5EF4-FFF2-40B4-BE49-F238E27FC236}">
                <a16:creationId xmlns:a16="http://schemas.microsoft.com/office/drawing/2014/main" id="{F6DC70D4-2474-6C88-4729-D25E65484221}"/>
              </a:ext>
            </a:extLst>
          </p:cNvPr>
          <p:cNvPicPr>
            <a:picLocks noChangeAspect="1"/>
          </p:cNvPicPr>
          <p:nvPr/>
        </p:nvPicPr>
        <p:blipFill>
          <a:blip r:embed="rId2"/>
          <a:stretch>
            <a:fillRect/>
          </a:stretch>
        </p:blipFill>
        <p:spPr>
          <a:xfrm>
            <a:off x="9211193" y="5037491"/>
            <a:ext cx="553928" cy="642555"/>
          </a:xfrm>
          <a:prstGeom prst="rect">
            <a:avLst/>
          </a:prstGeom>
        </p:spPr>
      </p:pic>
      <p:pic>
        <p:nvPicPr>
          <p:cNvPr id="44" name="图片 43">
            <a:extLst>
              <a:ext uri="{FF2B5EF4-FFF2-40B4-BE49-F238E27FC236}">
                <a16:creationId xmlns:a16="http://schemas.microsoft.com/office/drawing/2014/main" id="{EEDAEAD3-B839-FE26-0533-865AF009C0CB}"/>
              </a:ext>
            </a:extLst>
          </p:cNvPr>
          <p:cNvPicPr>
            <a:picLocks noChangeAspect="1"/>
          </p:cNvPicPr>
          <p:nvPr/>
        </p:nvPicPr>
        <p:blipFill>
          <a:blip r:embed="rId2"/>
          <a:stretch>
            <a:fillRect/>
          </a:stretch>
        </p:blipFill>
        <p:spPr>
          <a:xfrm>
            <a:off x="6408744" y="5036228"/>
            <a:ext cx="553928" cy="642555"/>
          </a:xfrm>
          <a:prstGeom prst="rect">
            <a:avLst/>
          </a:prstGeom>
        </p:spPr>
      </p:pic>
      <p:sp>
        <p:nvSpPr>
          <p:cNvPr id="2" name="文本框 1">
            <a:extLst>
              <a:ext uri="{FF2B5EF4-FFF2-40B4-BE49-F238E27FC236}">
                <a16:creationId xmlns:a16="http://schemas.microsoft.com/office/drawing/2014/main" id="{77D616CE-F452-C700-21F6-95D5511AAF8E}"/>
              </a:ext>
            </a:extLst>
          </p:cNvPr>
          <p:cNvSpPr txBox="1"/>
          <p:nvPr/>
        </p:nvSpPr>
        <p:spPr>
          <a:xfrm>
            <a:off x="961012"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缓冲字节输入流</a:t>
            </a:r>
          </a:p>
        </p:txBody>
      </p:sp>
      <p:sp>
        <p:nvSpPr>
          <p:cNvPr id="28" name="文本框 27">
            <a:extLst>
              <a:ext uri="{FF2B5EF4-FFF2-40B4-BE49-F238E27FC236}">
                <a16:creationId xmlns:a16="http://schemas.microsoft.com/office/drawing/2014/main" id="{DD37646B-379C-A7CD-ACEB-75E936C9EA61}"/>
              </a:ext>
            </a:extLst>
          </p:cNvPr>
          <p:cNvSpPr txBox="1"/>
          <p:nvPr/>
        </p:nvSpPr>
        <p:spPr>
          <a:xfrm>
            <a:off x="3441550" y="4547334"/>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缓冲字节输出流</a:t>
            </a:r>
          </a:p>
        </p:txBody>
      </p:sp>
      <p:sp>
        <p:nvSpPr>
          <p:cNvPr id="30" name="文本框 29">
            <a:extLst>
              <a:ext uri="{FF2B5EF4-FFF2-40B4-BE49-F238E27FC236}">
                <a16:creationId xmlns:a16="http://schemas.microsoft.com/office/drawing/2014/main" id="{0045BE60-9EB2-B985-604D-CD2540F351FC}"/>
              </a:ext>
            </a:extLst>
          </p:cNvPr>
          <p:cNvSpPr txBox="1"/>
          <p:nvPr/>
        </p:nvSpPr>
        <p:spPr>
          <a:xfrm>
            <a:off x="6201753"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缓冲字符输入流</a:t>
            </a:r>
          </a:p>
        </p:txBody>
      </p:sp>
      <p:sp>
        <p:nvSpPr>
          <p:cNvPr id="33" name="文本框 32">
            <a:extLst>
              <a:ext uri="{FF2B5EF4-FFF2-40B4-BE49-F238E27FC236}">
                <a16:creationId xmlns:a16="http://schemas.microsoft.com/office/drawing/2014/main" id="{7A1B54B6-BFFA-44A5-F6E3-DCDC1E919142}"/>
              </a:ext>
            </a:extLst>
          </p:cNvPr>
          <p:cNvSpPr txBox="1"/>
          <p:nvPr/>
        </p:nvSpPr>
        <p:spPr>
          <a:xfrm>
            <a:off x="8612216" y="4541358"/>
            <a:ext cx="1920240" cy="338554"/>
          </a:xfrm>
          <a:prstGeom prst="rect">
            <a:avLst/>
          </a:prstGeom>
          <a:noFill/>
        </p:spPr>
        <p:txBody>
          <a:bodyPr wrap="square" rtlCol="0">
            <a:spAutoFit/>
          </a:bodyPr>
          <a:lstStyle/>
          <a:p>
            <a:pPr fontAlgn="auto">
              <a:spcBef>
                <a:spcPts val="0"/>
              </a:spcBef>
              <a:spcAft>
                <a:spcPts val="0"/>
              </a:spcAft>
            </a:pPr>
            <a:r>
              <a:rPr lang="zh-CN" altLang="en-US" sz="16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缓冲字符输出流</a:t>
            </a:r>
          </a:p>
        </p:txBody>
      </p:sp>
      <p:sp>
        <p:nvSpPr>
          <p:cNvPr id="14" name="标题 13">
            <a:extLst>
              <a:ext uri="{FF2B5EF4-FFF2-40B4-BE49-F238E27FC236}">
                <a16:creationId xmlns:a16="http://schemas.microsoft.com/office/drawing/2014/main" id="{F52630FB-694B-9CF5-CAC0-C595273B6C39}"/>
              </a:ext>
            </a:extLst>
          </p:cNvPr>
          <p:cNvSpPr>
            <a:spLocks noGrp="1"/>
          </p:cNvSpPr>
          <p:nvPr>
            <p:ph type="title"/>
          </p:nvPr>
        </p:nvSpPr>
        <p:spPr>
          <a:xfrm>
            <a:off x="576197" y="336399"/>
            <a:ext cx="1805770" cy="474415"/>
          </a:xfrm>
        </p:spPr>
        <p:txBody>
          <a:bodyPr/>
          <a:lstStyle/>
          <a:p>
            <a:r>
              <a:rPr lang="zh-CN" altLang="en-US" dirty="0"/>
              <a:t>缓冲流</a:t>
            </a:r>
          </a:p>
        </p:txBody>
      </p:sp>
    </p:spTree>
    <p:extLst>
      <p:ext uri="{BB962C8B-B14F-4D97-AF65-F5344CB8AC3E}">
        <p14:creationId xmlns:p14="http://schemas.microsoft.com/office/powerpoint/2010/main" val="282597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up)">
                                      <p:cBhvr>
                                        <p:cTn id="40" dur="500"/>
                                        <p:tgtEl>
                                          <p:spTgt spid="3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up)">
                                      <p:cBhvr>
                                        <p:cTn id="63" dur="500"/>
                                        <p:tgtEl>
                                          <p:spTgt spid="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up)">
                                      <p:cBhvr>
                                        <p:cTn id="69" dur="500"/>
                                        <p:tgtEl>
                                          <p:spTgt spid="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up)">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43" presetClass="entr" presetSubtype="0" fill="hold"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100"/>
                                        <p:tgtEl>
                                          <p:spTgt spid="50"/>
                                        </p:tgtEl>
                                      </p:cBhvr>
                                    </p:animEffect>
                                    <p:anim calcmode="lin" valueType="num">
                                      <p:cBhvr>
                                        <p:cTn id="98" dur="400" fill="hold"/>
                                        <p:tgtEl>
                                          <p:spTgt spid="50"/>
                                        </p:tgtEl>
                                        <p:attrNameLst>
                                          <p:attrName>ppt_x</p:attrName>
                                        </p:attrNameLst>
                                      </p:cBhvr>
                                      <p:tavLst>
                                        <p:tav tm="0">
                                          <p:val>
                                            <p:strVal val="#ppt_x"/>
                                          </p:val>
                                        </p:tav>
                                        <p:tav tm="100000">
                                          <p:val>
                                            <p:strVal val="#ppt_x"/>
                                          </p:val>
                                        </p:tav>
                                      </p:tavLst>
                                    </p:anim>
                                    <p:anim calcmode="lin" valueType="num">
                                      <p:cBhvr>
                                        <p:cTn id="99" dur="400" fill="hold"/>
                                        <p:tgtEl>
                                          <p:spTgt spid="50"/>
                                        </p:tgtEl>
                                        <p:attrNameLst>
                                          <p:attrName>ppt_y</p:attrName>
                                        </p:attrNameLst>
                                      </p:cBhvr>
                                      <p:tavLst>
                                        <p:tav tm="0">
                                          <p:val>
                                            <p:strVal val="#ppt_y+0.31"/>
                                          </p:val>
                                        </p:tav>
                                        <p:tav tm="100000">
                                          <p:val>
                                            <p:strVal val="#ppt_y+0.31"/>
                                          </p:val>
                                        </p:tav>
                                      </p:tavLst>
                                    </p:anim>
                                    <p:anim calcmode="lin" valueType="num">
                                      <p:cBhvr>
                                        <p:cTn id="100" dur="600" decel="50000" fill="hold">
                                          <p:stCondLst>
                                            <p:cond delay="400"/>
                                          </p:stCondLst>
                                        </p:cTn>
                                        <p:tgtEl>
                                          <p:spTgt spid="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1" dur="600" decel="50000" fill="hold">
                                          <p:stCondLst>
                                            <p:cond delay="400"/>
                                          </p:stCondLst>
                                        </p:cTn>
                                        <p:tgtEl>
                                          <p:spTgt spid="5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2" presetID="43"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100"/>
                                        <p:tgtEl>
                                          <p:spTgt spid="44"/>
                                        </p:tgtEl>
                                      </p:cBhvr>
                                    </p:animEffect>
                                    <p:anim calcmode="lin" valueType="num">
                                      <p:cBhvr>
                                        <p:cTn id="105" dur="400" fill="hold"/>
                                        <p:tgtEl>
                                          <p:spTgt spid="44"/>
                                        </p:tgtEl>
                                        <p:attrNameLst>
                                          <p:attrName>ppt_x</p:attrName>
                                        </p:attrNameLst>
                                      </p:cBhvr>
                                      <p:tavLst>
                                        <p:tav tm="0">
                                          <p:val>
                                            <p:strVal val="#ppt_x"/>
                                          </p:val>
                                        </p:tav>
                                        <p:tav tm="100000">
                                          <p:val>
                                            <p:strVal val="#ppt_x"/>
                                          </p:val>
                                        </p:tav>
                                      </p:tavLst>
                                    </p:anim>
                                    <p:anim calcmode="lin" valueType="num">
                                      <p:cBhvr>
                                        <p:cTn id="106" dur="400" fill="hold"/>
                                        <p:tgtEl>
                                          <p:spTgt spid="44"/>
                                        </p:tgtEl>
                                        <p:attrNameLst>
                                          <p:attrName>ppt_y</p:attrName>
                                        </p:attrNameLst>
                                      </p:cBhvr>
                                      <p:tavLst>
                                        <p:tav tm="0">
                                          <p:val>
                                            <p:strVal val="#ppt_y+0.31"/>
                                          </p:val>
                                        </p:tav>
                                        <p:tav tm="100000">
                                          <p:val>
                                            <p:strVal val="#ppt_y+0.31"/>
                                          </p:val>
                                        </p:tav>
                                      </p:tavLst>
                                    </p:anim>
                                    <p:anim calcmode="lin" valueType="num">
                                      <p:cBhvr>
                                        <p:cTn id="107"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8"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25" grpId="0" animBg="1"/>
      <p:bldP spid="26" grpId="0" animBg="1"/>
      <p:bldP spid="32" grpId="0"/>
      <p:bldP spid="37" grpId="0"/>
      <p:bldP spid="38" grpId="0"/>
      <p:bldP spid="39" grpId="0"/>
      <p:bldP spid="31" grpId="0" animBg="1"/>
      <p:bldP spid="10" grpId="0" animBg="1"/>
      <p:bldP spid="3" grpId="0" animBg="1"/>
      <p:bldP spid="5" grpId="0" animBg="1"/>
      <p:bldP spid="6" grpId="0" animBg="1"/>
      <p:bldP spid="7" grpId="0" animBg="1"/>
      <p:bldP spid="2" grpId="0"/>
      <p:bldP spid="28" grpId="0"/>
      <p:bldP spid="30" grpId="0"/>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a:extLst>
              <a:ext uri="{FF2B5EF4-FFF2-40B4-BE49-F238E27FC236}">
                <a16:creationId xmlns:a16="http://schemas.microsoft.com/office/drawing/2014/main" id="{155D6DF9-B644-333A-216D-974C375792C0}"/>
              </a:ext>
            </a:extLst>
          </p:cNvPr>
          <p:cNvSpPr>
            <a:spLocks noChangeArrowheads="1"/>
          </p:cNvSpPr>
          <p:nvPr/>
        </p:nvSpPr>
        <p:spPr bwMode="auto">
          <a:xfrm>
            <a:off x="576196" y="868563"/>
            <a:ext cx="7858241" cy="10118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作用：自带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8192</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）的字符缓冲池，可以提高字符输入流读取字符数据的性能。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R="0" lvl="0" algn="l" defTabSz="914400" rtl="0" eaLnBrk="0" fontAlgn="base" latinLnBrk="0" hangingPunct="0">
              <a:lnSpc>
                <a:spcPct val="200000"/>
              </a:lnSpc>
              <a:spcBef>
                <a:spcPct val="0"/>
              </a:spcBef>
              <a:spcAft>
                <a:spcPct val="0"/>
              </a:spcAft>
              <a:buClrTx/>
              <a:buSzTx/>
              <a:tabLst/>
            </a:pP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矩形 5">
            <a:extLst>
              <a:ext uri="{FF2B5EF4-FFF2-40B4-BE49-F238E27FC236}">
                <a16:creationId xmlns:a16="http://schemas.microsoft.com/office/drawing/2014/main" id="{221FBA53-6AF8-AF33-2E22-9C1ABFCF1635}"/>
              </a:ext>
            </a:extLst>
          </p:cNvPr>
          <p:cNvSpPr/>
          <p:nvPr/>
        </p:nvSpPr>
        <p:spPr>
          <a:xfrm>
            <a:off x="790786" y="2101631"/>
            <a:ext cx="1995062" cy="2556715"/>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15B984AD-DD0D-8DEF-A898-5991C24DBE69}"/>
              </a:ext>
            </a:extLst>
          </p:cNvPr>
          <p:cNvSpPr/>
          <p:nvPr/>
        </p:nvSpPr>
        <p:spPr>
          <a:xfrm>
            <a:off x="3156905" y="1747855"/>
            <a:ext cx="5026062" cy="3093161"/>
          </a:xfrm>
          <a:prstGeom prst="rect">
            <a:avLst/>
          </a:prstGeom>
          <a:solidFill>
            <a:schemeClr val="bg1"/>
          </a:solidFill>
          <a:ln w="19050">
            <a:solidFill>
              <a:srgbClr val="F9FBF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8B0C0B6C-7D52-C574-FC2F-1BC65C48614F}"/>
              </a:ext>
            </a:extLst>
          </p:cNvPr>
          <p:cNvSpPr/>
          <p:nvPr/>
        </p:nvSpPr>
        <p:spPr>
          <a:xfrm>
            <a:off x="4831011" y="1584452"/>
            <a:ext cx="1053296" cy="3653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7" name="三角形 5">
            <a:extLst>
              <a:ext uri="{FF2B5EF4-FFF2-40B4-BE49-F238E27FC236}">
                <a16:creationId xmlns:a16="http://schemas.microsoft.com/office/drawing/2014/main" id="{08CB30B6-FF3C-1E5D-6F89-C9B363600A59}"/>
              </a:ext>
            </a:extLst>
          </p:cNvPr>
          <p:cNvSpPr/>
          <p:nvPr/>
        </p:nvSpPr>
        <p:spPr>
          <a:xfrm rot="2651319">
            <a:off x="968711" y="223456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F39350A-9642-E997-04D1-A352CE7F46E4}"/>
              </a:ext>
            </a:extLst>
          </p:cNvPr>
          <p:cNvSpPr/>
          <p:nvPr/>
        </p:nvSpPr>
        <p:spPr>
          <a:xfrm>
            <a:off x="962096" y="1951159"/>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D</a:t>
            </a:r>
            <a:r>
              <a:rPr kumimoji="1" lang="zh-CN" altLang="en-US" sz="1400" dirty="0">
                <a:latin typeface="Alibaba PuHuiTi R" pitchFamily="18" charset="-122"/>
                <a:ea typeface="Alibaba PuHuiTi R" pitchFamily="18" charset="-122"/>
                <a:cs typeface="Alibaba PuHuiTi R" pitchFamily="18" charset="-122"/>
              </a:rPr>
              <a:t>盘</a:t>
            </a:r>
          </a:p>
        </p:txBody>
      </p:sp>
      <p:sp>
        <p:nvSpPr>
          <p:cNvPr id="14" name="矩形 13">
            <a:extLst>
              <a:ext uri="{FF2B5EF4-FFF2-40B4-BE49-F238E27FC236}">
                <a16:creationId xmlns:a16="http://schemas.microsoft.com/office/drawing/2014/main" id="{CE81BA71-2A1F-5B4C-B8AD-B8403144C43B}"/>
              </a:ext>
            </a:extLst>
          </p:cNvPr>
          <p:cNvSpPr/>
          <p:nvPr/>
        </p:nvSpPr>
        <p:spPr>
          <a:xfrm>
            <a:off x="5703055" y="2255623"/>
            <a:ext cx="821733" cy="582084"/>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字符数组</a:t>
            </a:r>
            <a:endParaRPr lang="en-US" altLang="zh-CN"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defRPr/>
            </a:pPr>
            <a:r>
              <a:rPr lang="en-US" altLang="zh-CN"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1K</a:t>
            </a:r>
            <a:endParaRPr lang="zh-CN" altLang="en-US"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33" name="图片 32">
            <a:extLst>
              <a:ext uri="{FF2B5EF4-FFF2-40B4-BE49-F238E27FC236}">
                <a16:creationId xmlns:a16="http://schemas.microsoft.com/office/drawing/2014/main" id="{46D77671-67FD-8C11-E63A-51EEE31706AF}"/>
              </a:ext>
            </a:extLst>
          </p:cNvPr>
          <p:cNvPicPr>
            <a:picLocks noChangeAspect="1"/>
          </p:cNvPicPr>
          <p:nvPr/>
        </p:nvPicPr>
        <p:blipFill>
          <a:blip r:embed="rId2"/>
          <a:stretch>
            <a:fillRect/>
          </a:stretch>
        </p:blipFill>
        <p:spPr>
          <a:xfrm>
            <a:off x="1131155" y="3083881"/>
            <a:ext cx="1012150" cy="327584"/>
          </a:xfrm>
          <a:prstGeom prst="rect">
            <a:avLst/>
          </a:prstGeom>
        </p:spPr>
      </p:pic>
      <p:sp>
        <p:nvSpPr>
          <p:cNvPr id="22" name="矩形 21">
            <a:extLst>
              <a:ext uri="{FF2B5EF4-FFF2-40B4-BE49-F238E27FC236}">
                <a16:creationId xmlns:a16="http://schemas.microsoft.com/office/drawing/2014/main" id="{A883514B-2578-5DB1-D187-89BAF6C2A244}"/>
              </a:ext>
            </a:extLst>
          </p:cNvPr>
          <p:cNvSpPr/>
          <p:nvPr/>
        </p:nvSpPr>
        <p:spPr>
          <a:xfrm>
            <a:off x="2342641" y="3215523"/>
            <a:ext cx="1168487" cy="195942"/>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字符输入流</a:t>
            </a:r>
          </a:p>
        </p:txBody>
      </p:sp>
      <p:sp>
        <p:nvSpPr>
          <p:cNvPr id="10" name="文本框 9">
            <a:extLst>
              <a:ext uri="{FF2B5EF4-FFF2-40B4-BE49-F238E27FC236}">
                <a16:creationId xmlns:a16="http://schemas.microsoft.com/office/drawing/2014/main" id="{5125E0CE-98BF-F0E4-83CD-A919092C77B8}"/>
              </a:ext>
            </a:extLst>
          </p:cNvPr>
          <p:cNvSpPr txBox="1"/>
          <p:nvPr/>
        </p:nvSpPr>
        <p:spPr>
          <a:xfrm>
            <a:off x="1247193" y="3526917"/>
            <a:ext cx="1012149" cy="461665"/>
          </a:xfrm>
          <a:prstGeom prst="rect">
            <a:avLst/>
          </a:prstGeom>
          <a:noFill/>
        </p:spPr>
        <p:txBody>
          <a:bodyPr wrap="square" rtlCol="0">
            <a:spAutoFit/>
          </a:bodyPr>
          <a:lstStyle/>
          <a:p>
            <a:pPr fontAlgn="auto">
              <a:spcBef>
                <a:spcPts val="0"/>
              </a:spcBef>
              <a:spcAft>
                <a:spcPts val="0"/>
              </a:spcAft>
            </a:pPr>
            <a:r>
              <a:rPr lang="en-US" altLang="zh-CN" sz="2400" b="1" dirty="0">
                <a:solidFill>
                  <a:srgbClr val="C00000"/>
                </a:solidFill>
                <a:latin typeface="Consolas" panose="020B0609020204030204" pitchFamily="49" charset="0"/>
              </a:rPr>
              <a:t>16K</a:t>
            </a:r>
            <a:endParaRPr lang="zh-CN" altLang="en-US" sz="2400" b="1" dirty="0">
              <a:solidFill>
                <a:srgbClr val="C00000"/>
              </a:solidFill>
              <a:latin typeface="Consolas" panose="020B0609020204030204" pitchFamily="49" charset="0"/>
            </a:endParaRPr>
          </a:p>
        </p:txBody>
      </p:sp>
      <p:sp>
        <p:nvSpPr>
          <p:cNvPr id="9" name="矩形 8">
            <a:extLst>
              <a:ext uri="{FF2B5EF4-FFF2-40B4-BE49-F238E27FC236}">
                <a16:creationId xmlns:a16="http://schemas.microsoft.com/office/drawing/2014/main" id="{0FE665B8-76BB-3EE4-7C6B-A8E702AEBF9C}"/>
              </a:ext>
            </a:extLst>
          </p:cNvPr>
          <p:cNvSpPr/>
          <p:nvPr/>
        </p:nvSpPr>
        <p:spPr>
          <a:xfrm>
            <a:off x="3469187" y="3132600"/>
            <a:ext cx="1342554" cy="394317"/>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字符缓冲输入流</a:t>
            </a:r>
          </a:p>
        </p:txBody>
      </p:sp>
      <p:pic>
        <p:nvPicPr>
          <p:cNvPr id="16" name="图片 15">
            <a:extLst>
              <a:ext uri="{FF2B5EF4-FFF2-40B4-BE49-F238E27FC236}">
                <a16:creationId xmlns:a16="http://schemas.microsoft.com/office/drawing/2014/main" id="{A43F1665-732D-CD41-BCFD-C70511F33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94" y="2919408"/>
            <a:ext cx="1915728" cy="1352885"/>
          </a:xfrm>
          <a:prstGeom prst="rect">
            <a:avLst/>
          </a:prstGeom>
        </p:spPr>
      </p:pic>
      <p:pic>
        <p:nvPicPr>
          <p:cNvPr id="25" name="图片 24">
            <a:extLst>
              <a:ext uri="{FF2B5EF4-FFF2-40B4-BE49-F238E27FC236}">
                <a16:creationId xmlns:a16="http://schemas.microsoft.com/office/drawing/2014/main" id="{304BDC40-8FAB-B3E6-69B1-F6738622CB9B}"/>
              </a:ext>
            </a:extLst>
          </p:cNvPr>
          <p:cNvPicPr>
            <a:picLocks noChangeAspect="1"/>
          </p:cNvPicPr>
          <p:nvPr/>
        </p:nvPicPr>
        <p:blipFill>
          <a:blip r:embed="rId4"/>
          <a:stretch>
            <a:fillRect/>
          </a:stretch>
        </p:blipFill>
        <p:spPr>
          <a:xfrm>
            <a:off x="4968884" y="3515671"/>
            <a:ext cx="427828" cy="263611"/>
          </a:xfrm>
          <a:prstGeom prst="rect">
            <a:avLst/>
          </a:prstGeom>
        </p:spPr>
      </p:pic>
      <p:sp>
        <p:nvSpPr>
          <p:cNvPr id="2" name="标题 1">
            <a:extLst>
              <a:ext uri="{FF2B5EF4-FFF2-40B4-BE49-F238E27FC236}">
                <a16:creationId xmlns:a16="http://schemas.microsoft.com/office/drawing/2014/main" id="{5C952EF3-FA92-EF4D-2BAC-19448EEC63B6}"/>
              </a:ext>
            </a:extLst>
          </p:cNvPr>
          <p:cNvSpPr>
            <a:spLocks noGrp="1"/>
          </p:cNvSpPr>
          <p:nvPr>
            <p:ph type="title"/>
          </p:nvPr>
        </p:nvSpPr>
        <p:spPr/>
        <p:txBody>
          <a:bodyPr/>
          <a:lstStyle/>
          <a:p>
            <a:r>
              <a:rPr lang="en-US" altLang="zh-CN" dirty="0" err="1"/>
              <a:t>BufferedReader</a:t>
            </a:r>
            <a:r>
              <a:rPr lang="zh-CN" altLang="en-US" dirty="0"/>
              <a:t>缓冲字符输入流</a:t>
            </a:r>
          </a:p>
        </p:txBody>
      </p:sp>
    </p:spTree>
    <p:extLst>
      <p:ext uri="{BB962C8B-B14F-4D97-AF65-F5344CB8AC3E}">
        <p14:creationId xmlns:p14="http://schemas.microsoft.com/office/powerpoint/2010/main" val="32543189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P spid="8" grpId="0" animBg="1"/>
      <p:bldP spid="14" grpId="0" animBg="1"/>
      <p:bldP spid="22" grpId="0" animBg="1"/>
      <p:bldP spid="10" grpId="0"/>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a:extLst>
              <a:ext uri="{FF2B5EF4-FFF2-40B4-BE49-F238E27FC236}">
                <a16:creationId xmlns:a16="http://schemas.microsoft.com/office/drawing/2014/main" id="{155D6DF9-B644-333A-216D-974C375792C0}"/>
              </a:ext>
            </a:extLst>
          </p:cNvPr>
          <p:cNvSpPr>
            <a:spLocks noChangeArrowheads="1"/>
          </p:cNvSpPr>
          <p:nvPr/>
        </p:nvSpPr>
        <p:spPr bwMode="auto">
          <a:xfrm>
            <a:off x="576196" y="868563"/>
            <a:ext cx="7858241" cy="10118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作用：自带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8192</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）的字符缓冲池，可以提高字符输入流读取字符数据的性能。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R="0" lvl="0" algn="l" defTabSz="914400" rtl="0" eaLnBrk="0" fontAlgn="base" latinLnBrk="0" hangingPunct="0">
              <a:lnSpc>
                <a:spcPct val="200000"/>
              </a:lnSpc>
              <a:spcBef>
                <a:spcPct val="0"/>
              </a:spcBef>
              <a:spcAft>
                <a:spcPct val="0"/>
              </a:spcAft>
              <a:buClrTx/>
              <a:buSzTx/>
              <a:tabLst/>
            </a:pPr>
            <a:endParaRPr lang="zh-CN"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标题 1">
            <a:extLst>
              <a:ext uri="{FF2B5EF4-FFF2-40B4-BE49-F238E27FC236}">
                <a16:creationId xmlns:a16="http://schemas.microsoft.com/office/drawing/2014/main" id="{5C952EF3-FA92-EF4D-2BAC-19448EEC63B6}"/>
              </a:ext>
            </a:extLst>
          </p:cNvPr>
          <p:cNvSpPr>
            <a:spLocks noGrp="1"/>
          </p:cNvSpPr>
          <p:nvPr>
            <p:ph type="title"/>
          </p:nvPr>
        </p:nvSpPr>
        <p:spPr/>
        <p:txBody>
          <a:bodyPr/>
          <a:lstStyle/>
          <a:p>
            <a:r>
              <a:rPr lang="en-US" altLang="zh-CN" dirty="0" err="1"/>
              <a:t>BufferedReader</a:t>
            </a:r>
            <a:r>
              <a:rPr lang="zh-CN" altLang="en-US" dirty="0"/>
              <a:t>缓冲字符输入流</a:t>
            </a:r>
          </a:p>
        </p:txBody>
      </p:sp>
      <p:graphicFrame>
        <p:nvGraphicFramePr>
          <p:cNvPr id="3" name="表格 2">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2607169576"/>
              </p:ext>
            </p:extLst>
          </p:nvPr>
        </p:nvGraphicFramePr>
        <p:xfrm>
          <a:off x="654853" y="1780722"/>
          <a:ext cx="10196870" cy="1120362"/>
        </p:xfrm>
        <a:graphic>
          <a:graphicData uri="http://schemas.openxmlformats.org/drawingml/2006/table">
            <a:tbl>
              <a:tblPr>
                <a:effectLst>
                  <a:outerShdw blurRad="63500" sx="102000" sy="102000" algn="ctr" rotWithShape="0">
                    <a:prstClr val="black">
                      <a:alpha val="40000"/>
                    </a:prstClr>
                  </a:outerShdw>
                </a:effectLst>
              </a:tblPr>
              <a:tblGrid>
                <a:gridCol w="3058651">
                  <a:extLst>
                    <a:ext uri="{9D8B030D-6E8A-4147-A177-3AD203B41FA5}">
                      <a16:colId xmlns:a16="http://schemas.microsoft.com/office/drawing/2014/main" val="1138920238"/>
                    </a:ext>
                  </a:extLst>
                </a:gridCol>
                <a:gridCol w="7138219">
                  <a:extLst>
                    <a:ext uri="{9D8B030D-6E8A-4147-A177-3AD203B41FA5}">
                      <a16:colId xmlns:a16="http://schemas.microsoft.com/office/drawing/2014/main" val="432614512"/>
                    </a:ext>
                  </a:extLst>
                </a:gridCol>
              </a:tblGrid>
              <a:tr h="53975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8061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dirty="0">
                          <a:solidFill>
                            <a:schemeClr val="tx1">
                              <a:lumMod val="85000"/>
                              <a:lumOff val="15000"/>
                            </a:schemeClr>
                          </a:solidFill>
                          <a:latin typeface="Consolas" panose="020B0609020204030204" pitchFamily="49" charset="0"/>
                          <a:ea typeface="Alibaba PuHuiTi R"/>
                        </a:rPr>
                        <a:t>public </a:t>
                      </a:r>
                      <a:r>
                        <a:rPr lang="en-US" altLang="zh-CN" sz="1300" dirty="0" err="1">
                          <a:solidFill>
                            <a:schemeClr val="tx1">
                              <a:lumMod val="85000"/>
                              <a:lumOff val="15000"/>
                            </a:schemeClr>
                          </a:solidFill>
                          <a:latin typeface="Consolas" panose="020B0609020204030204" pitchFamily="49" charset="0"/>
                          <a:ea typeface="Alibaba PuHuiTi R"/>
                        </a:rPr>
                        <a:t>BufferedReader</a:t>
                      </a:r>
                      <a:r>
                        <a:rPr lang="zh-CN" altLang="zh-CN" sz="1300" dirty="0">
                          <a:solidFill>
                            <a:schemeClr val="tx1">
                              <a:lumMod val="85000"/>
                              <a:lumOff val="15000"/>
                            </a:schemeClr>
                          </a:solidFill>
                          <a:latin typeface="Consolas" panose="020B0609020204030204" pitchFamily="49" charset="0"/>
                          <a:ea typeface="Alibaba PuHuiTi R"/>
                        </a:rPr>
                        <a:t>​(</a:t>
                      </a:r>
                      <a:r>
                        <a:rPr lang="en-US" altLang="zh-CN" sz="1300" dirty="0">
                          <a:solidFill>
                            <a:schemeClr val="tx1">
                              <a:lumMod val="85000"/>
                              <a:lumOff val="15000"/>
                            </a:schemeClr>
                          </a:solidFill>
                          <a:latin typeface="Consolas" panose="020B0609020204030204" pitchFamily="49" charset="0"/>
                          <a:ea typeface="Alibaba PuHuiTi R"/>
                        </a:rPr>
                        <a:t>Reader r)</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Alibaba PuHuiTi R"/>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00000"/>
                        </a:lnSpc>
                        <a:spcBef>
                          <a:spcPts val="0"/>
                        </a:spcBef>
                        <a:spcAft>
                          <a:spcPts val="0"/>
                        </a:spcAft>
                        <a:buFont typeface="Wingdings" pitchFamily="2" charset="2"/>
                        <a:buNone/>
                        <a:defRPr/>
                      </a:pPr>
                      <a:r>
                        <a:rPr lang="zh-CN" altLang="en-US" sz="1300" i="0" kern="1200" dirty="0">
                          <a:solidFill>
                            <a:schemeClr val="tx1"/>
                          </a:solidFill>
                          <a:effectLst/>
                          <a:latin typeface="Calibri" panose="020F0502020204030204" pitchFamily="34" charset="0"/>
                          <a:ea typeface="Alibaba PuHuiTi R"/>
                          <a:cs typeface="+mn-cs"/>
                        </a:rPr>
                        <a:t>把低级的字符输入流包装成字符缓冲输入流管道，从而提高字符输入流读字符数据的性能</a:t>
                      </a:r>
                      <a:endParaRPr lang="en-US" altLang="zh-CN" sz="1300" i="0" kern="1200" dirty="0">
                        <a:solidFill>
                          <a:schemeClr val="tx1"/>
                        </a:solidFill>
                        <a:effectLst/>
                        <a:latin typeface="Calibri" panose="020F0502020204030204" pitchFamily="34"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
        <p:nvSpPr>
          <p:cNvPr id="11" name="Rectangle 1">
            <a:extLst>
              <a:ext uri="{FF2B5EF4-FFF2-40B4-BE49-F238E27FC236}">
                <a16:creationId xmlns:a16="http://schemas.microsoft.com/office/drawing/2014/main" id="{4E9EF510-4976-41C8-A1BA-8403D2CEB9C2}"/>
              </a:ext>
            </a:extLst>
          </p:cNvPr>
          <p:cNvSpPr>
            <a:spLocks noChangeArrowheads="1"/>
          </p:cNvSpPr>
          <p:nvPr/>
        </p:nvSpPr>
        <p:spPr bwMode="auto">
          <a:xfrm>
            <a:off x="576196" y="3135800"/>
            <a:ext cx="4737194" cy="5728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tabLst/>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字符缓冲输入流新增的功能：按照行读取字符</a:t>
            </a:r>
            <a:endPar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13" name="表格 12">
            <a:extLst>
              <a:ext uri="{FF2B5EF4-FFF2-40B4-BE49-F238E27FC236}">
                <a16:creationId xmlns:a16="http://schemas.microsoft.com/office/drawing/2014/main" id="{FD0EACF7-A366-4888-92D3-04A359E0E6CF}"/>
              </a:ext>
            </a:extLst>
          </p:cNvPr>
          <p:cNvGraphicFramePr>
            <a:graphicFrameLocks noGrp="1"/>
          </p:cNvGraphicFramePr>
          <p:nvPr>
            <p:extLst>
              <p:ext uri="{D42A27DB-BD31-4B8C-83A1-F6EECF244321}">
                <p14:modId xmlns:p14="http://schemas.microsoft.com/office/powerpoint/2010/main" val="1657558801"/>
              </p:ext>
            </p:extLst>
          </p:nvPr>
        </p:nvGraphicFramePr>
        <p:xfrm>
          <a:off x="654852" y="3943366"/>
          <a:ext cx="6637593" cy="1034192"/>
        </p:xfrm>
        <a:graphic>
          <a:graphicData uri="http://schemas.openxmlformats.org/drawingml/2006/table">
            <a:tbl>
              <a:tblPr>
                <a:effectLst>
                  <a:outerShdw blurRad="63500" sx="102000" sy="102000" algn="ctr" rotWithShape="0">
                    <a:prstClr val="black">
                      <a:alpha val="40000"/>
                    </a:prstClr>
                  </a:outerShdw>
                </a:effectLst>
              </a:tblPr>
              <a:tblGrid>
                <a:gridCol w="2388453">
                  <a:extLst>
                    <a:ext uri="{9D8B030D-6E8A-4147-A177-3AD203B41FA5}">
                      <a16:colId xmlns:a16="http://schemas.microsoft.com/office/drawing/2014/main" val="1138920238"/>
                    </a:ext>
                  </a:extLst>
                </a:gridCol>
                <a:gridCol w="4249140">
                  <a:extLst>
                    <a:ext uri="{9D8B030D-6E8A-4147-A177-3AD203B41FA5}">
                      <a16:colId xmlns:a16="http://schemas.microsoft.com/office/drawing/2014/main" val="432614512"/>
                    </a:ext>
                  </a:extLst>
                </a:gridCol>
              </a:tblGrid>
              <a:tr h="449834">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Alibaba PuHuiTi R" pitchFamily="18" charset="-122"/>
                          <a:cs typeface="阿里巴巴普惠体" panose="00020600040101010101"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Alibaba PuHuiTi R"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8435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dirty="0">
                          <a:solidFill>
                            <a:schemeClr val="tx1">
                              <a:lumMod val="85000"/>
                              <a:lumOff val="15000"/>
                            </a:schemeClr>
                          </a:solidFill>
                          <a:latin typeface="Consolas" panose="020B0609020204030204" pitchFamily="49" charset="0"/>
                          <a:ea typeface="Alibaba PuHuiTi R"/>
                        </a:rPr>
                        <a:t>public String </a:t>
                      </a:r>
                      <a:r>
                        <a:rPr lang="en-US" altLang="zh-CN" sz="1300" dirty="0" err="1">
                          <a:solidFill>
                            <a:schemeClr val="tx1">
                              <a:lumMod val="85000"/>
                              <a:lumOff val="15000"/>
                            </a:schemeClr>
                          </a:solidFill>
                          <a:latin typeface="Consolas" panose="020B0609020204030204" pitchFamily="49" charset="0"/>
                          <a:ea typeface="Alibaba PuHuiTi R"/>
                        </a:rPr>
                        <a:t>readLine</a:t>
                      </a:r>
                      <a:r>
                        <a:rPr lang="en-US" altLang="zh-CN" sz="1300" dirty="0">
                          <a:solidFill>
                            <a:schemeClr val="tx1">
                              <a:lumMod val="85000"/>
                              <a:lumOff val="15000"/>
                            </a:schemeClr>
                          </a:solidFill>
                          <a:latin typeface="Consolas" panose="020B0609020204030204" pitchFamily="49" charset="0"/>
                          <a:ea typeface="Alibaba PuHuiTi R"/>
                        </a:rPr>
                        <a:t>()</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黑体" pitchFamily="49"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i="0" kern="1200" dirty="0">
                          <a:solidFill>
                            <a:schemeClr val="tx1"/>
                          </a:solidFill>
                          <a:effectLst/>
                          <a:latin typeface="Consolas" panose="020B0609020204030204" pitchFamily="49" charset="0"/>
                          <a:ea typeface="Alibaba PuHuiTi R"/>
                          <a:cs typeface="+mn-cs"/>
                        </a:rPr>
                        <a:t>读取一行数据返回，如果没有数据可读了，会返回</a:t>
                      </a:r>
                      <a:r>
                        <a:rPr lang="en-US" altLang="zh-CN" sz="1300" i="0" kern="1200" dirty="0">
                          <a:solidFill>
                            <a:schemeClr val="tx1"/>
                          </a:solidFill>
                          <a:effectLst/>
                          <a:latin typeface="Consolas" panose="020B0609020204030204" pitchFamily="49" charset="0"/>
                          <a:ea typeface="Alibaba PuHuiTi R"/>
                          <a:cs typeface="+mn-cs"/>
                        </a:rPr>
                        <a:t>null</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Tree>
    <p:extLst>
      <p:ext uri="{BB962C8B-B14F-4D97-AF65-F5344CB8AC3E}">
        <p14:creationId xmlns:p14="http://schemas.microsoft.com/office/powerpoint/2010/main" val="408404572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83387A-CA81-BDCA-821D-F9BD52055E57}"/>
              </a:ext>
            </a:extLst>
          </p:cNvPr>
          <p:cNvSpPr/>
          <p:nvPr/>
        </p:nvSpPr>
        <p:spPr>
          <a:xfrm>
            <a:off x="6080473" y="2118064"/>
            <a:ext cx="2030075" cy="255671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C54AE82B-7D7F-9078-09A7-7AA791D747BE}"/>
              </a:ext>
            </a:extLst>
          </p:cNvPr>
          <p:cNvSpPr/>
          <p:nvPr/>
        </p:nvSpPr>
        <p:spPr>
          <a:xfrm>
            <a:off x="6390057" y="1844438"/>
            <a:ext cx="1645328" cy="401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C</a:t>
            </a:r>
            <a:r>
              <a:rPr kumimoji="1" lang="zh-CN" altLang="en-US" sz="1400" dirty="0">
                <a:latin typeface="Alibaba PuHuiTi R" pitchFamily="18" charset="-122"/>
                <a:ea typeface="Alibaba PuHuiTi R" pitchFamily="18" charset="-122"/>
                <a:cs typeface="Alibaba PuHuiTi R" pitchFamily="18" charset="-122"/>
              </a:rPr>
              <a:t>盘</a:t>
            </a:r>
          </a:p>
        </p:txBody>
      </p:sp>
      <p:sp>
        <p:nvSpPr>
          <p:cNvPr id="4" name="矩形 3">
            <a:extLst>
              <a:ext uri="{FF2B5EF4-FFF2-40B4-BE49-F238E27FC236}">
                <a16:creationId xmlns:a16="http://schemas.microsoft.com/office/drawing/2014/main" id="{15B984AD-DD0D-8DEF-A898-5991C24DBE69}"/>
              </a:ext>
            </a:extLst>
          </p:cNvPr>
          <p:cNvSpPr/>
          <p:nvPr/>
        </p:nvSpPr>
        <p:spPr>
          <a:xfrm>
            <a:off x="725059" y="1764288"/>
            <a:ext cx="5094887" cy="309316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8B0C0B6C-7D52-C574-FC2F-1BC65C48614F}"/>
              </a:ext>
            </a:extLst>
          </p:cNvPr>
          <p:cNvSpPr/>
          <p:nvPr/>
        </p:nvSpPr>
        <p:spPr>
          <a:xfrm>
            <a:off x="2155030" y="1581617"/>
            <a:ext cx="1053296" cy="3653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Alibaba PuHuiTi R" pitchFamily="18" charset="-122"/>
                <a:ea typeface="Alibaba PuHuiTi R" pitchFamily="18" charset="-122"/>
                <a:cs typeface="Alibaba PuHuiTi R" pitchFamily="18" charset="-122"/>
              </a:rPr>
              <a:t>内存</a:t>
            </a:r>
          </a:p>
        </p:txBody>
      </p:sp>
      <p:sp>
        <p:nvSpPr>
          <p:cNvPr id="30" name="矩形 29">
            <a:extLst>
              <a:ext uri="{FF2B5EF4-FFF2-40B4-BE49-F238E27FC236}">
                <a16:creationId xmlns:a16="http://schemas.microsoft.com/office/drawing/2014/main" id="{F34015F4-A03A-D201-9331-904C779DD696}"/>
              </a:ext>
            </a:extLst>
          </p:cNvPr>
          <p:cNvSpPr/>
          <p:nvPr/>
        </p:nvSpPr>
        <p:spPr>
          <a:xfrm>
            <a:off x="5096814" y="3249466"/>
            <a:ext cx="1168487" cy="195942"/>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字符输出流</a:t>
            </a:r>
          </a:p>
        </p:txBody>
      </p:sp>
      <p:pic>
        <p:nvPicPr>
          <p:cNvPr id="35" name="图片 34">
            <a:extLst>
              <a:ext uri="{FF2B5EF4-FFF2-40B4-BE49-F238E27FC236}">
                <a16:creationId xmlns:a16="http://schemas.microsoft.com/office/drawing/2014/main" id="{ADB002B0-C1D6-64F0-9325-9DAB1ECB23BE}"/>
              </a:ext>
            </a:extLst>
          </p:cNvPr>
          <p:cNvPicPr>
            <a:picLocks noChangeAspect="1"/>
          </p:cNvPicPr>
          <p:nvPr/>
        </p:nvPicPr>
        <p:blipFill>
          <a:blip r:embed="rId2"/>
          <a:stretch>
            <a:fillRect/>
          </a:stretch>
        </p:blipFill>
        <p:spPr>
          <a:xfrm>
            <a:off x="6381536" y="3088601"/>
            <a:ext cx="1357955" cy="500580"/>
          </a:xfrm>
          <a:prstGeom prst="rect">
            <a:avLst/>
          </a:prstGeom>
        </p:spPr>
      </p:pic>
      <p:sp>
        <p:nvSpPr>
          <p:cNvPr id="11" name="矩形 10">
            <a:extLst>
              <a:ext uri="{FF2B5EF4-FFF2-40B4-BE49-F238E27FC236}">
                <a16:creationId xmlns:a16="http://schemas.microsoft.com/office/drawing/2014/main" id="{016A1091-F96A-DA63-A7F2-7A940C151799}"/>
              </a:ext>
            </a:extLst>
          </p:cNvPr>
          <p:cNvSpPr/>
          <p:nvPr/>
        </p:nvSpPr>
        <p:spPr>
          <a:xfrm>
            <a:off x="3962457" y="3168053"/>
            <a:ext cx="1261627" cy="394317"/>
          </a:xfrm>
          <a:prstGeom prst="rect">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缓冲字符输出流</a:t>
            </a:r>
          </a:p>
        </p:txBody>
      </p:sp>
      <p:pic>
        <p:nvPicPr>
          <p:cNvPr id="17" name="图片 16">
            <a:extLst>
              <a:ext uri="{FF2B5EF4-FFF2-40B4-BE49-F238E27FC236}">
                <a16:creationId xmlns:a16="http://schemas.microsoft.com/office/drawing/2014/main" id="{45ECEE8C-B78A-CF0E-B48F-AF32BEF1E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223" y="2935841"/>
            <a:ext cx="1915728" cy="1352885"/>
          </a:xfrm>
          <a:prstGeom prst="rect">
            <a:avLst/>
          </a:prstGeom>
        </p:spPr>
      </p:pic>
      <p:sp>
        <p:nvSpPr>
          <p:cNvPr id="12" name="Rectangle 1">
            <a:extLst>
              <a:ext uri="{FF2B5EF4-FFF2-40B4-BE49-F238E27FC236}">
                <a16:creationId xmlns:a16="http://schemas.microsoft.com/office/drawing/2014/main" id="{446B6AE8-82E2-7DBC-1F9A-D2AB47BBE671}"/>
              </a:ext>
            </a:extLst>
          </p:cNvPr>
          <p:cNvSpPr>
            <a:spLocks noChangeArrowheads="1"/>
          </p:cNvSpPr>
          <p:nvPr/>
        </p:nvSpPr>
        <p:spPr bwMode="auto">
          <a:xfrm>
            <a:off x="610889" y="812910"/>
            <a:ext cx="6777817"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作用：自带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的字符缓冲池，可以提高字符输出流写字符数据的性能。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1" name="图片 20">
            <a:extLst>
              <a:ext uri="{FF2B5EF4-FFF2-40B4-BE49-F238E27FC236}">
                <a16:creationId xmlns:a16="http://schemas.microsoft.com/office/drawing/2014/main" id="{9CCD0733-0DBC-6666-6A69-44DE683590ED}"/>
              </a:ext>
            </a:extLst>
          </p:cNvPr>
          <p:cNvPicPr>
            <a:picLocks noChangeAspect="1"/>
          </p:cNvPicPr>
          <p:nvPr/>
        </p:nvPicPr>
        <p:blipFill>
          <a:blip r:embed="rId4"/>
          <a:stretch>
            <a:fillRect/>
          </a:stretch>
        </p:blipFill>
        <p:spPr>
          <a:xfrm>
            <a:off x="3366594" y="3457375"/>
            <a:ext cx="427828" cy="263611"/>
          </a:xfrm>
          <a:prstGeom prst="rect">
            <a:avLst/>
          </a:prstGeom>
        </p:spPr>
      </p:pic>
      <p:sp>
        <p:nvSpPr>
          <p:cNvPr id="23" name="矩形 22">
            <a:extLst>
              <a:ext uri="{FF2B5EF4-FFF2-40B4-BE49-F238E27FC236}">
                <a16:creationId xmlns:a16="http://schemas.microsoft.com/office/drawing/2014/main" id="{ED9A28B0-1B78-DCC8-CE8D-CA8BABF56AC7}"/>
              </a:ext>
            </a:extLst>
          </p:cNvPr>
          <p:cNvSpPr/>
          <p:nvPr/>
        </p:nvSpPr>
        <p:spPr>
          <a:xfrm>
            <a:off x="2514530" y="2236691"/>
            <a:ext cx="852064" cy="365341"/>
          </a:xfrm>
          <a:prstGeom prst="rect">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CN"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1K</a:t>
            </a:r>
            <a:r>
              <a:rPr lang="zh-CN" altLang="en-US" sz="1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a:t>
            </a:r>
          </a:p>
        </p:txBody>
      </p:sp>
      <p:sp>
        <p:nvSpPr>
          <p:cNvPr id="6" name="标题 5">
            <a:extLst>
              <a:ext uri="{FF2B5EF4-FFF2-40B4-BE49-F238E27FC236}">
                <a16:creationId xmlns:a16="http://schemas.microsoft.com/office/drawing/2014/main" id="{E603566F-D148-B213-FC24-B276DF3A5FF5}"/>
              </a:ext>
            </a:extLst>
          </p:cNvPr>
          <p:cNvSpPr>
            <a:spLocks noGrp="1"/>
          </p:cNvSpPr>
          <p:nvPr>
            <p:ph type="title"/>
          </p:nvPr>
        </p:nvSpPr>
        <p:spPr/>
        <p:txBody>
          <a:bodyPr/>
          <a:lstStyle/>
          <a:p>
            <a:r>
              <a:rPr lang="en-US" altLang="zh-CN" dirty="0" err="1"/>
              <a:t>BufferedWriter</a:t>
            </a:r>
            <a:r>
              <a:rPr lang="zh-CN" altLang="en-US" dirty="0"/>
              <a:t>缓冲字符输出流</a:t>
            </a:r>
          </a:p>
        </p:txBody>
      </p:sp>
    </p:spTree>
    <p:extLst>
      <p:ext uri="{BB962C8B-B14F-4D97-AF65-F5344CB8AC3E}">
        <p14:creationId xmlns:p14="http://schemas.microsoft.com/office/powerpoint/2010/main" val="40737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30" grpId="0" animBg="1"/>
      <p:bldP spid="11" grpId="0" animBg="1"/>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a:extLst>
              <a:ext uri="{FF2B5EF4-FFF2-40B4-BE49-F238E27FC236}">
                <a16:creationId xmlns:a16="http://schemas.microsoft.com/office/drawing/2014/main" id="{446B6AE8-82E2-7DBC-1F9A-D2AB47BBE671}"/>
              </a:ext>
            </a:extLst>
          </p:cNvPr>
          <p:cNvSpPr>
            <a:spLocks noChangeArrowheads="1"/>
          </p:cNvSpPr>
          <p:nvPr/>
        </p:nvSpPr>
        <p:spPr bwMode="auto">
          <a:xfrm>
            <a:off x="610889" y="812910"/>
            <a:ext cx="6777817" cy="519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l"/>
              <a:tabLst/>
            </a:pP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作用：自带</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8K</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的字符缓冲池，可以提高字符输出流写字符数据的性能。</a:t>
            </a:r>
            <a:endPar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标题 5">
            <a:extLst>
              <a:ext uri="{FF2B5EF4-FFF2-40B4-BE49-F238E27FC236}">
                <a16:creationId xmlns:a16="http://schemas.microsoft.com/office/drawing/2014/main" id="{E603566F-D148-B213-FC24-B276DF3A5FF5}"/>
              </a:ext>
            </a:extLst>
          </p:cNvPr>
          <p:cNvSpPr>
            <a:spLocks noGrp="1"/>
          </p:cNvSpPr>
          <p:nvPr>
            <p:ph type="title"/>
          </p:nvPr>
        </p:nvSpPr>
        <p:spPr/>
        <p:txBody>
          <a:bodyPr/>
          <a:lstStyle/>
          <a:p>
            <a:r>
              <a:rPr lang="en-US" altLang="zh-CN" dirty="0" err="1"/>
              <a:t>BufferedWriter</a:t>
            </a:r>
            <a:r>
              <a:rPr lang="zh-CN" altLang="en-US" dirty="0"/>
              <a:t>缓冲字符输出流</a:t>
            </a:r>
          </a:p>
        </p:txBody>
      </p:sp>
      <p:graphicFrame>
        <p:nvGraphicFramePr>
          <p:cNvPr id="7" name="表格 6">
            <a:extLst>
              <a:ext uri="{FF2B5EF4-FFF2-40B4-BE49-F238E27FC236}">
                <a16:creationId xmlns:a16="http://schemas.microsoft.com/office/drawing/2014/main" id="{05B5A1BD-516F-443A-9071-2FCC2246EBB4}"/>
              </a:ext>
            </a:extLst>
          </p:cNvPr>
          <p:cNvGraphicFramePr>
            <a:graphicFrameLocks noGrp="1"/>
          </p:cNvGraphicFramePr>
          <p:nvPr>
            <p:extLst>
              <p:ext uri="{D42A27DB-BD31-4B8C-83A1-F6EECF244321}">
                <p14:modId xmlns:p14="http://schemas.microsoft.com/office/powerpoint/2010/main" val="1403817433"/>
              </p:ext>
            </p:extLst>
          </p:nvPr>
        </p:nvGraphicFramePr>
        <p:xfrm>
          <a:off x="754734" y="1781982"/>
          <a:ext cx="10196870" cy="1096253"/>
        </p:xfrm>
        <a:graphic>
          <a:graphicData uri="http://schemas.openxmlformats.org/drawingml/2006/table">
            <a:tbl>
              <a:tblPr>
                <a:effectLst>
                  <a:outerShdw blurRad="63500" sx="102000" sy="102000" algn="ctr" rotWithShape="0">
                    <a:prstClr val="black">
                      <a:alpha val="40000"/>
                    </a:prstClr>
                  </a:outerShdw>
                </a:effectLst>
              </a:tblPr>
              <a:tblGrid>
                <a:gridCol w="3019322">
                  <a:extLst>
                    <a:ext uri="{9D8B030D-6E8A-4147-A177-3AD203B41FA5}">
                      <a16:colId xmlns:a16="http://schemas.microsoft.com/office/drawing/2014/main" val="1138920238"/>
                    </a:ext>
                  </a:extLst>
                </a:gridCol>
                <a:gridCol w="7177548">
                  <a:extLst>
                    <a:ext uri="{9D8B030D-6E8A-4147-A177-3AD203B41FA5}">
                      <a16:colId xmlns:a16="http://schemas.microsoft.com/office/drawing/2014/main" val="432614512"/>
                    </a:ext>
                  </a:extLst>
                </a:gridCol>
              </a:tblGrid>
              <a:tr h="51564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构造器</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80611">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sz="1300" dirty="0">
                          <a:solidFill>
                            <a:schemeClr val="tx1">
                              <a:lumMod val="85000"/>
                              <a:lumOff val="15000"/>
                            </a:schemeClr>
                          </a:solidFill>
                          <a:latin typeface="Consolas" panose="020B0609020204030204" pitchFamily="49" charset="0"/>
                          <a:ea typeface="Alibaba PuHuiTi R"/>
                        </a:rPr>
                        <a:t>public </a:t>
                      </a:r>
                      <a:r>
                        <a:rPr lang="en-US" altLang="zh-CN" sz="1300" kern="1200" dirty="0" err="1">
                          <a:solidFill>
                            <a:schemeClr val="tx1">
                              <a:lumMod val="85000"/>
                              <a:lumOff val="15000"/>
                            </a:schemeClr>
                          </a:solidFill>
                          <a:latin typeface="Consolas" panose="020B0609020204030204" pitchFamily="49" charset="0"/>
                          <a:ea typeface="Alibaba PuHuiTi R"/>
                          <a:cs typeface="+mn-cs"/>
                        </a:rPr>
                        <a:t>BufferedWriter</a:t>
                      </a:r>
                      <a:r>
                        <a:rPr lang="zh-CN" altLang="zh-CN" sz="1300" dirty="0">
                          <a:solidFill>
                            <a:schemeClr val="tx1">
                              <a:lumMod val="85000"/>
                              <a:lumOff val="15000"/>
                            </a:schemeClr>
                          </a:solidFill>
                          <a:latin typeface="Consolas" panose="020B0609020204030204" pitchFamily="49" charset="0"/>
                          <a:ea typeface="Alibaba PuHuiTi R"/>
                        </a:rPr>
                        <a:t>​(</a:t>
                      </a:r>
                      <a:r>
                        <a:rPr lang="en-US" altLang="zh-CN" sz="1300" dirty="0">
                          <a:solidFill>
                            <a:schemeClr val="tx1">
                              <a:lumMod val="85000"/>
                              <a:lumOff val="15000"/>
                            </a:schemeClr>
                          </a:solidFill>
                          <a:latin typeface="Consolas" panose="020B0609020204030204" pitchFamily="49" charset="0"/>
                          <a:ea typeface="Alibaba PuHuiTi R"/>
                        </a:rPr>
                        <a:t>Writer r)</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Alibaba PuHuiTi R"/>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00000"/>
                        </a:lnSpc>
                        <a:spcBef>
                          <a:spcPts val="0"/>
                        </a:spcBef>
                        <a:spcAft>
                          <a:spcPts val="0"/>
                        </a:spcAft>
                        <a:buFont typeface="Wingdings" pitchFamily="2" charset="2"/>
                        <a:buNone/>
                        <a:defRPr/>
                      </a:pPr>
                      <a:r>
                        <a:rPr lang="zh-CN" altLang="en-US" sz="1300" i="0" kern="1200" dirty="0">
                          <a:solidFill>
                            <a:schemeClr val="tx1"/>
                          </a:solidFill>
                          <a:effectLst/>
                          <a:latin typeface="Calibri" panose="020F0502020204030204" pitchFamily="34" charset="0"/>
                          <a:ea typeface="Alibaba PuHuiTi R"/>
                          <a:cs typeface="+mn-cs"/>
                        </a:rPr>
                        <a:t>把低级的字符输出流包装成一个高级的缓冲字符输出流管道，从而提高字符输出流写数据的性能</a:t>
                      </a:r>
                      <a:endParaRPr lang="en-US" altLang="zh-CN" sz="1300" i="0" kern="1200" dirty="0">
                        <a:solidFill>
                          <a:schemeClr val="tx1"/>
                        </a:solidFill>
                        <a:effectLst/>
                        <a:latin typeface="Calibri" panose="020F0502020204030204" pitchFamily="34"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
        <p:nvSpPr>
          <p:cNvPr id="8" name="Rectangle 1">
            <a:extLst>
              <a:ext uri="{FF2B5EF4-FFF2-40B4-BE49-F238E27FC236}">
                <a16:creationId xmlns:a16="http://schemas.microsoft.com/office/drawing/2014/main" id="{4E9EF510-4976-41C8-A1BA-8403D2CEB9C2}"/>
              </a:ext>
            </a:extLst>
          </p:cNvPr>
          <p:cNvSpPr>
            <a:spLocks noChangeArrowheads="1"/>
          </p:cNvSpPr>
          <p:nvPr/>
        </p:nvSpPr>
        <p:spPr bwMode="auto">
          <a:xfrm>
            <a:off x="610889" y="3161864"/>
            <a:ext cx="3599062" cy="5728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tabLst/>
            </a:pPr>
            <a:r>
              <a:rPr lang="zh-CN" altLang="en-US"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字符缓冲输出流新增的功能：换行</a:t>
            </a:r>
            <a:endParaRPr lang="en-US" altLang="zh-CN" sz="1600" b="1"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aphicFrame>
        <p:nvGraphicFramePr>
          <p:cNvPr id="9" name="表格 8">
            <a:extLst>
              <a:ext uri="{FF2B5EF4-FFF2-40B4-BE49-F238E27FC236}">
                <a16:creationId xmlns:a16="http://schemas.microsoft.com/office/drawing/2014/main" id="{FD0EACF7-A366-4888-92D3-04A359E0E6CF}"/>
              </a:ext>
            </a:extLst>
          </p:cNvPr>
          <p:cNvGraphicFramePr>
            <a:graphicFrameLocks noGrp="1"/>
          </p:cNvGraphicFramePr>
          <p:nvPr>
            <p:extLst>
              <p:ext uri="{D42A27DB-BD31-4B8C-83A1-F6EECF244321}">
                <p14:modId xmlns:p14="http://schemas.microsoft.com/office/powerpoint/2010/main" val="3233382252"/>
              </p:ext>
            </p:extLst>
          </p:nvPr>
        </p:nvGraphicFramePr>
        <p:xfrm>
          <a:off x="754734" y="3925736"/>
          <a:ext cx="3619089" cy="897952"/>
        </p:xfrm>
        <a:graphic>
          <a:graphicData uri="http://schemas.openxmlformats.org/drawingml/2006/table">
            <a:tbl>
              <a:tblPr>
                <a:effectLst>
                  <a:outerShdw blurRad="63500" sx="102000" sy="102000" algn="ctr" rotWithShape="0">
                    <a:prstClr val="black">
                      <a:alpha val="40000"/>
                    </a:prstClr>
                  </a:outerShdw>
                </a:effectLst>
              </a:tblPr>
              <a:tblGrid>
                <a:gridCol w="2527709">
                  <a:extLst>
                    <a:ext uri="{9D8B030D-6E8A-4147-A177-3AD203B41FA5}">
                      <a16:colId xmlns:a16="http://schemas.microsoft.com/office/drawing/2014/main" val="1138920238"/>
                    </a:ext>
                  </a:extLst>
                </a:gridCol>
                <a:gridCol w="1091380">
                  <a:extLst>
                    <a:ext uri="{9D8B030D-6E8A-4147-A177-3AD203B41FA5}">
                      <a16:colId xmlns:a16="http://schemas.microsoft.com/office/drawing/2014/main" val="432614512"/>
                    </a:ext>
                  </a:extLst>
                </a:gridCol>
              </a:tblGrid>
              <a:tr h="3905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Alibaba PuHuiTi R" pitchFamily="18" charset="-122"/>
                          <a:cs typeface="阿里巴巴普惠体" panose="00020600040101010101" pitchFamily="18" charset="-122"/>
                        </a:rPr>
                        <a:t>方法</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tabLst/>
                      </a:pPr>
                      <a:r>
                        <a:rPr kumimoji="0" lang="zh-CN" altLang="en-US" sz="1600" b="1" i="0" u="none" strike="noStrike" cap="none" normalizeH="0" baseline="0" dirty="0">
                          <a:ln>
                            <a:noFill/>
                          </a:ln>
                          <a:solidFill>
                            <a:srgbClr val="FFFFFF"/>
                          </a:solidFill>
                          <a:effectLst/>
                          <a:latin typeface="阿里巴巴普惠体" panose="00020600040101010101" pitchFamily="18" charset="-122"/>
                          <a:ea typeface="Alibaba PuHuiTi R" pitchFamily="18" charset="-122"/>
                          <a:cs typeface="阿里巴巴普惠体" panose="00020600040101010101" pitchFamily="18" charset="-122"/>
                        </a:rPr>
                        <a:t>说明</a:t>
                      </a: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4202419644"/>
                  </a:ext>
                </a:extLst>
              </a:tr>
              <a:tr h="50737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lang="en-US" altLang="zh-CN" sz="1300" dirty="0">
                          <a:solidFill>
                            <a:schemeClr val="tx1">
                              <a:lumMod val="85000"/>
                              <a:lumOff val="15000"/>
                            </a:schemeClr>
                          </a:solidFill>
                          <a:latin typeface="Consolas" panose="020B0609020204030204" pitchFamily="49" charset="0"/>
                          <a:ea typeface="Alibaba PuHuiTi R"/>
                        </a:rPr>
                        <a:t>public void </a:t>
                      </a:r>
                      <a:r>
                        <a:rPr lang="en-US" altLang="zh-CN" sz="1300" dirty="0" err="1">
                          <a:solidFill>
                            <a:schemeClr val="tx1">
                              <a:lumMod val="85000"/>
                              <a:lumOff val="15000"/>
                            </a:schemeClr>
                          </a:solidFill>
                          <a:latin typeface="Consolas" panose="020B0609020204030204" pitchFamily="49" charset="0"/>
                          <a:ea typeface="Alibaba PuHuiTi R"/>
                        </a:rPr>
                        <a:t>newLine</a:t>
                      </a:r>
                      <a:r>
                        <a:rPr lang="en-US" altLang="zh-CN" sz="1300" dirty="0">
                          <a:solidFill>
                            <a:schemeClr val="tx1">
                              <a:lumMod val="85000"/>
                              <a:lumOff val="15000"/>
                            </a:schemeClr>
                          </a:solidFill>
                          <a:latin typeface="Consolas" panose="020B0609020204030204" pitchFamily="49" charset="0"/>
                          <a:ea typeface="Alibaba PuHuiTi R"/>
                        </a:rPr>
                        <a:t>()</a:t>
                      </a:r>
                      <a:endParaRPr kumimoji="0" lang="zh-CN" altLang="en-US" sz="1300" b="1" i="0" u="none" strike="noStrike" cap="none" normalizeH="0" baseline="0" dirty="0">
                        <a:ln>
                          <a:noFill/>
                        </a:ln>
                        <a:solidFill>
                          <a:schemeClr val="tx1">
                            <a:lumMod val="85000"/>
                            <a:lumOff val="15000"/>
                          </a:schemeClr>
                        </a:solidFill>
                        <a:effectLst/>
                        <a:latin typeface="Consolas" panose="020B0609020204030204" pitchFamily="49" charset="0"/>
                        <a:ea typeface="黑体" pitchFamily="49" charset="-122"/>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defRPr>
                      </a:lvl9pPr>
                    </a:lstStyle>
                    <a:p>
                      <a:pPr marL="0" indent="0" fontAlgn="auto">
                        <a:lnSpc>
                          <a:spcPct val="150000"/>
                        </a:lnSpc>
                        <a:spcBef>
                          <a:spcPts val="0"/>
                        </a:spcBef>
                        <a:spcAft>
                          <a:spcPts val="0"/>
                        </a:spcAft>
                        <a:buFont typeface="Wingdings" pitchFamily="2" charset="2"/>
                        <a:buNone/>
                        <a:defRPr/>
                      </a:pPr>
                      <a:r>
                        <a:rPr lang="zh-CN" altLang="en-US" sz="1300" i="0" kern="1200" dirty="0">
                          <a:solidFill>
                            <a:schemeClr val="tx1"/>
                          </a:solidFill>
                          <a:effectLst/>
                          <a:latin typeface="Consolas" panose="020B0609020204030204" pitchFamily="49" charset="0"/>
                          <a:ea typeface="Alibaba PuHuiTi R"/>
                          <a:cs typeface="+mn-cs"/>
                        </a:rPr>
                        <a:t>换行</a:t>
                      </a:r>
                      <a:endParaRPr lang="en-US" altLang="zh-CN" sz="1300" i="0" kern="1200" dirty="0">
                        <a:solidFill>
                          <a:schemeClr val="tx1"/>
                        </a:solidFill>
                        <a:effectLst/>
                        <a:latin typeface="Consolas" panose="020B0609020204030204" pitchFamily="49" charset="0"/>
                        <a:ea typeface="Alibaba PuHuiTi R"/>
                        <a:cs typeface="+mn-cs"/>
                      </a:endParaRPr>
                    </a:p>
                  </a:txBody>
                  <a:tcPr marL="91408" marR="91408" marT="45741" marB="4574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17203927"/>
                  </a:ext>
                </a:extLst>
              </a:tr>
            </a:tbl>
          </a:graphicData>
        </a:graphic>
      </p:graphicFrame>
    </p:spTree>
    <p:extLst>
      <p:ext uri="{BB962C8B-B14F-4D97-AF65-F5344CB8AC3E}">
        <p14:creationId xmlns:p14="http://schemas.microsoft.com/office/powerpoint/2010/main" val="286609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1f6b6247-00f9-4185-bb3e-6a09396f8e3b"/>
</p:tagLst>
</file>

<file path=ppt/theme/theme1.xml><?xml version="1.0" encoding="utf-8"?>
<a:theme xmlns:a="http://schemas.openxmlformats.org/drawingml/2006/main" name="内容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封面">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章节目录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小结思考模板">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小结思考模板2">
  <a:themeElements>
    <a:clrScheme name="自定义 11">
      <a:dk1>
        <a:srgbClr val="363C3B"/>
      </a:dk1>
      <a:lt1>
        <a:srgbClr val="FFFFFF"/>
      </a:lt1>
      <a:dk2>
        <a:srgbClr val="49504F"/>
      </a:dk2>
      <a:lt2>
        <a:srgbClr val="FFFFE4"/>
      </a:lt2>
      <a:accent1>
        <a:srgbClr val="AD2B26"/>
      </a:accent1>
      <a:accent2>
        <a:srgbClr val="49504F"/>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Seven</Template>
  <TotalTime>7959</TotalTime>
  <Words>10394</Words>
  <Application>Microsoft Office PowerPoint</Application>
  <PresentationFormat>宽屏</PresentationFormat>
  <Paragraphs>1558</Paragraphs>
  <Slides>128</Slides>
  <Notes>38</Notes>
  <HiddenSlides>0</HiddenSlides>
  <MMClips>0</MMClips>
  <ScaleCrop>false</ScaleCrop>
  <HeadingPairs>
    <vt:vector size="6" baseType="variant">
      <vt:variant>
        <vt:lpstr>已用的字体</vt:lpstr>
      </vt:variant>
      <vt:variant>
        <vt:i4>18</vt:i4>
      </vt:variant>
      <vt:variant>
        <vt:lpstr>主题</vt:lpstr>
      </vt:variant>
      <vt:variant>
        <vt:i4>5</vt:i4>
      </vt:variant>
      <vt:variant>
        <vt:lpstr>幻灯片标题</vt:lpstr>
      </vt:variant>
      <vt:variant>
        <vt:i4>128</vt:i4>
      </vt:variant>
    </vt:vector>
  </HeadingPairs>
  <TitlesOfParts>
    <vt:vector size="151" baseType="lpstr">
      <vt:lpstr>Alibaba PuHuiTi B</vt:lpstr>
      <vt:lpstr>Alibaba PuHuiTi M</vt:lpstr>
      <vt:lpstr>Alibaba PuHuiTi Medium</vt:lpstr>
      <vt:lpstr>Alibaba PuHuiTi R</vt:lpstr>
      <vt:lpstr>Arial Unicode MS</vt:lpstr>
      <vt:lpstr>阿里巴巴普惠体</vt:lpstr>
      <vt:lpstr>阿里巴巴普惠体 Heavy</vt:lpstr>
      <vt:lpstr>阿里巴巴普惠体 Medium</vt:lpstr>
      <vt:lpstr>等线</vt:lpstr>
      <vt:lpstr>楷体</vt:lpstr>
      <vt:lpstr>微软雅黑</vt:lpstr>
      <vt:lpstr>Arial</vt:lpstr>
      <vt:lpstr>Calibri</vt:lpstr>
      <vt:lpstr>Calisto MT</vt:lpstr>
      <vt:lpstr>Consolas</vt:lpstr>
      <vt:lpstr>Courier New</vt:lpstr>
      <vt:lpstr>Source Code Pro</vt:lpstr>
      <vt:lpstr>Wingdings</vt:lpstr>
      <vt:lpstr>内容模板</vt:lpstr>
      <vt:lpstr>封面</vt:lpstr>
      <vt:lpstr>章节目录模板</vt:lpstr>
      <vt:lpstr>小结思考模板</vt:lpstr>
      <vt:lpstr>小结思考模板2</vt:lpstr>
      <vt:lpstr>存储&amp;读写数据的方案</vt:lpstr>
      <vt:lpstr>存储数据的方案</vt:lpstr>
      <vt:lpstr>存储数据的方案</vt:lpstr>
      <vt:lpstr>存储数据的方案</vt:lpstr>
      <vt:lpstr>IO流</vt:lpstr>
      <vt:lpstr>IO流</vt:lpstr>
      <vt:lpstr>今日课程目标</vt:lpstr>
      <vt:lpstr>PowerPoint 演示文稿</vt:lpstr>
      <vt:lpstr>File</vt:lpstr>
      <vt:lpstr>File</vt:lpstr>
      <vt:lpstr>File提供的判断文件类型、获取文件信息功能 </vt:lpstr>
      <vt:lpstr>File提供的创建和删除文件的方法</vt:lpstr>
      <vt:lpstr>File提供的遍历文件夹的方法</vt:lpstr>
      <vt:lpstr>PowerPoint 演示文稿</vt:lpstr>
      <vt:lpstr>PowerPoint 演示文稿</vt:lpstr>
      <vt:lpstr>PowerPoint 演示文稿</vt:lpstr>
      <vt:lpstr>PowerPoint 演示文稿</vt:lpstr>
      <vt:lpstr>什么是递归</vt:lpstr>
      <vt:lpstr>PowerPoint 演示文稿</vt:lpstr>
      <vt:lpstr>PowerPoint 演示文稿</vt:lpstr>
      <vt:lpstr>计算n的阶乘</vt:lpstr>
      <vt:lpstr>递归求阶段的程序流程</vt:lpstr>
      <vt:lpstr>递归求阶段的程序流程</vt:lpstr>
      <vt:lpstr>递归求阶段的程序流程</vt:lpstr>
      <vt:lpstr>递归求阶段的程序流程</vt:lpstr>
      <vt:lpstr>递归求阶段的程序流程</vt:lpstr>
      <vt:lpstr>递归求阶段的程序流程</vt:lpstr>
      <vt:lpstr>递归求阶段的程序流程</vt:lpstr>
      <vt:lpstr>递归算法的三要素</vt:lpstr>
      <vt:lpstr>递归求1-n的和</vt:lpstr>
      <vt:lpstr>PowerPoint 演示文稿</vt:lpstr>
      <vt:lpstr>猴子吃桃问题</vt:lpstr>
      <vt:lpstr>PowerPoint 演示文稿</vt:lpstr>
      <vt:lpstr>文件搜索</vt:lpstr>
      <vt:lpstr>PowerPoint 演示文稿</vt:lpstr>
      <vt:lpstr>PowerPoint 演示文稿</vt:lpstr>
      <vt:lpstr>PowerPoint 演示文稿</vt:lpstr>
      <vt:lpstr>PowerPoint 演示文稿</vt:lpstr>
      <vt:lpstr>常见字符集</vt:lpstr>
      <vt:lpstr>常见字符集</vt:lpstr>
      <vt:lpstr>常见字符集</vt:lpstr>
      <vt:lpstr>常见字符集</vt:lpstr>
      <vt:lpstr>常见字符集</vt:lpstr>
      <vt:lpstr>常见字符集</vt:lpstr>
      <vt:lpstr>常见字符集</vt:lpstr>
      <vt:lpstr>常见字符集</vt:lpstr>
      <vt:lpstr>UTF-8字符集</vt:lpstr>
      <vt:lpstr>本节要点回顾</vt:lpstr>
      <vt:lpstr>PowerPoint 演示文稿</vt:lpstr>
      <vt:lpstr>PowerPoint 演示文稿</vt:lpstr>
      <vt:lpstr>使用程序对字符进行编码和解码操作</vt:lpstr>
      <vt:lpstr>PowerPoint 演示文稿</vt:lpstr>
      <vt:lpstr>PowerPoint 演示文稿</vt:lpstr>
      <vt:lpstr>认识IO流</vt:lpstr>
      <vt:lpstr>IO流的常见应用场景</vt:lpstr>
      <vt:lpstr>io流的分类</vt:lpstr>
      <vt:lpstr>iO流的体系</vt:lpstr>
      <vt:lpstr>PowerPoint 演示文稿</vt:lpstr>
      <vt:lpstr>PowerPoint 演示文稿</vt:lpstr>
      <vt:lpstr>io流的体系</vt:lpstr>
      <vt:lpstr>FileInputStream（文件字节输入流） </vt:lpstr>
      <vt:lpstr>FileInputStream（文件字节输入流） </vt:lpstr>
      <vt:lpstr>注意事项</vt:lpstr>
      <vt:lpstr>一次读取完全部字节</vt:lpstr>
      <vt:lpstr>PowerPoint 演示文稿</vt:lpstr>
      <vt:lpstr>PowerPoint 演示文稿</vt:lpstr>
      <vt:lpstr>io流的体系</vt:lpstr>
      <vt:lpstr>FileOutputStream文件字节输出流</vt:lpstr>
      <vt:lpstr>FileOutputStream文件字节输出流</vt:lpstr>
      <vt:lpstr>PowerPoint 演示文稿</vt:lpstr>
      <vt:lpstr>PowerPoint 演示文稿</vt:lpstr>
      <vt:lpstr>文件复制</vt:lpstr>
      <vt:lpstr>PowerPoint 演示文稿</vt:lpstr>
      <vt:lpstr>PowerPoint 演示文稿</vt:lpstr>
      <vt:lpstr>资源释放的方案</vt:lpstr>
      <vt:lpstr>资源释放的方案</vt:lpstr>
      <vt:lpstr>try-with-resource</vt:lpstr>
      <vt:lpstr>PowerPoint 演示文稿</vt:lpstr>
      <vt:lpstr>io流的体系</vt:lpstr>
      <vt:lpstr>FileReader文件字符输入流</vt:lpstr>
      <vt:lpstr>FileReader文件字符输入流</vt:lpstr>
      <vt:lpstr>PowerPoint 演示文稿</vt:lpstr>
      <vt:lpstr>PowerPoint 演示文稿</vt:lpstr>
      <vt:lpstr>io流的体系</vt:lpstr>
      <vt:lpstr>FileWriter文件字符输出流</vt:lpstr>
      <vt:lpstr>FileWriter文件字符输出流</vt:lpstr>
      <vt:lpstr>字符输出流的注意实现</vt:lpstr>
      <vt:lpstr>PowerPoint 演示文稿</vt:lpstr>
      <vt:lpstr>PowerPoint 演示文稿</vt:lpstr>
      <vt:lpstr>缓冲流</vt:lpstr>
      <vt:lpstr>BufferedInputStream缓冲字节输入流</vt:lpstr>
      <vt:lpstr>BufferedInputStream缓冲字节输入流</vt:lpstr>
      <vt:lpstr>PowerPoint 演示文稿</vt:lpstr>
      <vt:lpstr>PowerPoint 演示文稿</vt:lpstr>
      <vt:lpstr>缓冲流</vt:lpstr>
      <vt:lpstr>BufferedReader缓冲字符输入流</vt:lpstr>
      <vt:lpstr>BufferedReader缓冲字符输入流</vt:lpstr>
      <vt:lpstr>BufferedWriter缓冲字符输出流</vt:lpstr>
      <vt:lpstr>BufferedWriter缓冲字符输出流</vt:lpstr>
      <vt:lpstr>PowerPoint 演示文稿</vt:lpstr>
      <vt:lpstr>缓冲流的案例</vt:lpstr>
      <vt:lpstr>PowerPoint 演示文稿</vt:lpstr>
      <vt:lpstr>原始流、缓冲流的性能分析[重点]</vt:lpstr>
      <vt:lpstr>PowerPoint 演示文稿</vt:lpstr>
      <vt:lpstr>PowerPoint 演示文稿</vt:lpstr>
      <vt:lpstr>IO流体系</vt:lpstr>
      <vt:lpstr>InputStreamReader（字符输入转换流） </vt:lpstr>
      <vt:lpstr>PowerPoint 演示文稿</vt:lpstr>
      <vt:lpstr>PowerPoint 演示文稿</vt:lpstr>
      <vt:lpstr>IO流体系</vt:lpstr>
      <vt:lpstr>打印流</vt:lpstr>
      <vt:lpstr>打印流</vt:lpstr>
      <vt:lpstr>打印流</vt:lpstr>
      <vt:lpstr>PowerPoint 演示文稿</vt:lpstr>
      <vt:lpstr>PowerPoint 演示文稿</vt:lpstr>
      <vt:lpstr>IO流体系</vt:lpstr>
      <vt:lpstr>DataOutputStream(数据输出流) </vt:lpstr>
      <vt:lpstr>DataInputStream(数据输入流) </vt:lpstr>
      <vt:lpstr>PowerPoint 演示文稿</vt:lpstr>
      <vt:lpstr>PowerPoint 演示文稿</vt:lpstr>
      <vt:lpstr>什么是框架？</vt:lpstr>
      <vt:lpstr>导入commons-io-2.11.0.jar框架到项目中去。</vt:lpstr>
      <vt:lpstr>Commons-io框架</vt:lpstr>
      <vt:lpstr>PowerPoint 演示文稿</vt:lpstr>
      <vt:lpstr>完善石头迷阵游戏中的历史最少步骤信息展示</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Seven</dc:creator>
  <cp:lastModifiedBy>l d</cp:lastModifiedBy>
  <cp:revision>1650</cp:revision>
  <cp:lastPrinted>2022-05-29T16:00:00Z</cp:lastPrinted>
  <dcterms:created xsi:type="dcterms:W3CDTF">2022-05-29T16:00:00Z</dcterms:created>
  <dcterms:modified xsi:type="dcterms:W3CDTF">2024-07-30T09:26:01Z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1f6b6247-00f9-4185-bb3e-6a09396f8e3b</vt:lpwstr>
  </property>
</Properties>
</file>